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36.xml" ContentType="application/vnd.openxmlformats-officedocument.presentationml.slide+xml"/>
  <Override PartName="/ppt/notesSlides/notesSlide38.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tags/tag38.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tags/tag1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tags/tag34.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tags/tag39.xml" ContentType="application/vnd.openxmlformats-officedocument.presentationml.tags+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42.xml" ContentType="application/vnd.openxmlformats-officedocument.presentationml.notesSlide+xml"/>
  <Override PartName="/ppt/tags/tag35.xml" ContentType="application/vnd.openxmlformats-officedocument.presentationml.tags+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tags/tag24.xml" ContentType="application/vnd.openxmlformats-officedocument.presentationml.tags+xml"/>
  <Override PartName="/ppt/notesSlides/notesSlide31.xml" ContentType="application/vnd.openxmlformats-officedocument.presentationml.notesSlide+xml"/>
  <Default Extension="gif" ContentType="image/gif"/>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32.xml" ContentType="application/vnd.openxmlformats-officedocument.presentationml.notesSlide+xml"/>
  <Override PartName="/ppt/tags/tag36.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tags/tag43.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Layouts/slideLayout16.xml" ContentType="application/vnd.openxmlformats-officedocument.presentationml.slideLayout+xml"/>
  <Default Extension="jpeg" ContentType="image/jpeg"/>
  <Override PartName="/ppt/tags/tag3.xml" ContentType="application/vnd.openxmlformats-officedocument.presentationml.tags+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tags/tag37.xml" ContentType="application/vnd.openxmlformats-officedocument.presentationml.tags+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tags/tag33.xml" ContentType="application/vnd.openxmlformats-officedocument.presentationml.tags+xml"/>
  <Override PartName="/ppt/notesSlides/notesSlide40.xml" ContentType="application/vnd.openxmlformats-officedocument.presentationml.notesSlide+xml"/>
  <Override PartName="/ppt/notesSlides/notesSlide6.xml" ContentType="application/vnd.openxmlformats-officedocument.presentationml.notesSlide+xml"/>
  <Override PartName="/ppt/tags/tag22.xml" ContentType="application/vnd.openxmlformats-officedocument.presentationml.tags+xml"/>
  <Override PartName="/ppt/tags/tag40.xml" ContentType="application/vnd.openxmlformats-officedocument.presentationml.tags+xml"/>
  <Override PartName="/ppt/slides/slide8.xml" ContentType="application/vnd.openxmlformats-officedocument.presentationml.slide+xml"/>
  <Override PartName="/ppt/slides/slide69.xml" ContentType="application/vnd.openxmlformats-officedocument.presentationml.slide+xml"/>
  <Override PartName="/ppt/tags/tag11.xml" ContentType="application/vnd.openxmlformats-officedocument.presentationml.tags+xml"/>
  <Override PartName="/ppt/slides/slide29.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9" r:id="rId1"/>
    <p:sldMasterId id="2147483661" r:id="rId2"/>
  </p:sldMasterIdLst>
  <p:notesMasterIdLst>
    <p:notesMasterId r:id="rId79"/>
  </p:notesMasterIdLst>
  <p:handoutMasterIdLst>
    <p:handoutMasterId r:id="rId80"/>
  </p:handoutMasterIdLst>
  <p:sldIdLst>
    <p:sldId id="256" r:id="rId3"/>
    <p:sldId id="294" r:id="rId4"/>
    <p:sldId id="295" r:id="rId5"/>
    <p:sldId id="291" r:id="rId6"/>
    <p:sldId id="293" r:id="rId7"/>
    <p:sldId id="298" r:id="rId8"/>
    <p:sldId id="332" r:id="rId9"/>
    <p:sldId id="333" r:id="rId10"/>
    <p:sldId id="336" r:id="rId11"/>
    <p:sldId id="334" r:id="rId12"/>
    <p:sldId id="325"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357" r:id="rId26"/>
    <p:sldId id="279" r:id="rId27"/>
    <p:sldId id="359" r:id="rId28"/>
    <p:sldId id="360" r:id="rId29"/>
    <p:sldId id="281" r:id="rId30"/>
    <p:sldId id="282" r:id="rId31"/>
    <p:sldId id="283" r:id="rId32"/>
    <p:sldId id="361" r:id="rId33"/>
    <p:sldId id="284" r:id="rId34"/>
    <p:sldId id="285" r:id="rId35"/>
    <p:sldId id="287" r:id="rId36"/>
    <p:sldId id="288" r:id="rId37"/>
    <p:sldId id="322" r:id="rId38"/>
    <p:sldId id="323" r:id="rId39"/>
    <p:sldId id="286" r:id="rId40"/>
    <p:sldId id="328" r:id="rId41"/>
    <p:sldId id="329" r:id="rId42"/>
    <p:sldId id="330" r:id="rId43"/>
    <p:sldId id="337" r:id="rId44"/>
    <p:sldId id="326" r:id="rId45"/>
    <p:sldId id="300" r:id="rId46"/>
    <p:sldId id="301" r:id="rId47"/>
    <p:sldId id="338" r:id="rId48"/>
    <p:sldId id="339" r:id="rId49"/>
    <p:sldId id="363" r:id="rId50"/>
    <p:sldId id="364" r:id="rId51"/>
    <p:sldId id="365" r:id="rId52"/>
    <p:sldId id="366" r:id="rId53"/>
    <p:sldId id="367" r:id="rId54"/>
    <p:sldId id="368" r:id="rId55"/>
    <p:sldId id="369" r:id="rId56"/>
    <p:sldId id="340" r:id="rId57"/>
    <p:sldId id="341" r:id="rId58"/>
    <p:sldId id="342" r:id="rId59"/>
    <p:sldId id="343" r:id="rId60"/>
    <p:sldId id="344" r:id="rId61"/>
    <p:sldId id="345" r:id="rId62"/>
    <p:sldId id="346" r:id="rId63"/>
    <p:sldId id="347" r:id="rId64"/>
    <p:sldId id="348" r:id="rId65"/>
    <p:sldId id="349" r:id="rId66"/>
    <p:sldId id="350" r:id="rId67"/>
    <p:sldId id="351" r:id="rId68"/>
    <p:sldId id="352" r:id="rId69"/>
    <p:sldId id="353" r:id="rId70"/>
    <p:sldId id="354" r:id="rId71"/>
    <p:sldId id="355" r:id="rId72"/>
    <p:sldId id="356" r:id="rId73"/>
    <p:sldId id="321" r:id="rId74"/>
    <p:sldId id="386" r:id="rId75"/>
    <p:sldId id="299" r:id="rId76"/>
    <p:sldId id="324" r:id="rId77"/>
    <p:sldId id="331" r:id="rId78"/>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FF0000"/>
    <a:srgbClr val="DDDDDD"/>
    <a:srgbClr val="C6C7C9"/>
  </p:clrMru>
</p:presentationPr>
</file>

<file path=ppt/tableStyles.xml><?xml version="1.0" encoding="utf-8"?>
<a:tblStyleLst xmlns:a="http://schemas.openxmlformats.org/drawingml/2006/main" def="{5C22544A-7EE6-4342-B048-85BDC9FD1C3A}">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p:restoredTop sz="79577" autoAdjust="0"/>
  </p:normalViewPr>
  <p:slideViewPr>
    <p:cSldViewPr>
      <p:cViewPr varScale="1">
        <p:scale>
          <a:sx n="75" d="100"/>
          <a:sy n="75" d="100"/>
        </p:scale>
        <p:origin x="-834" y="-84"/>
      </p:cViewPr>
      <p:guideLst>
        <p:guide orient="horz" pos="2160"/>
        <p:guide pos="2880"/>
      </p:guideLst>
    </p:cSldViewPr>
  </p:slideViewPr>
  <p:notesTextViewPr>
    <p:cViewPr>
      <p:scale>
        <a:sx n="100" d="100"/>
        <a:sy n="100" d="100"/>
      </p:scale>
      <p:origin x="0" y="0"/>
    </p:cViewPr>
  </p:notesTextViewPr>
  <p:sorterViewPr>
    <p:cViewPr>
      <p:scale>
        <a:sx n="40" d="100"/>
        <a:sy n="40" d="100"/>
      </p:scale>
      <p:origin x="0" y="0"/>
    </p:cViewPr>
  </p:sorterViewPr>
  <p:notesViewPr>
    <p:cSldViewPr>
      <p:cViewPr varScale="1">
        <p:scale>
          <a:sx n="56" d="100"/>
          <a:sy n="56" d="100"/>
        </p:scale>
        <p:origin x="-1860" y="-102"/>
      </p:cViewPr>
      <p:guideLst>
        <p:guide orient="horz" pos="3024"/>
        <p:guide pos="2304"/>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0A840686-E07C-4E64-AD56-34BBD2EC38BE}" type="datetimeFigureOut">
              <a:rPr lang="en-US" smtClean="0"/>
              <a:pPr/>
              <a:t>9/8/2009</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B7ACF524-2F66-420E-BB29-0954DEA01B69}"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pPr>
              <a:defRPr/>
            </a:pPr>
            <a:fld id="{5D2A4D30-AFD6-4F57-A391-F61E9E81C3A0}" type="datetimeFigureOut">
              <a:rPr lang="en-US"/>
              <a:pPr>
                <a:defRPr/>
              </a:pPr>
              <a:t>9/8/2009</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smtClean="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pPr>
              <a:defRPr/>
            </a:pPr>
            <a:fld id="{6BF8812A-C72C-402A-BF3A-9171F4BD877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BF8812A-C72C-402A-BF3A-9171F4BD8770}"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txBox="1">
            <a:spLocks noGrp="1" noChangeArrowheads="1"/>
          </p:cNvSpPr>
          <p:nvPr/>
        </p:nvSpPr>
        <p:spPr bwMode="auto">
          <a:xfrm>
            <a:off x="4133089" y="9101412"/>
            <a:ext cx="3162161" cy="480060"/>
          </a:xfrm>
          <a:prstGeom prst="rect">
            <a:avLst/>
          </a:prstGeom>
          <a:noFill/>
          <a:ln w="9525">
            <a:noFill/>
            <a:miter lim="800000"/>
            <a:headEnd/>
            <a:tailEnd/>
          </a:ln>
        </p:spPr>
        <p:txBody>
          <a:bodyPr lIns="96319" tIns="48157" rIns="96319" bIns="48157" anchor="b"/>
          <a:lstStyle/>
          <a:p>
            <a:pPr algn="r" defTabSz="962999"/>
            <a:fld id="{041F0444-9529-485E-98C7-47CCF5AFB971}" type="slidenum">
              <a:rPr lang="en-US" sz="1300">
                <a:latin typeface="Times New Roman" pitchFamily="18" charset="0"/>
              </a:rPr>
              <a:pPr algn="r" defTabSz="962999"/>
              <a:t>14</a:t>
            </a:fld>
            <a:endParaRPr lang="en-US" sz="1300" dirty="0">
              <a:latin typeface="Times New Roman" pitchFamily="18" charset="0"/>
            </a:endParaRPr>
          </a:p>
        </p:txBody>
      </p:sp>
      <p:sp>
        <p:nvSpPr>
          <p:cNvPr id="95235" name="Rectangle 2"/>
          <p:cNvSpPr>
            <a:spLocks noGrp="1" noRot="1" noChangeAspect="1" noChangeArrowheads="1" noTextEdit="1"/>
          </p:cNvSpPr>
          <p:nvPr>
            <p:ph type="sldImg"/>
          </p:nvPr>
        </p:nvSpPr>
        <p:spPr>
          <a:xfrm>
            <a:off x="1257300" y="720725"/>
            <a:ext cx="4800600" cy="3600450"/>
          </a:xfrm>
          <a:ln/>
        </p:spPr>
      </p:sp>
      <p:sp>
        <p:nvSpPr>
          <p:cNvPr id="95236" name="Rectangle 3"/>
          <p:cNvSpPr>
            <a:spLocks noGrp="1" noChangeArrowheads="1"/>
          </p:cNvSpPr>
          <p:nvPr>
            <p:ph type="body" idx="1"/>
          </p:nvPr>
        </p:nvSpPr>
        <p:spPr>
          <a:xfrm>
            <a:off x="731520" y="4560570"/>
            <a:ext cx="5852160" cy="4320540"/>
          </a:xfrm>
          <a:noFill/>
          <a:ln/>
        </p:spPr>
        <p:txBody>
          <a:bodyPr/>
          <a:lstStyle/>
          <a:p>
            <a:pPr marL="237859" indent="-237859"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txBox="1">
            <a:spLocks noGrp="1" noChangeArrowheads="1"/>
          </p:cNvSpPr>
          <p:nvPr/>
        </p:nvSpPr>
        <p:spPr bwMode="auto">
          <a:xfrm>
            <a:off x="4133089" y="9101412"/>
            <a:ext cx="3162161" cy="480060"/>
          </a:xfrm>
          <a:prstGeom prst="rect">
            <a:avLst/>
          </a:prstGeom>
          <a:noFill/>
          <a:ln w="9525">
            <a:noFill/>
            <a:miter lim="800000"/>
            <a:headEnd/>
            <a:tailEnd/>
          </a:ln>
        </p:spPr>
        <p:txBody>
          <a:bodyPr lIns="96319" tIns="48157" rIns="96319" bIns="48157" anchor="b"/>
          <a:lstStyle/>
          <a:p>
            <a:pPr algn="r" defTabSz="962999"/>
            <a:fld id="{AAB32FFC-8FB3-4370-91B3-10758334233A}" type="slidenum">
              <a:rPr lang="en-US" sz="1300">
                <a:latin typeface="Times New Roman" pitchFamily="18" charset="0"/>
              </a:rPr>
              <a:pPr algn="r" defTabSz="962999"/>
              <a:t>15</a:t>
            </a:fld>
            <a:endParaRPr lang="en-US" sz="1300" dirty="0">
              <a:latin typeface="Times New Roman" pitchFamily="18" charset="0"/>
            </a:endParaRPr>
          </a:p>
        </p:txBody>
      </p:sp>
      <p:sp>
        <p:nvSpPr>
          <p:cNvPr id="91139" name="Rectangle 2"/>
          <p:cNvSpPr>
            <a:spLocks noGrp="1" noRot="1" noChangeAspect="1" noChangeArrowheads="1" noTextEdit="1"/>
          </p:cNvSpPr>
          <p:nvPr>
            <p:ph type="sldImg"/>
          </p:nvPr>
        </p:nvSpPr>
        <p:spPr>
          <a:xfrm>
            <a:off x="1257300" y="720725"/>
            <a:ext cx="4800600" cy="3600450"/>
          </a:xfrm>
          <a:ln/>
        </p:spPr>
      </p:sp>
      <p:sp>
        <p:nvSpPr>
          <p:cNvPr id="91140" name="Rectangle 3"/>
          <p:cNvSpPr>
            <a:spLocks noGrp="1" noChangeArrowheads="1"/>
          </p:cNvSpPr>
          <p:nvPr>
            <p:ph type="body" idx="1"/>
          </p:nvPr>
        </p:nvSpPr>
        <p:spPr>
          <a:xfrm>
            <a:off x="731520" y="4560570"/>
            <a:ext cx="5852160" cy="4320540"/>
          </a:xfrm>
          <a:noFill/>
          <a:ln/>
        </p:spPr>
        <p:txBody>
          <a:bodyPr/>
          <a:lstStyle/>
          <a:p>
            <a:pPr marL="237859" indent="-237859"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4133089" y="9101412"/>
            <a:ext cx="3162161" cy="480060"/>
          </a:xfrm>
          <a:prstGeom prst="rect">
            <a:avLst/>
          </a:prstGeom>
          <a:noFill/>
          <a:ln w="9525">
            <a:noFill/>
            <a:miter lim="800000"/>
            <a:headEnd/>
            <a:tailEnd/>
          </a:ln>
        </p:spPr>
        <p:txBody>
          <a:bodyPr lIns="96319" tIns="48157" rIns="96319" bIns="48157" anchor="b"/>
          <a:lstStyle/>
          <a:p>
            <a:pPr algn="r" defTabSz="962999"/>
            <a:fld id="{F834CE85-5612-43B1-8833-A7255CFD6181}" type="slidenum">
              <a:rPr lang="en-US" sz="1300">
                <a:latin typeface="Times New Roman" pitchFamily="18" charset="0"/>
              </a:rPr>
              <a:pPr algn="r" defTabSz="962999"/>
              <a:t>16</a:t>
            </a:fld>
            <a:endParaRPr lang="en-US" sz="1300" dirty="0">
              <a:latin typeface="Times New Roman" pitchFamily="18" charset="0"/>
            </a:endParaRPr>
          </a:p>
        </p:txBody>
      </p:sp>
      <p:sp>
        <p:nvSpPr>
          <p:cNvPr id="39939" name="Rectangle 2"/>
          <p:cNvSpPr>
            <a:spLocks noGrp="1" noRot="1" noChangeAspect="1" noChangeArrowheads="1" noTextEdit="1"/>
          </p:cNvSpPr>
          <p:nvPr>
            <p:ph type="sldImg"/>
          </p:nvPr>
        </p:nvSpPr>
        <p:spPr>
          <a:xfrm>
            <a:off x="1257300" y="720725"/>
            <a:ext cx="4800600" cy="3600450"/>
          </a:xfrm>
          <a:ln/>
        </p:spPr>
      </p:sp>
      <p:sp>
        <p:nvSpPr>
          <p:cNvPr id="39940" name="Rectangle 3"/>
          <p:cNvSpPr>
            <a:spLocks noGrp="1" noChangeArrowheads="1"/>
          </p:cNvSpPr>
          <p:nvPr>
            <p:ph type="body" idx="1"/>
          </p:nvPr>
        </p:nvSpPr>
        <p:spPr>
          <a:xfrm>
            <a:off x="731520" y="4560570"/>
            <a:ext cx="5852160" cy="4320540"/>
          </a:xfrm>
          <a:noFill/>
          <a:ln/>
        </p:spPr>
        <p:txBody>
          <a:bodyPr/>
          <a:lstStyle/>
          <a:p>
            <a:pPr marL="237859" indent="-237859"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4133089" y="9101412"/>
            <a:ext cx="3162161" cy="480060"/>
          </a:xfrm>
          <a:prstGeom prst="rect">
            <a:avLst/>
          </a:prstGeom>
          <a:noFill/>
          <a:ln w="9525">
            <a:noFill/>
            <a:miter lim="800000"/>
            <a:headEnd/>
            <a:tailEnd/>
          </a:ln>
        </p:spPr>
        <p:txBody>
          <a:bodyPr lIns="96319" tIns="48157" rIns="96319" bIns="48157" anchor="b"/>
          <a:lstStyle/>
          <a:p>
            <a:pPr algn="r" defTabSz="962999"/>
            <a:fld id="{01244DDD-FE1F-4585-BE5F-11B99055C715}" type="slidenum">
              <a:rPr lang="en-US" sz="1300">
                <a:latin typeface="Times New Roman" pitchFamily="18" charset="0"/>
              </a:rPr>
              <a:pPr algn="r" defTabSz="962999"/>
              <a:t>17</a:t>
            </a:fld>
            <a:endParaRPr lang="en-US" sz="1300" dirty="0">
              <a:latin typeface="Times New Roman" pitchFamily="18" charset="0"/>
            </a:endParaRPr>
          </a:p>
        </p:txBody>
      </p:sp>
      <p:sp>
        <p:nvSpPr>
          <p:cNvPr id="40963" name="Rectangle 2"/>
          <p:cNvSpPr>
            <a:spLocks noGrp="1" noRot="1" noChangeAspect="1" noChangeArrowheads="1" noTextEdit="1"/>
          </p:cNvSpPr>
          <p:nvPr>
            <p:ph type="sldImg"/>
          </p:nvPr>
        </p:nvSpPr>
        <p:spPr>
          <a:xfrm>
            <a:off x="1257300" y="720725"/>
            <a:ext cx="4800600" cy="3600450"/>
          </a:xfrm>
          <a:ln/>
        </p:spPr>
      </p:sp>
      <p:sp>
        <p:nvSpPr>
          <p:cNvPr id="40964" name="Rectangle 3"/>
          <p:cNvSpPr>
            <a:spLocks noGrp="1" noChangeArrowheads="1"/>
          </p:cNvSpPr>
          <p:nvPr>
            <p:ph type="body" idx="1"/>
          </p:nvPr>
        </p:nvSpPr>
        <p:spPr>
          <a:xfrm>
            <a:off x="731520" y="4560570"/>
            <a:ext cx="5852160" cy="4320540"/>
          </a:xfrm>
          <a:noFill/>
          <a:ln/>
        </p:spPr>
        <p:txBody>
          <a:bodyPr/>
          <a:lstStyle/>
          <a:p>
            <a:pPr marL="237859" indent="-237859"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4133089" y="9101412"/>
            <a:ext cx="3162161" cy="480060"/>
          </a:xfrm>
          <a:prstGeom prst="rect">
            <a:avLst/>
          </a:prstGeom>
          <a:noFill/>
          <a:ln w="9525">
            <a:noFill/>
            <a:miter lim="800000"/>
            <a:headEnd/>
            <a:tailEnd/>
          </a:ln>
        </p:spPr>
        <p:txBody>
          <a:bodyPr lIns="96319" tIns="48157" rIns="96319" bIns="48157" anchor="b"/>
          <a:lstStyle/>
          <a:p>
            <a:pPr algn="r" defTabSz="962999"/>
            <a:fld id="{C9D81794-A0C1-4D9A-B5B9-4D8633CCDEAB}" type="slidenum">
              <a:rPr lang="en-US" sz="1300">
                <a:latin typeface="Times New Roman" pitchFamily="18" charset="0"/>
              </a:rPr>
              <a:pPr algn="r" defTabSz="962999"/>
              <a:t>18</a:t>
            </a:fld>
            <a:endParaRPr lang="en-US" sz="1300" dirty="0">
              <a:latin typeface="Times New Roman" pitchFamily="18"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marL="237859" indent="-237859"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endParaRPr lang="en-US" smtClean="0"/>
          </a:p>
        </p:txBody>
      </p:sp>
      <p:sp>
        <p:nvSpPr>
          <p:cNvPr id="43012" name="Slide Number Placeholder 3"/>
          <p:cNvSpPr txBox="1">
            <a:spLocks noGrp="1"/>
          </p:cNvSpPr>
          <p:nvPr/>
        </p:nvSpPr>
        <p:spPr bwMode="auto">
          <a:xfrm>
            <a:off x="4133089" y="9101412"/>
            <a:ext cx="3162161" cy="480060"/>
          </a:xfrm>
          <a:prstGeom prst="rect">
            <a:avLst/>
          </a:prstGeom>
          <a:noFill/>
          <a:ln w="9525">
            <a:noFill/>
            <a:miter lim="800000"/>
            <a:headEnd/>
            <a:tailEnd/>
          </a:ln>
        </p:spPr>
        <p:txBody>
          <a:bodyPr lIns="96319" tIns="48157" rIns="96319" bIns="48157" anchor="b"/>
          <a:lstStyle/>
          <a:p>
            <a:pPr algn="r" defTabSz="962999"/>
            <a:fld id="{024B967A-6FA2-4A0F-BEC7-7DF03E393B8A}" type="slidenum">
              <a:rPr lang="en-US" sz="1300">
                <a:latin typeface="Times New Roman" pitchFamily="18" charset="0"/>
              </a:rPr>
              <a:pPr algn="r" defTabSz="962999"/>
              <a:t>19</a:t>
            </a:fld>
            <a:endParaRPr lang="en-US" sz="1300" dirty="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C1DD1EE1-BD03-4BF4-B6FD-29B72626E771}" type="slidenum">
              <a:rPr lang="en-US" smtClean="0"/>
              <a:pPr/>
              <a:t>20</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endParaRPr lang="en-US" dirty="0" smtClean="0"/>
          </a:p>
        </p:txBody>
      </p:sp>
      <p:sp>
        <p:nvSpPr>
          <p:cNvPr id="45060" name="Slide Number Placeholder 3"/>
          <p:cNvSpPr>
            <a:spLocks noGrp="1"/>
          </p:cNvSpPr>
          <p:nvPr>
            <p:ph type="sldNum" sz="quarter" idx="5"/>
          </p:nvPr>
        </p:nvSpPr>
        <p:spPr>
          <a:noFill/>
        </p:spPr>
        <p:txBody>
          <a:bodyPr/>
          <a:lstStyle/>
          <a:p>
            <a:fld id="{30730917-F689-47F9-BF8F-0192D7705C8A}" type="slidenum">
              <a:rPr lang="en-US" smtClean="0"/>
              <a:pPr/>
              <a:t>21</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4133089" y="9101412"/>
            <a:ext cx="3162161" cy="480060"/>
          </a:xfrm>
          <a:prstGeom prst="rect">
            <a:avLst/>
          </a:prstGeom>
          <a:noFill/>
          <a:ln w="9525">
            <a:noFill/>
            <a:miter lim="800000"/>
            <a:headEnd/>
            <a:tailEnd/>
          </a:ln>
        </p:spPr>
        <p:txBody>
          <a:bodyPr lIns="96319" tIns="48157" rIns="96319" bIns="48157" anchor="b"/>
          <a:lstStyle/>
          <a:p>
            <a:pPr algn="r" defTabSz="962999"/>
            <a:fld id="{5DB95165-A326-4493-950A-0400C918E7AD}" type="slidenum">
              <a:rPr lang="en-US" sz="1300">
                <a:latin typeface="Times New Roman" pitchFamily="18" charset="0"/>
              </a:rPr>
              <a:pPr algn="r" defTabSz="962999"/>
              <a:t>22</a:t>
            </a:fld>
            <a:endParaRPr lang="en-US" sz="1300" dirty="0">
              <a:latin typeface="Times New Roman"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B248D11-C41A-46C6-B879-6F094A75C107}" type="slidenum">
              <a:rPr lang="en-US" smtClean="0"/>
              <a:pPr/>
              <a:t>23</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26BBC8-3369-4A32-9ED0-68A538BD2E5A}" type="slidenum">
              <a:rPr lang="en-US"/>
              <a:pPr/>
              <a:t>2</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pPr>
              <a:buFontTx/>
              <a:buChar char="-"/>
            </a:pPr>
            <a:r>
              <a:rPr lang="en-US"/>
              <a:t>Specialized hardware/software stack</a:t>
            </a:r>
          </a:p>
          <a:p>
            <a:pPr>
              <a:buFontTx/>
              <a:buChar char="-"/>
            </a:pPr>
            <a:r>
              <a:rPr lang="en-US"/>
              <a:t>Specialized concurrent data structures</a:t>
            </a:r>
          </a:p>
          <a:p>
            <a:pPr>
              <a:buFontTx/>
              <a:buChar char="-"/>
            </a:pPr>
            <a:endParaRPr lang="en-US"/>
          </a:p>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endParaRPr lang="en-US" smtClean="0"/>
          </a:p>
          <a:p>
            <a:endParaRPr lang="en-US" smtClean="0"/>
          </a:p>
        </p:txBody>
      </p:sp>
      <p:sp>
        <p:nvSpPr>
          <p:cNvPr id="48132" name="Slide Number Placeholder 3"/>
          <p:cNvSpPr>
            <a:spLocks noGrp="1"/>
          </p:cNvSpPr>
          <p:nvPr>
            <p:ph type="sldNum" sz="quarter" idx="5"/>
          </p:nvPr>
        </p:nvSpPr>
        <p:spPr>
          <a:noFill/>
        </p:spPr>
        <p:txBody>
          <a:bodyPr/>
          <a:lstStyle/>
          <a:p>
            <a:fld id="{AE80CCA8-8271-4494-833B-7E0B83C1975C}" type="slidenum">
              <a:rPr lang="en-US" smtClean="0"/>
              <a:pPr/>
              <a:t>25</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en-US" b="1"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txBox="1">
            <a:spLocks noGrp="1" noChangeArrowheads="1"/>
          </p:cNvSpPr>
          <p:nvPr/>
        </p:nvSpPr>
        <p:spPr bwMode="auto">
          <a:xfrm>
            <a:off x="4133089" y="9101412"/>
            <a:ext cx="3162161" cy="480060"/>
          </a:xfrm>
          <a:prstGeom prst="rect">
            <a:avLst/>
          </a:prstGeom>
          <a:noFill/>
          <a:ln w="9525">
            <a:noFill/>
            <a:miter lim="800000"/>
            <a:headEnd/>
            <a:tailEnd/>
          </a:ln>
        </p:spPr>
        <p:txBody>
          <a:bodyPr lIns="96319" tIns="48157" rIns="96319" bIns="48157" anchor="b"/>
          <a:lstStyle/>
          <a:p>
            <a:pPr algn="r" defTabSz="962999"/>
            <a:fld id="{1A6CDBDD-64A7-43BD-9F90-2F27042E2574}" type="slidenum">
              <a:rPr lang="en-US" sz="1300">
                <a:latin typeface="Times New Roman" pitchFamily="18" charset="0"/>
              </a:rPr>
              <a:pPr algn="r" defTabSz="962999"/>
              <a:t>29</a:t>
            </a:fld>
            <a:endParaRPr lang="en-US" sz="1300" dirty="0">
              <a:latin typeface="Times New Roman" pitchFamily="18"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US" smtClean="0"/>
          </a:p>
        </p:txBody>
      </p:sp>
      <p:sp>
        <p:nvSpPr>
          <p:cNvPr id="52228" name="Slide Number Placeholder 3"/>
          <p:cNvSpPr>
            <a:spLocks noGrp="1"/>
          </p:cNvSpPr>
          <p:nvPr>
            <p:ph type="sldNum" sz="quarter" idx="5"/>
          </p:nvPr>
        </p:nvSpPr>
        <p:spPr>
          <a:noFill/>
        </p:spPr>
        <p:txBody>
          <a:bodyPr/>
          <a:lstStyle/>
          <a:p>
            <a:fld id="{E4EF34AE-0EAD-4C40-95A6-42AEE1FD9BDE}" type="slidenum">
              <a:rPr lang="en-US" smtClean="0"/>
              <a:pPr/>
              <a:t>30</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noChangeArrowheads="1"/>
          </p:cNvSpPr>
          <p:nvPr/>
        </p:nvSpPr>
        <p:spPr bwMode="auto">
          <a:xfrm>
            <a:off x="4133089" y="9101412"/>
            <a:ext cx="3162161" cy="480060"/>
          </a:xfrm>
          <a:prstGeom prst="rect">
            <a:avLst/>
          </a:prstGeom>
          <a:noFill/>
          <a:ln w="9525">
            <a:noFill/>
            <a:miter lim="800000"/>
            <a:headEnd/>
            <a:tailEnd/>
          </a:ln>
        </p:spPr>
        <p:txBody>
          <a:bodyPr lIns="96319" tIns="48157" rIns="96319" bIns="48157" anchor="b"/>
          <a:lstStyle/>
          <a:p>
            <a:pPr algn="r" defTabSz="962999"/>
            <a:fld id="{A4CE3724-4D2E-4055-A50E-885E7E8258AE}" type="slidenum">
              <a:rPr lang="en-US" sz="1300">
                <a:latin typeface="Times New Roman" pitchFamily="18" charset="0"/>
              </a:rPr>
              <a:pPr algn="r" defTabSz="962999"/>
              <a:t>32</a:t>
            </a:fld>
            <a:endParaRPr lang="en-US" sz="1300" dirty="0">
              <a:latin typeface="Times New Roman"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marL="237859" indent="-237859" eaLnBrk="1" hangingPunct="1"/>
            <a:endParaRPr lang="en-US" dirty="0" smtClean="0"/>
          </a:p>
          <a:p>
            <a:pPr marL="237859" indent="-237859" eaLnBrk="1" hangingPunct="1"/>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smtClean="0"/>
          </a:p>
        </p:txBody>
      </p:sp>
      <p:sp>
        <p:nvSpPr>
          <p:cNvPr id="54276" name="Slide Number Placeholder 3"/>
          <p:cNvSpPr txBox="1">
            <a:spLocks noGrp="1"/>
          </p:cNvSpPr>
          <p:nvPr/>
        </p:nvSpPr>
        <p:spPr bwMode="auto">
          <a:xfrm>
            <a:off x="4133089" y="9101412"/>
            <a:ext cx="3162161" cy="480060"/>
          </a:xfrm>
          <a:prstGeom prst="rect">
            <a:avLst/>
          </a:prstGeom>
          <a:noFill/>
          <a:ln w="9525">
            <a:noFill/>
            <a:miter lim="800000"/>
            <a:headEnd/>
            <a:tailEnd/>
          </a:ln>
        </p:spPr>
        <p:txBody>
          <a:bodyPr lIns="96319" tIns="48157" rIns="96319" bIns="48157" anchor="b"/>
          <a:lstStyle/>
          <a:p>
            <a:pPr algn="r" defTabSz="962999"/>
            <a:fld id="{7A081083-8191-45FA-84C5-DCB0474AB5ED}" type="slidenum">
              <a:rPr lang="en-US" sz="1300">
                <a:latin typeface="Times New Roman" pitchFamily="18" charset="0"/>
              </a:rPr>
              <a:pPr algn="r" defTabSz="962999"/>
              <a:t>33</a:t>
            </a:fld>
            <a:endParaRPr lang="en-US" sz="1300" dirty="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4133089" y="9101412"/>
            <a:ext cx="3162161" cy="480060"/>
          </a:xfrm>
          <a:prstGeom prst="rect">
            <a:avLst/>
          </a:prstGeom>
          <a:noFill/>
          <a:ln w="9525">
            <a:noFill/>
            <a:miter lim="800000"/>
            <a:headEnd/>
            <a:tailEnd/>
          </a:ln>
        </p:spPr>
        <p:txBody>
          <a:bodyPr lIns="96319" tIns="48157" rIns="96319" bIns="48157" anchor="b"/>
          <a:lstStyle/>
          <a:p>
            <a:pPr algn="r" defTabSz="962999"/>
            <a:fld id="{7A6D0FEF-1826-4C01-A1EC-F9997642C9CE}" type="slidenum">
              <a:rPr lang="en-US" sz="1300">
                <a:latin typeface="Times New Roman" pitchFamily="18" charset="0"/>
              </a:rPr>
              <a:pPr algn="r" defTabSz="962999"/>
              <a:t>34</a:t>
            </a:fld>
            <a:endParaRPr lang="en-US" sz="1300" dirty="0">
              <a:latin typeface="Times New Roman" pitchFamily="18" charset="0"/>
            </a:endParaRPr>
          </a:p>
        </p:txBody>
      </p:sp>
      <p:sp>
        <p:nvSpPr>
          <p:cNvPr id="56323" name="Rectangle 2"/>
          <p:cNvSpPr>
            <a:spLocks noGrp="1" noRot="1" noChangeAspect="1" noChangeArrowheads="1" noTextEdit="1"/>
          </p:cNvSpPr>
          <p:nvPr>
            <p:ph type="sldImg"/>
          </p:nvPr>
        </p:nvSpPr>
        <p:spPr>
          <a:xfrm>
            <a:off x="1257300" y="720725"/>
            <a:ext cx="4800600" cy="3600450"/>
          </a:xfrm>
          <a:ln/>
        </p:spPr>
      </p:sp>
      <p:sp>
        <p:nvSpPr>
          <p:cNvPr id="56324" name="Rectangle 3"/>
          <p:cNvSpPr>
            <a:spLocks noGrp="1" noChangeArrowheads="1"/>
          </p:cNvSpPr>
          <p:nvPr>
            <p:ph type="body" idx="1"/>
          </p:nvPr>
        </p:nvSpPr>
        <p:spPr>
          <a:xfrm>
            <a:off x="731520" y="4560570"/>
            <a:ext cx="5852160" cy="4320540"/>
          </a:xfrm>
          <a:noFill/>
          <a:ln/>
        </p:spPr>
        <p:txBody>
          <a:bodyPr/>
          <a:lstStyle/>
          <a:p>
            <a:pPr marL="237859" indent="-237859" eaLnBrk="1" hangingPunct="1"/>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4133089" y="9101412"/>
            <a:ext cx="3162161" cy="480060"/>
          </a:xfrm>
          <a:prstGeom prst="rect">
            <a:avLst/>
          </a:prstGeom>
          <a:noFill/>
          <a:ln w="9525">
            <a:noFill/>
            <a:miter lim="800000"/>
            <a:headEnd/>
            <a:tailEnd/>
          </a:ln>
        </p:spPr>
        <p:txBody>
          <a:bodyPr lIns="96319" tIns="48157" rIns="96319" bIns="48157" anchor="b"/>
          <a:lstStyle/>
          <a:p>
            <a:pPr algn="r" defTabSz="962999"/>
            <a:fld id="{61B1509C-C545-4CB5-AC24-D12F0EC2A967}" type="slidenum">
              <a:rPr lang="en-US" sz="1300">
                <a:latin typeface="Times New Roman" pitchFamily="18" charset="0"/>
              </a:rPr>
              <a:pPr algn="r" defTabSz="962999"/>
              <a:t>35</a:t>
            </a:fld>
            <a:endParaRPr lang="en-US" sz="1300" dirty="0">
              <a:latin typeface="Times New Roman" pitchFamily="18"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BF8812A-C72C-402A-BF3A-9171F4BD8770}" type="slidenum">
              <a:rPr lang="en-US" smtClean="0"/>
              <a:pPr>
                <a:defRPr/>
              </a:pPr>
              <a:t>36</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4DB35E-9366-4808-A11F-074528BD9670}" type="slidenum">
              <a:rPr lang="en-US"/>
              <a:pPr/>
              <a:t>37</a:t>
            </a:fld>
            <a:endParaRPr lang="en-US"/>
          </a:p>
        </p:txBody>
      </p:sp>
      <p:sp>
        <p:nvSpPr>
          <p:cNvPr id="1174530" name="Rectangle 2"/>
          <p:cNvSpPr>
            <a:spLocks noGrp="1" noRot="1" noChangeAspect="1" noChangeArrowheads="1" noTextEdit="1"/>
          </p:cNvSpPr>
          <p:nvPr>
            <p:ph type="sldImg"/>
          </p:nvPr>
        </p:nvSpPr>
        <p:spPr>
          <a:xfrm>
            <a:off x="1254125" y="719138"/>
            <a:ext cx="4789488" cy="3590925"/>
          </a:xfrm>
          <a:ln/>
        </p:spPr>
      </p:sp>
      <p:sp>
        <p:nvSpPr>
          <p:cNvPr id="1174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FA52BF-4865-47AE-A8A5-28B145119DAA}" type="slidenum">
              <a:rPr lang="en-US"/>
              <a:pPr/>
              <a:t>3</a:t>
            </a:fld>
            <a:endParaRPr 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smtClean="0"/>
          </a:p>
        </p:txBody>
      </p:sp>
      <p:sp>
        <p:nvSpPr>
          <p:cNvPr id="55300" name="Slide Number Placeholder 3"/>
          <p:cNvSpPr>
            <a:spLocks noGrp="1"/>
          </p:cNvSpPr>
          <p:nvPr>
            <p:ph type="sldNum" sz="quarter" idx="5"/>
          </p:nvPr>
        </p:nvSpPr>
        <p:spPr>
          <a:noFill/>
        </p:spPr>
        <p:txBody>
          <a:bodyPr/>
          <a:lstStyle/>
          <a:p>
            <a:fld id="{600F4F18-56BE-4FF9-B49D-FBDAEC4E1730}" type="slidenum">
              <a:rPr lang="en-US" smtClean="0"/>
              <a:pPr/>
              <a:t>38</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BADD2BB-26F6-429C-A5E3-FB7E33161598}" type="slidenum">
              <a:rPr lang="en-US"/>
              <a:pPr/>
              <a:t>39</a:t>
            </a:fld>
            <a:endParaRPr lang="en-US"/>
          </a:p>
        </p:txBody>
      </p:sp>
      <p:sp>
        <p:nvSpPr>
          <p:cNvPr id="1195010" name="Rectangle 7"/>
          <p:cNvSpPr txBox="1">
            <a:spLocks noGrp="1" noChangeArrowheads="1"/>
          </p:cNvSpPr>
          <p:nvPr/>
        </p:nvSpPr>
        <p:spPr bwMode="auto">
          <a:xfrm>
            <a:off x="4143063" y="9119497"/>
            <a:ext cx="3170475" cy="480060"/>
          </a:xfrm>
          <a:prstGeom prst="rect">
            <a:avLst/>
          </a:prstGeom>
          <a:noFill/>
          <a:ln w="9525">
            <a:noFill/>
            <a:miter lim="800000"/>
            <a:headEnd/>
            <a:tailEnd/>
          </a:ln>
        </p:spPr>
        <p:txBody>
          <a:bodyPr lIns="96647" tIns="48323" rIns="96647" bIns="48323" anchor="b"/>
          <a:lstStyle/>
          <a:p>
            <a:pPr algn="r" defTabSz="966304" rtl="1"/>
            <a:fld id="{912BB27B-E0E9-4868-A450-CDCA5D6AFCC2}" type="slidenum">
              <a:rPr lang="ar-SA" sz="1300"/>
              <a:pPr algn="r" defTabSz="966304" rtl="1"/>
              <a:t>39</a:t>
            </a:fld>
            <a:endParaRPr lang="en-US" sz="1300" dirty="0">
              <a:cs typeface="Arial" charset="0"/>
            </a:endParaRPr>
          </a:p>
        </p:txBody>
      </p:sp>
      <p:sp>
        <p:nvSpPr>
          <p:cNvPr id="1195011" name="Rectangle 2"/>
          <p:cNvSpPr>
            <a:spLocks noGrp="1" noRot="1" noChangeAspect="1" noChangeArrowheads="1" noTextEdit="1"/>
          </p:cNvSpPr>
          <p:nvPr>
            <p:ph type="sldImg"/>
          </p:nvPr>
        </p:nvSpPr>
        <p:spPr>
          <a:xfrm>
            <a:off x="1257300" y="720725"/>
            <a:ext cx="4800600" cy="3600450"/>
          </a:xfrm>
          <a:ln/>
        </p:spPr>
      </p:sp>
      <p:sp>
        <p:nvSpPr>
          <p:cNvPr id="1195012" name="Rectangle 3"/>
          <p:cNvSpPr>
            <a:spLocks noGrp="1" noChangeArrowheads="1"/>
          </p:cNvSpPr>
          <p:nvPr>
            <p:ph type="body" idx="1"/>
          </p:nvPr>
        </p:nvSpPr>
        <p:spPr>
          <a:xfrm>
            <a:off x="731520" y="4560570"/>
            <a:ext cx="5852160" cy="4320540"/>
          </a:xfrm>
        </p:spPr>
        <p:txBody>
          <a:bodyPr lIns="96647" tIns="48323" rIns="96647" bIns="48323"/>
          <a:lstStyle/>
          <a:p>
            <a:r>
              <a:rPr lang="en-US"/>
              <a:t>So what is a linearizability?</a:t>
            </a:r>
          </a:p>
          <a:p>
            <a:r>
              <a:rPr lang="en-US"/>
              <a:t>Linearizability is defined with respect to a sequential specification that defines legal sequential executions of the data structure.</a:t>
            </a:r>
          </a:p>
          <a:p>
            <a:r>
              <a:rPr lang="en-US"/>
              <a:t>And while in the concurrent data structure operations are allowed to be interleaved, linearizability requires that they appear to execute atomically;</a:t>
            </a:r>
          </a:p>
          <a:p>
            <a:r>
              <a:rPr lang="en-US"/>
              <a:t>in the sense that an external observer gets the illusion that each operation takes effect instantaneously as some point between its invocation and its response.</a:t>
            </a:r>
          </a:p>
          <a:p>
            <a:r>
              <a:rPr lang="en-US"/>
              <a:t>For example: consider a concurrent LIFO stack that is shared by two threads (green and orange), and a concurrent execution where the green thread pushes the value 4 concurrently with the orange thread pushing the value 7, and the orange thread later pops the stack and receives the value 4. This execution is linearizable because we can choose a point in every execution interval, as indicated by the grey lines, and an observer that only sees the operations' invocations and returned results will believe that each operation took effect instantaneously at the point that we marked.   </a:t>
            </a:r>
          </a:p>
          <a:p>
            <a:r>
              <a:rPr lang="en-US"/>
              <a:t>In other words, there is a linear ordering (of the operations) that preserves the order between non-overlapping intervals, and satisfies the stack's sequential specification, which is the LIFO property.</a:t>
            </a:r>
          </a:p>
          <a:p>
            <a:r>
              <a:rPr lang="en-US"/>
              <a:t> This sequential execution is a </a:t>
            </a:r>
            <a:r>
              <a:rPr lang="en-US" u="sng"/>
              <a:t>witness</a:t>
            </a:r>
            <a:r>
              <a:rPr lang="en-US"/>
              <a:t> for the linearizability of the concurrent execution.</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CAB3B01-E576-4DF7-A002-8D94435B917C}" type="slidenum">
              <a:rPr lang="en-US"/>
              <a:pPr/>
              <a:t>40</a:t>
            </a:fld>
            <a:endParaRPr lang="en-US"/>
          </a:p>
        </p:txBody>
      </p:sp>
      <p:sp>
        <p:nvSpPr>
          <p:cNvPr id="1197058" name="Rectangle 7"/>
          <p:cNvSpPr txBox="1">
            <a:spLocks noGrp="1" noChangeArrowheads="1"/>
          </p:cNvSpPr>
          <p:nvPr/>
        </p:nvSpPr>
        <p:spPr bwMode="auto">
          <a:xfrm>
            <a:off x="4143063" y="9119497"/>
            <a:ext cx="3170475" cy="480060"/>
          </a:xfrm>
          <a:prstGeom prst="rect">
            <a:avLst/>
          </a:prstGeom>
          <a:noFill/>
          <a:ln w="9525">
            <a:noFill/>
            <a:miter lim="800000"/>
            <a:headEnd/>
            <a:tailEnd/>
          </a:ln>
        </p:spPr>
        <p:txBody>
          <a:bodyPr lIns="96647" tIns="48323" rIns="96647" bIns="48323" anchor="b"/>
          <a:lstStyle/>
          <a:p>
            <a:pPr algn="r" defTabSz="966304" rtl="1"/>
            <a:fld id="{E6E7DC12-A2DE-41CD-850E-C579FE495DE9}" type="slidenum">
              <a:rPr lang="ar-SA" sz="1300"/>
              <a:pPr algn="r" defTabSz="966304" rtl="1"/>
              <a:t>40</a:t>
            </a:fld>
            <a:endParaRPr lang="en-US" sz="1300" dirty="0">
              <a:cs typeface="Arial" charset="0"/>
            </a:endParaRPr>
          </a:p>
        </p:txBody>
      </p:sp>
      <p:sp>
        <p:nvSpPr>
          <p:cNvPr id="1197059" name="Rectangle 2"/>
          <p:cNvSpPr>
            <a:spLocks noGrp="1" noRot="1" noChangeAspect="1" noChangeArrowheads="1" noTextEdit="1"/>
          </p:cNvSpPr>
          <p:nvPr>
            <p:ph type="sldImg"/>
          </p:nvPr>
        </p:nvSpPr>
        <p:spPr>
          <a:xfrm>
            <a:off x="1257300" y="720725"/>
            <a:ext cx="4800600" cy="3600450"/>
          </a:xfrm>
          <a:ln/>
        </p:spPr>
      </p:sp>
      <p:sp>
        <p:nvSpPr>
          <p:cNvPr id="1197060" name="Rectangle 3"/>
          <p:cNvSpPr>
            <a:spLocks noGrp="1" noChangeArrowheads="1"/>
          </p:cNvSpPr>
          <p:nvPr>
            <p:ph type="body" idx="1"/>
          </p:nvPr>
        </p:nvSpPr>
        <p:spPr>
          <a:xfrm>
            <a:off x="731520" y="4560570"/>
            <a:ext cx="5852160" cy="4320540"/>
          </a:xfrm>
        </p:spPr>
        <p:txBody>
          <a:bodyPr lIns="96647" tIns="48323" rIns="96647" bIns="48323"/>
          <a:lstStyle/>
          <a:p>
            <a:r>
              <a:rPr lang="en-US"/>
              <a:t>And the reason we need this specialized abstraction is that we prove linearizability by constructing, for every concurrent execution, an </a:t>
            </a:r>
            <a:r>
              <a:rPr lang="en-US" u="sng"/>
              <a:t>equivalent</a:t>
            </a:r>
            <a:r>
              <a:rPr lang="en-US"/>
              <a:t> sequential execution (or: a sequential witness). </a:t>
            </a:r>
          </a:p>
          <a:p>
            <a:r>
              <a:rPr lang="en-US"/>
              <a:t>We do that by simultaneously manipulating two distinct data structures - a concurrent data structure that is manipulated by </a:t>
            </a:r>
            <a:r>
              <a:rPr lang="en-US" u="sng"/>
              <a:t>interleaved</a:t>
            </a:r>
            <a:r>
              <a:rPr lang="en-US"/>
              <a:t> operations, and a sequential data structure, that is manipulated by </a:t>
            </a:r>
            <a:r>
              <a:rPr lang="en-US" u="sng"/>
              <a:t>atomic</a:t>
            </a:r>
            <a:r>
              <a:rPr lang="en-US"/>
              <a:t> operations and serves as an </a:t>
            </a:r>
            <a:r>
              <a:rPr lang="en-US" u="sng"/>
              <a:t>executable</a:t>
            </a:r>
            <a:r>
              <a:rPr lang="en-US"/>
              <a:t> sequential specification.</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9EF4856-016A-48B0-A2E3-079569513B3A}" type="slidenum">
              <a:rPr lang="en-US"/>
              <a:pPr/>
              <a:t>41</a:t>
            </a:fld>
            <a:endParaRPr lang="en-US"/>
          </a:p>
        </p:txBody>
      </p:sp>
      <p:sp>
        <p:nvSpPr>
          <p:cNvPr id="1203202" name="Rectangle 7"/>
          <p:cNvSpPr txBox="1">
            <a:spLocks noGrp="1" noChangeArrowheads="1"/>
          </p:cNvSpPr>
          <p:nvPr/>
        </p:nvSpPr>
        <p:spPr bwMode="auto">
          <a:xfrm>
            <a:off x="4143063" y="9119497"/>
            <a:ext cx="3170475" cy="480060"/>
          </a:xfrm>
          <a:prstGeom prst="rect">
            <a:avLst/>
          </a:prstGeom>
          <a:noFill/>
          <a:ln w="9525">
            <a:noFill/>
            <a:miter lim="800000"/>
            <a:headEnd/>
            <a:tailEnd/>
          </a:ln>
        </p:spPr>
        <p:txBody>
          <a:bodyPr lIns="96647" tIns="48323" rIns="96647" bIns="48323" anchor="b"/>
          <a:lstStyle/>
          <a:p>
            <a:pPr algn="r" defTabSz="966304" rtl="1"/>
            <a:fld id="{2662592B-6707-43BE-946F-491929102430}" type="slidenum">
              <a:rPr lang="ar-SA" sz="1300"/>
              <a:pPr algn="r" defTabSz="966304" rtl="1"/>
              <a:t>41</a:t>
            </a:fld>
            <a:endParaRPr lang="en-US" sz="1300" dirty="0">
              <a:cs typeface="Arial" charset="0"/>
            </a:endParaRPr>
          </a:p>
        </p:txBody>
      </p:sp>
      <p:sp>
        <p:nvSpPr>
          <p:cNvPr id="1203203" name="Rectangle 2"/>
          <p:cNvSpPr>
            <a:spLocks noGrp="1" noRot="1" noChangeAspect="1" noChangeArrowheads="1" noTextEdit="1"/>
          </p:cNvSpPr>
          <p:nvPr>
            <p:ph type="sldImg"/>
          </p:nvPr>
        </p:nvSpPr>
        <p:spPr>
          <a:xfrm>
            <a:off x="1257300" y="720725"/>
            <a:ext cx="4800600" cy="3600450"/>
          </a:xfrm>
          <a:ln/>
        </p:spPr>
      </p:sp>
      <p:sp>
        <p:nvSpPr>
          <p:cNvPr id="1203204" name="Rectangle 3"/>
          <p:cNvSpPr>
            <a:spLocks noGrp="1" noChangeArrowheads="1"/>
          </p:cNvSpPr>
          <p:nvPr>
            <p:ph type="body" idx="1"/>
          </p:nvPr>
        </p:nvSpPr>
        <p:spPr>
          <a:xfrm>
            <a:off x="731520" y="4560570"/>
            <a:ext cx="5852160" cy="4320540"/>
          </a:xfrm>
        </p:spPr>
        <p:txBody>
          <a:bodyPr lIns="96647" tIns="48323" rIns="96647" bIns="48323"/>
          <a:lstStyle/>
          <a:p>
            <a:r>
              <a:rPr lang="en-US"/>
              <a:t>So given the user's specification, we need to compare each concurrent execution to a </a:t>
            </a:r>
            <a:r>
              <a:rPr lang="en-US" u="sng"/>
              <a:t>specific</a:t>
            </a:r>
            <a:r>
              <a:rPr lang="en-US"/>
              <a:t> potential witness, that runs the (same) operations sequentially in the order of linearization points, and show that every concurrent operation returns the same result as its sequential counterpart.</a:t>
            </a:r>
          </a:p>
          <a:p>
            <a:r>
              <a:rPr lang="en-US"/>
              <a:t>If we think about a runtime situation, then we can construct the sequential execution </a:t>
            </a:r>
            <a:r>
              <a:rPr lang="en-US" u="sng"/>
              <a:t>during</a:t>
            </a:r>
            <a:r>
              <a:rPr lang="en-US"/>
              <a:t> the concurrent execution by pausing the concurrent execution at linearization point, and executing the same operation atomically in the sequential execution. </a:t>
            </a:r>
          </a:p>
          <a:p>
            <a:r>
              <a:rPr lang="en-US"/>
              <a:t>When the concurrent operation terminates, we can check if it returns the same result as the sequential operation.</a:t>
            </a:r>
          </a:p>
          <a:p>
            <a:r>
              <a:rPr lang="en-US"/>
              <a:t>And this is repeated throughout the concurrent execution.</a:t>
            </a:r>
          </a:p>
          <a:p>
            <a:r>
              <a:rPr lang="en-US"/>
              <a:t>We call this alternated execution of concurrent versus sequential a "conjoined execution".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52ADA6-5266-4500-AD90-AADD48B6102C}" type="slidenum">
              <a:rPr lang="en-US"/>
              <a:pPr/>
              <a:t>44</a:t>
            </a:fld>
            <a:endParaRPr lang="en-US"/>
          </a:p>
        </p:txBody>
      </p:sp>
      <p:sp>
        <p:nvSpPr>
          <p:cNvPr id="49154" name="Rectangle 2"/>
          <p:cNvSpPr>
            <a:spLocks noGrp="1" noRot="1" noChangeAspect="1" noChangeArrowheads="1" noTextEdit="1"/>
          </p:cNvSpPr>
          <p:nvPr>
            <p:ph type="sldImg"/>
          </p:nvPr>
        </p:nvSpPr>
        <p:spPr>
          <a:xfrm>
            <a:off x="1254125" y="719138"/>
            <a:ext cx="4789488" cy="3590925"/>
          </a:xfrm>
          <a:ln/>
        </p:spPr>
      </p:sp>
      <p:sp>
        <p:nvSpPr>
          <p:cNvPr id="49155" name="Rectangle 3"/>
          <p:cNvSpPr>
            <a:spLocks noGrp="1" noChangeArrowheads="1"/>
          </p:cNvSpPr>
          <p:nvPr>
            <p:ph type="body" idx="1"/>
          </p:nvPr>
        </p:nvSpPr>
        <p:spPr>
          <a:xfrm>
            <a:off x="972590" y="4552351"/>
            <a:ext cx="5350071" cy="4310676"/>
          </a:xfrm>
        </p:spPr>
        <p:txBody>
          <a:bodyPr/>
          <a:lstStyle/>
          <a:p>
            <a:endParaRPr lang="en-US" b="1"/>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8A4FD2-BA37-4A02-B8C4-94A9213E1DE2}" type="slidenum">
              <a:rPr lang="en-US"/>
              <a:pPr/>
              <a:t>45</a:t>
            </a:fld>
            <a:endParaRPr lang="en-US"/>
          </a:p>
        </p:txBody>
      </p:sp>
      <p:sp>
        <p:nvSpPr>
          <p:cNvPr id="51202" name="Rectangle 2"/>
          <p:cNvSpPr>
            <a:spLocks noGrp="1" noRot="1" noChangeAspect="1" noChangeArrowheads="1" noTextEdit="1"/>
          </p:cNvSpPr>
          <p:nvPr>
            <p:ph type="sldImg"/>
          </p:nvPr>
        </p:nvSpPr>
        <p:spPr>
          <a:xfrm>
            <a:off x="1254125" y="719138"/>
            <a:ext cx="4789488" cy="3590925"/>
          </a:xfrm>
          <a:ln/>
        </p:spPr>
      </p:sp>
      <p:sp>
        <p:nvSpPr>
          <p:cNvPr id="51203" name="Rectangle 3"/>
          <p:cNvSpPr>
            <a:spLocks noGrp="1" noChangeArrowheads="1"/>
          </p:cNvSpPr>
          <p:nvPr>
            <p:ph type="body" idx="1"/>
          </p:nvPr>
        </p:nvSpPr>
        <p:spPr>
          <a:xfrm>
            <a:off x="972590" y="4552351"/>
            <a:ext cx="5350071" cy="4310676"/>
          </a:xfrm>
        </p:spPr>
        <p:txBody>
          <a:bodyPr/>
          <a:lstStyle/>
          <a:p>
            <a:endParaRPr lang="en-US" b="1"/>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A00D6A-0005-4EA6-BE0A-3177E894CF44}" type="slidenum">
              <a:rPr lang="en-US" smtClean="0"/>
              <a:pPr/>
              <a:t>47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smtClean="0"/>
          </a:p>
        </p:txBody>
      </p:sp>
      <p:sp>
        <p:nvSpPr>
          <p:cNvPr id="56324" name="Slide Number Placeholder 3"/>
          <p:cNvSpPr>
            <a:spLocks noGrp="1"/>
          </p:cNvSpPr>
          <p:nvPr>
            <p:ph type="sldNum" sz="quarter" idx="5"/>
          </p:nvPr>
        </p:nvSpPr>
        <p:spPr bwMode="auto">
          <a:noFill/>
          <a:ln>
            <a:miter lim="800000"/>
            <a:headEnd/>
            <a:tailEnd/>
          </a:ln>
        </p:spPr>
        <p:txBody>
          <a:bodyPr/>
          <a:lstStyle/>
          <a:p>
            <a:fld id="{173BB42D-4119-488C-99D2-ABA5CA1D2DD5}" type="slidenum">
              <a:rPr lang="he-IL" smtClean="0"/>
              <a:pPr/>
              <a:t>48</a:t>
            </a:fld>
            <a:endParaRPr lang="en-GB"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ln>
            <a:miter lim="800000"/>
            <a:headEnd/>
            <a:tailEnd/>
          </a:ln>
        </p:spPr>
        <p:txBody>
          <a:bodyPr/>
          <a:lstStyle/>
          <a:p>
            <a:fld id="{FFF3FEF9-C237-48A1-8AB8-28EB0421E08B}" type="slidenum">
              <a:rPr lang="he-IL" smtClean="0"/>
              <a:pPr/>
              <a:t>49</a:t>
            </a:fld>
            <a:endParaRPr lang="en-US" dirty="0" smtClean="0"/>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1"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ln>
            <a:miter lim="800000"/>
            <a:headEnd/>
            <a:tailEnd/>
          </a:ln>
        </p:spPr>
        <p:txBody>
          <a:bodyPr/>
          <a:lstStyle/>
          <a:p>
            <a:fld id="{FFF3FEF9-C237-48A1-8AB8-28EB0421E08B}" type="slidenum">
              <a:rPr lang="he-IL" smtClean="0"/>
              <a:pPr/>
              <a:t>50</a:t>
            </a:fld>
            <a:endParaRPr lang="en-US" dirty="0" smtClean="0"/>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t>X = </a:t>
            </a:r>
            <a:r>
              <a:rPr lang="pl-PL" sz="1300" dirty="0" smtClean="0"/>
              <a:t>1</a:t>
            </a:r>
            <a:r>
              <a:rPr lang="en-US" sz="1300" i="1" dirty="0" smtClean="0"/>
              <a:t>/</a:t>
            </a:r>
            <a:r>
              <a:rPr lang="pl-PL" sz="1300" i="1" dirty="0" smtClean="0"/>
              <a:t>(b + (1 </a:t>
            </a:r>
            <a:r>
              <a:rPr lang="en-US" sz="1300" i="1" dirty="0" smtClean="0"/>
              <a:t>-</a:t>
            </a:r>
            <a:r>
              <a:rPr lang="pl-PL" sz="1300" i="1" dirty="0" smtClean="0"/>
              <a:t>b)</a:t>
            </a:r>
            <a:r>
              <a:rPr lang="en-US" sz="1300" i="1" dirty="0" smtClean="0"/>
              <a:t>/</a:t>
            </a:r>
            <a:r>
              <a:rPr lang="pl-PL" sz="1300" i="1" dirty="0" smtClean="0"/>
              <a:t>P)</a:t>
            </a:r>
            <a:endParaRPr lang="en-US" sz="1300" i="1" dirty="0" smtClean="0"/>
          </a:p>
          <a:p>
            <a:r>
              <a:rPr lang="en-US" sz="1300" i="1" dirty="0" smtClean="0"/>
              <a:t>P = 10 </a:t>
            </a:r>
          </a:p>
          <a:p>
            <a:r>
              <a:rPr lang="en-US" sz="1300" i="1" dirty="0" smtClean="0"/>
              <a:t>B = 0.1</a:t>
            </a:r>
          </a:p>
          <a:p>
            <a:r>
              <a:rPr lang="en-US" dirty="0" smtClean="0"/>
              <a:t>X =</a:t>
            </a:r>
            <a:r>
              <a:rPr lang="en-US" baseline="0" dirty="0" smtClean="0"/>
              <a:t> 1/(0.1 + 0.9/10) = 1/0.19 = 5.26</a:t>
            </a:r>
          </a:p>
          <a:p>
            <a:r>
              <a:rPr lang="en-US" baseline="0" dirty="0" smtClean="0"/>
              <a:t>Best speedup on 10-way = 5.26</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6BF8812A-C72C-402A-BF3A-9171F4BD8770}"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04142A6-5CCC-49AC-9088-0BDE8674430E}" type="slidenum">
              <a:rPr lang="en-US" smtClean="0"/>
              <a:pPr/>
              <a:t>51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04142A6-5CCC-49AC-9088-0BDE8674430E}" type="slidenum">
              <a:rPr lang="en-US" smtClean="0"/>
              <a:pPr/>
              <a:t>52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ln>
            <a:miter lim="800000"/>
            <a:headEnd/>
            <a:tailEnd/>
          </a:ln>
        </p:spPr>
        <p:txBody>
          <a:bodyPr/>
          <a:lstStyle/>
          <a:p>
            <a:fld id="{FFF3FEF9-C237-48A1-8AB8-28EB0421E08B}" type="slidenum">
              <a:rPr lang="he-IL" smtClean="0"/>
              <a:pPr/>
              <a:t>53</a:t>
            </a:fld>
            <a:endParaRPr lang="en-US" dirty="0" smtClean="0"/>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1"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ln>
            <a:miter lim="800000"/>
            <a:headEnd/>
            <a:tailEnd/>
          </a:ln>
        </p:spPr>
        <p:txBody>
          <a:bodyPr/>
          <a:lstStyle/>
          <a:p>
            <a:fld id="{FFF3FEF9-C237-48A1-8AB8-28EB0421E08B}" type="slidenum">
              <a:rPr lang="he-IL" smtClean="0"/>
              <a:pPr/>
              <a:t>54</a:t>
            </a:fld>
            <a:endParaRPr lang="en-US" dirty="0" smtClean="0"/>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1"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Notes:</a:t>
            </a:r>
          </a:p>
          <a:p>
            <a:r>
              <a:rPr lang="en-US" dirty="0" smtClean="0"/>
              <a:t>- Should say here --- could have many solutions, implement is picking one based on </a:t>
            </a:r>
            <a:r>
              <a:rPr lang="en-US" b="1" dirty="0" smtClean="0"/>
              <a:t>quantitative</a:t>
            </a:r>
            <a:r>
              <a:rPr lang="en-US" dirty="0" smtClean="0"/>
              <a:t> criterion</a:t>
            </a:r>
            <a:endParaRPr lang="en-US" dirty="0"/>
          </a:p>
        </p:txBody>
      </p:sp>
      <p:sp>
        <p:nvSpPr>
          <p:cNvPr id="4" name="Slide Number Placeholder 3"/>
          <p:cNvSpPr>
            <a:spLocks noGrp="1"/>
          </p:cNvSpPr>
          <p:nvPr>
            <p:ph type="sldNum" sz="quarter" idx="10"/>
          </p:nvPr>
        </p:nvSpPr>
        <p:spPr/>
        <p:txBody>
          <a:bodyPr/>
          <a:lstStyle/>
          <a:p>
            <a:fld id="{7CA00D6A-0005-4EA6-BE0A-3177E894CF44}" type="slidenum">
              <a:rPr lang="en-US" smtClean="0"/>
              <a:pPr/>
              <a:t>56</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Notes:</a:t>
            </a:r>
          </a:p>
          <a:p>
            <a:pPr>
              <a:buFontTx/>
              <a:buChar char="-"/>
            </a:pPr>
            <a:r>
              <a:rPr lang="en-US" dirty="0" smtClean="0"/>
              <a:t>In general, both “avoid” and “implement” are</a:t>
            </a:r>
            <a:r>
              <a:rPr lang="en-US" baseline="0" dirty="0" smtClean="0"/>
              <a:t> pluggable procedures</a:t>
            </a:r>
          </a:p>
          <a:p>
            <a:pPr>
              <a:buFontTx/>
              <a:buChar char="-"/>
            </a:pPr>
            <a:r>
              <a:rPr lang="en-US" baseline="0" dirty="0" smtClean="0"/>
              <a:t>Language of constraints may need to be adapted though</a:t>
            </a:r>
            <a:endParaRPr lang="en-US" dirty="0"/>
          </a:p>
        </p:txBody>
      </p:sp>
      <p:sp>
        <p:nvSpPr>
          <p:cNvPr id="4" name="Slide Number Placeholder 3"/>
          <p:cNvSpPr>
            <a:spLocks noGrp="1"/>
          </p:cNvSpPr>
          <p:nvPr>
            <p:ph type="sldNum" sz="quarter" idx="10"/>
          </p:nvPr>
        </p:nvSpPr>
        <p:spPr/>
        <p:txBody>
          <a:bodyPr/>
          <a:lstStyle/>
          <a:p>
            <a:fld id="{7CA00D6A-0005-4EA6-BE0A-3177E894CF44}" type="slidenum">
              <a:rPr lang="en-US" smtClean="0"/>
              <a:pPr/>
              <a:t>67</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BF8812A-C72C-402A-BF3A-9171F4BD8770}" type="slidenum">
              <a:rPr lang="en-US" smtClean="0"/>
              <a:pPr>
                <a:defRPr/>
              </a:pPr>
              <a:t>72</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BF8812A-C72C-402A-BF3A-9171F4BD8770}" type="slidenum">
              <a:rPr lang="en-US" smtClean="0"/>
              <a:pPr>
                <a:defRPr/>
              </a:pPr>
              <a:t>74</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BF8812A-C72C-402A-BF3A-9171F4BD8770}" type="slidenum">
              <a:rPr lang="en-US" smtClean="0"/>
              <a:pPr>
                <a:defRPr/>
              </a:pPr>
              <a:t>75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BF8812A-C72C-402A-BF3A-9171F4BD8770}"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BF8812A-C72C-402A-BF3A-9171F4BD8770}"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D45B72-A4CA-4457-8ECA-0F6AFE9F1B57}" type="slidenum">
              <a:rPr lang="en-US"/>
              <a:pPr/>
              <a:t>11</a:t>
            </a:fld>
            <a:endParaRPr lang="en-US"/>
          </a:p>
        </p:txBody>
      </p:sp>
      <p:sp>
        <p:nvSpPr>
          <p:cNvPr id="1129474" name="Rectangle 2"/>
          <p:cNvSpPr>
            <a:spLocks noGrp="1" noRot="1" noChangeAspect="1" noChangeArrowheads="1" noTextEdit="1"/>
          </p:cNvSpPr>
          <p:nvPr>
            <p:ph type="sldImg"/>
          </p:nvPr>
        </p:nvSpPr>
        <p:spPr>
          <a:xfrm>
            <a:off x="1254125" y="719138"/>
            <a:ext cx="4789488" cy="3590925"/>
          </a:xfrm>
          <a:ln/>
        </p:spPr>
      </p:sp>
      <p:sp>
        <p:nvSpPr>
          <p:cNvPr id="1129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4133089" y="9101412"/>
            <a:ext cx="3162161" cy="480060"/>
          </a:xfrm>
          <a:prstGeom prst="rect">
            <a:avLst/>
          </a:prstGeom>
          <a:noFill/>
          <a:ln w="9525">
            <a:noFill/>
            <a:miter lim="800000"/>
            <a:headEnd/>
            <a:tailEnd/>
          </a:ln>
        </p:spPr>
        <p:txBody>
          <a:bodyPr lIns="96319" tIns="48157" rIns="96319" bIns="48157" anchor="b"/>
          <a:lstStyle/>
          <a:p>
            <a:pPr algn="r" defTabSz="962999"/>
            <a:fld id="{A2547777-DE0B-404B-BBCE-52142CBD5FCF}" type="slidenum">
              <a:rPr lang="en-US" sz="1300">
                <a:latin typeface="Times New Roman" pitchFamily="18" charset="0"/>
              </a:rPr>
              <a:pPr algn="r" defTabSz="962999"/>
              <a:t>12</a:t>
            </a:fld>
            <a:endParaRPr lang="en-US" sz="1300" dirty="0">
              <a:latin typeface="Times New Roman" pitchFamily="18" charset="0"/>
            </a:endParaRPr>
          </a:p>
        </p:txBody>
      </p:sp>
      <p:sp>
        <p:nvSpPr>
          <p:cNvPr id="87043" name="Rectangle 2"/>
          <p:cNvSpPr>
            <a:spLocks noGrp="1" noRot="1" noChangeAspect="1" noChangeArrowheads="1" noTextEdit="1"/>
          </p:cNvSpPr>
          <p:nvPr>
            <p:ph type="sldImg"/>
          </p:nvPr>
        </p:nvSpPr>
        <p:spPr>
          <a:xfrm>
            <a:off x="1257300" y="720725"/>
            <a:ext cx="4800600" cy="3600450"/>
          </a:xfrm>
          <a:ln/>
        </p:spPr>
      </p:sp>
      <p:sp>
        <p:nvSpPr>
          <p:cNvPr id="87044" name="Rectangle 3"/>
          <p:cNvSpPr>
            <a:spLocks noGrp="1" noChangeArrowheads="1"/>
          </p:cNvSpPr>
          <p:nvPr>
            <p:ph type="body" idx="1"/>
          </p:nvPr>
        </p:nvSpPr>
        <p:spPr>
          <a:xfrm>
            <a:off x="731520" y="4560570"/>
            <a:ext cx="5852160" cy="4320540"/>
          </a:xfrm>
          <a:noFill/>
          <a:ln/>
        </p:spPr>
        <p:txBody>
          <a:bodyPr/>
          <a:lstStyle/>
          <a:p>
            <a:pPr marL="237859" indent="-237859"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4133089" y="9101412"/>
            <a:ext cx="3162161" cy="480060"/>
          </a:xfrm>
          <a:prstGeom prst="rect">
            <a:avLst/>
          </a:prstGeom>
          <a:noFill/>
          <a:ln w="9525">
            <a:noFill/>
            <a:miter lim="800000"/>
            <a:headEnd/>
            <a:tailEnd/>
          </a:ln>
        </p:spPr>
        <p:txBody>
          <a:bodyPr lIns="96319" tIns="48157" rIns="96319" bIns="48157" anchor="b"/>
          <a:lstStyle/>
          <a:p>
            <a:pPr algn="r" defTabSz="962999"/>
            <a:fld id="{2D20298A-87CB-4978-81A3-DDBC3073D6D8}" type="slidenum">
              <a:rPr lang="en-US" sz="1300">
                <a:latin typeface="Times New Roman" pitchFamily="18" charset="0"/>
              </a:rPr>
              <a:pPr algn="r" defTabSz="962999"/>
              <a:t>13</a:t>
            </a:fld>
            <a:endParaRPr lang="en-US" sz="1300" dirty="0">
              <a:latin typeface="Times New Roman" pitchFamily="18" charset="0"/>
            </a:endParaRPr>
          </a:p>
        </p:txBody>
      </p:sp>
      <p:sp>
        <p:nvSpPr>
          <p:cNvPr id="93187" name="Rectangle 2"/>
          <p:cNvSpPr>
            <a:spLocks noGrp="1" noRot="1" noChangeAspect="1" noChangeArrowheads="1" noTextEdit="1"/>
          </p:cNvSpPr>
          <p:nvPr>
            <p:ph type="sldImg"/>
          </p:nvPr>
        </p:nvSpPr>
        <p:spPr>
          <a:xfrm>
            <a:off x="1257300" y="720725"/>
            <a:ext cx="4800600" cy="3600450"/>
          </a:xfrm>
          <a:ln/>
        </p:spPr>
      </p:sp>
      <p:sp>
        <p:nvSpPr>
          <p:cNvPr id="93188" name="Rectangle 3"/>
          <p:cNvSpPr>
            <a:spLocks noGrp="1" noChangeArrowheads="1"/>
          </p:cNvSpPr>
          <p:nvPr>
            <p:ph type="body" idx="1"/>
          </p:nvPr>
        </p:nvSpPr>
        <p:spPr>
          <a:xfrm>
            <a:off x="731520" y="4560570"/>
            <a:ext cx="5852160" cy="4320540"/>
          </a:xfrm>
          <a:noFill/>
          <a:ln/>
        </p:spPr>
        <p:txBody>
          <a:bodyPr/>
          <a:lstStyle/>
          <a:p>
            <a:pPr marL="237859" indent="-237859"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dirty="0" smtClean="0"/>
              <a:t>Click to </a:t>
            </a:r>
            <a:r>
              <a:rPr lang="fr-FR" dirty="0" err="1" smtClean="0"/>
              <a:t>edit</a:t>
            </a:r>
            <a:r>
              <a:rPr lang="fr-FR" dirty="0" smtClean="0"/>
              <a:t> Master </a:t>
            </a:r>
            <a:r>
              <a:rPr lang="fr-FR" dirty="0" err="1" smtClean="0"/>
              <a:t>subtitle</a:t>
            </a:r>
            <a:r>
              <a:rPr lang="fr-FR" dirty="0" smtClean="0"/>
              <a:t> style</a:t>
            </a:r>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TextBox 3"/>
          <p:cNvSpPr txBox="1"/>
          <p:nvPr userDrawn="1"/>
        </p:nvSpPr>
        <p:spPr>
          <a:xfrm>
            <a:off x="5786446" y="6670728"/>
            <a:ext cx="2428892" cy="169277"/>
          </a:xfrm>
          <a:prstGeom prst="rect">
            <a:avLst/>
          </a:prstGeom>
          <a:noFill/>
        </p:spPr>
        <p:txBody>
          <a:bodyPr wrap="square" lIns="0" tIns="0" rIns="0" bIns="0" rtlCol="0" anchor="b" anchorCtr="0">
            <a:spAutoFit/>
          </a:bodyPr>
          <a:lstStyle/>
          <a:p>
            <a:fld id="{20E53A90-251B-457D-9B57-AA8BEDD4371F}" type="slidenum">
              <a:rPr lang="en-US" sz="1100" smtClean="0"/>
              <a:pPr/>
              <a:t>‹#›</a:t>
            </a:fld>
            <a:endParaRPr lang="en-US" sz="110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47713"/>
            <a:ext cx="2286000" cy="5418137"/>
          </a:xfrm>
        </p:spPr>
        <p:txBody>
          <a:bodyPr vert="eaVert"/>
          <a:lstStyle/>
          <a:p>
            <a:r>
              <a:rPr lang="fr-FR" smtClean="0"/>
              <a:t>Click to edit Master title style</a:t>
            </a:r>
            <a:endParaRPr lang="en-US"/>
          </a:p>
        </p:txBody>
      </p:sp>
      <p:sp>
        <p:nvSpPr>
          <p:cNvPr id="3" name="Vertical Text Placeholder 2"/>
          <p:cNvSpPr>
            <a:spLocks noGrp="1"/>
          </p:cNvSpPr>
          <p:nvPr>
            <p:ph type="body" orient="vert" idx="1"/>
          </p:nvPr>
        </p:nvSpPr>
        <p:spPr>
          <a:xfrm>
            <a:off x="0" y="747713"/>
            <a:ext cx="6705600" cy="5418137"/>
          </a:xfrm>
        </p:spPr>
        <p:txBody>
          <a:bodyPr vert="eaVert"/>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2CD8140A-9727-4B7A-832C-814ACAB8C2B7}" type="datetime1">
              <a:rPr lang="en-US" smtClean="0"/>
              <a:pPr/>
              <a:t>9/8/2009</a:t>
            </a:fld>
            <a:endParaRPr lang="en-US" sz="1100" dirty="0">
              <a:solidFill>
                <a:schemeClr val="tx2"/>
              </a:solidFill>
            </a:endParaRPr>
          </a:p>
        </p:txBody>
      </p:sp>
      <p:sp>
        <p:nvSpPr>
          <p:cNvPr id="17" name="Footer Placeholder 16"/>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29" name="Slide Number Placeholder 28"/>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CCF0619-B647-4F6A-9E10-4CF9C6EEF94C}" type="datetime1">
              <a:rPr lang="en-US" smtClean="0"/>
              <a:pPr/>
              <a:t>9/8/2009</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6A98B06-BD3D-4FF9-B0CC-9205B7FD6E25}" type="datetime1">
              <a:rPr lang="en-US" smtClean="0"/>
              <a:pPr/>
              <a:t>9/8/2009</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ADF1E81-97E2-4BCA-A530-08F9593C6B7F}" type="datetime1">
              <a:rPr lang="en-US" smtClean="0"/>
              <a:pPr/>
              <a:t>9/8/2009</a:t>
            </a:fld>
            <a:endParaRPr lang="en-US" sz="1100" dirty="0">
              <a:solidFill>
                <a:schemeClr val="tx2"/>
              </a:solidFill>
            </a:endParaRPr>
          </a:p>
        </p:txBody>
      </p:sp>
      <p:sp>
        <p:nvSpPr>
          <p:cNvPr id="6" name="Footer Placeholder 5"/>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30EB64A-67AE-4A06-8DDD-A1F8796AC6CD}" type="datetime1">
              <a:rPr lang="en-US" smtClean="0"/>
              <a:pPr/>
              <a:t>9/8/2009</a:t>
            </a:fld>
            <a:endParaRPr lang="en-US" sz="1100" dirty="0">
              <a:solidFill>
                <a:schemeClr val="tx2"/>
              </a:solidFill>
            </a:endParaRPr>
          </a:p>
        </p:txBody>
      </p:sp>
      <p:sp>
        <p:nvSpPr>
          <p:cNvPr id="8" name="Footer Placeholder 7"/>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9" name="Slide Number Placeholder 8"/>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D3A5C3B-9DBB-45FA-BC82-B35A7CA1A5B8}" type="datetime1">
              <a:rPr lang="en-US" smtClean="0"/>
              <a:pPr/>
              <a:t>9/8/2009</a:t>
            </a:fld>
            <a:endParaRPr lang="en-US" sz="1100" dirty="0">
              <a:solidFill>
                <a:schemeClr val="tx2"/>
              </a:solidFill>
            </a:endParaRPr>
          </a:p>
        </p:txBody>
      </p:sp>
      <p:sp>
        <p:nvSpPr>
          <p:cNvPr id="4" name="Footer Placeholder 3"/>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5" name="Slide Number Placeholder 4"/>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E87C664-6E1E-43A2-8EFF-2E230F8D3AD4}" type="datetime1">
              <a:rPr lang="en-US" smtClean="0"/>
              <a:pPr/>
              <a:t>9/8/2009</a:t>
            </a:fld>
            <a:endParaRPr lang="en-US" sz="1100" dirty="0">
              <a:solidFill>
                <a:schemeClr val="tx2"/>
              </a:solidFill>
            </a:endParaRPr>
          </a:p>
        </p:txBody>
      </p:sp>
      <p:sp>
        <p:nvSpPr>
          <p:cNvPr id="3" name="Footer Placeholder 2"/>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4" name="Slide Number Placeholder 3"/>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22C9040-540C-42EC-AB16-76C07E7BB0B0}" type="datetime1">
              <a:rPr lang="en-US" smtClean="0"/>
              <a:pPr/>
              <a:t>9/8/2009</a:t>
            </a:fld>
            <a:endParaRPr lang="en-US" sz="1100" dirty="0">
              <a:solidFill>
                <a:schemeClr val="tx2"/>
              </a:solidFill>
            </a:endParaRPr>
          </a:p>
        </p:txBody>
      </p:sp>
      <p:sp>
        <p:nvSpPr>
          <p:cNvPr id="6" name="Footer Placeholder 5"/>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dirty="0" smtClean="0"/>
              <a:t>Click to </a:t>
            </a:r>
            <a:r>
              <a:rPr lang="fr-FR" dirty="0" err="1" smtClean="0"/>
              <a:t>edit</a:t>
            </a:r>
            <a:r>
              <a:rPr lang="fr-FR" dirty="0" smtClean="0"/>
              <a:t> Master </a:t>
            </a:r>
            <a:r>
              <a:rPr lang="fr-FR" dirty="0" err="1" smtClean="0"/>
              <a:t>text</a:t>
            </a:r>
            <a:r>
              <a:rPr lang="fr-FR" dirty="0" smtClean="0"/>
              <a:t> styles</a:t>
            </a:r>
          </a:p>
          <a:p>
            <a:pPr lvl="1"/>
            <a:r>
              <a:rPr lang="fr-FR" dirty="0" smtClean="0"/>
              <a:t>Second </a:t>
            </a:r>
            <a:r>
              <a:rPr lang="fr-FR" dirty="0" err="1" smtClean="0"/>
              <a:t>level</a:t>
            </a:r>
            <a:endParaRPr lang="fr-FR" dirty="0" smtClean="0"/>
          </a:p>
          <a:p>
            <a:pPr lvl="2"/>
            <a:r>
              <a:rPr lang="fr-FR" dirty="0" err="1" smtClean="0"/>
              <a:t>Third</a:t>
            </a:r>
            <a:r>
              <a:rPr lang="fr-FR" dirty="0" smtClean="0"/>
              <a:t> </a:t>
            </a:r>
            <a:r>
              <a:rPr lang="fr-FR" dirty="0" err="1" smtClean="0"/>
              <a:t>level</a:t>
            </a:r>
            <a:endParaRPr lang="fr-FR" dirty="0" smtClean="0"/>
          </a:p>
          <a:p>
            <a:pPr lvl="3"/>
            <a:r>
              <a:rPr lang="fr-FR" dirty="0" err="1" smtClean="0"/>
              <a:t>Fourth</a:t>
            </a:r>
            <a:r>
              <a:rPr lang="fr-FR" dirty="0" smtClean="0"/>
              <a:t> </a:t>
            </a:r>
            <a:r>
              <a:rPr lang="fr-FR" dirty="0" err="1" smtClean="0"/>
              <a:t>level</a:t>
            </a:r>
            <a:endParaRPr lang="fr-FR" dirty="0" smtClean="0"/>
          </a:p>
          <a:p>
            <a:pPr lvl="4"/>
            <a:r>
              <a:rPr lang="fr-FR" dirty="0" err="1" smtClean="0"/>
              <a:t>Fifth</a:t>
            </a:r>
            <a:r>
              <a:rPr lang="fr-FR" dirty="0" smtClean="0"/>
              <a:t> </a:t>
            </a:r>
            <a:r>
              <a:rPr lang="fr-FR" dirty="0" err="1" smtClean="0"/>
              <a:t>level</a:t>
            </a:r>
            <a:endParaRPr lang="en-US" dirty="0"/>
          </a:p>
        </p:txBody>
      </p:sp>
      <p:sp>
        <p:nvSpPr>
          <p:cNvPr id="7" name="TextBox 6"/>
          <p:cNvSpPr txBox="1"/>
          <p:nvPr userDrawn="1"/>
        </p:nvSpPr>
        <p:spPr>
          <a:xfrm>
            <a:off x="5786446" y="6670728"/>
            <a:ext cx="2428892" cy="169277"/>
          </a:xfrm>
          <a:prstGeom prst="rect">
            <a:avLst/>
          </a:prstGeom>
          <a:noFill/>
        </p:spPr>
        <p:txBody>
          <a:bodyPr wrap="square" lIns="0" tIns="0" rIns="0" bIns="0" rtlCol="0" anchor="b" anchorCtr="0">
            <a:spAutoFit/>
          </a:bodyPr>
          <a:lstStyle/>
          <a:p>
            <a:r>
              <a:rPr lang="en-US" sz="1100" baseline="0" dirty="0" smtClean="0"/>
              <a:t>[</a:t>
            </a:r>
            <a:fld id="{20E53A90-251B-457D-9B57-AA8BEDD4371F}" type="slidenum">
              <a:rPr lang="en-US" sz="1100" smtClean="0"/>
              <a:pPr/>
              <a:t>‹#›</a:t>
            </a:fld>
            <a:r>
              <a:rPr lang="en-US" sz="1100" dirty="0" smtClean="0"/>
              <a:t>]</a:t>
            </a:r>
            <a:endParaRPr lang="en-US" sz="1100"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dirty="0" smtClean="0"/>
              <a:t>Click icon to add picture</a:t>
            </a:r>
            <a:endParaRPr kumimoji="0" lang="en-US" dirty="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1BCC8204-58AA-4C4E-9B90-84291064AD9E}" type="datetime1">
              <a:rPr lang="en-US" smtClean="0"/>
              <a:pPr/>
              <a:t>9/8/2009</a:t>
            </a:fld>
            <a:endParaRPr lang="en-US" sz="1100" dirty="0">
              <a:solidFill>
                <a:schemeClr val="tx2"/>
              </a:solidFill>
            </a:endParaRPr>
          </a:p>
        </p:txBody>
      </p:sp>
      <p:sp>
        <p:nvSpPr>
          <p:cNvPr id="6" name="Footer Placeholder 5"/>
          <p:cNvSpPr>
            <a:spLocks noGrp="1"/>
          </p:cNvSpPr>
          <p:nvPr>
            <p:ph type="ftr" sz="quarter" idx="11"/>
          </p:nvPr>
        </p:nvSpPr>
        <p:spPr>
          <a:xfrm>
            <a:off x="914400" y="55499"/>
            <a:ext cx="5562600" cy="365125"/>
          </a:xfrm>
        </p:spPr>
        <p:txBody>
          <a:bodyPr/>
          <a:lstStyle>
            <a:extLst/>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a:xfrm>
            <a:off x="8610600" y="55499"/>
            <a:ext cx="457200" cy="365125"/>
          </a:xfrm>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6F7D705-6C45-4AC5-8474-849F31A7B46D}" type="datetime1">
              <a:rPr lang="en-US" smtClean="0"/>
              <a:pPr/>
              <a:t>9/8/2009</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7" name="TextBox 6"/>
          <p:cNvSpPr txBox="1"/>
          <p:nvPr userDrawn="1"/>
        </p:nvSpPr>
        <p:spPr>
          <a:xfrm>
            <a:off x="5786446" y="6670728"/>
            <a:ext cx="2428892" cy="169277"/>
          </a:xfrm>
          <a:prstGeom prst="rect">
            <a:avLst/>
          </a:prstGeom>
          <a:noFill/>
        </p:spPr>
        <p:txBody>
          <a:bodyPr wrap="square" lIns="0" tIns="0" rIns="0" bIns="0" rtlCol="0" anchor="b" anchorCtr="0">
            <a:spAutoFit/>
          </a:bodyPr>
          <a:lstStyle/>
          <a:p>
            <a:fld id="{20E53A90-251B-457D-9B57-AA8BEDD4371F}" type="slidenum">
              <a:rPr lang="en-US" sz="1100" smtClean="0"/>
              <a:pPr/>
              <a:t>‹#›</a:t>
            </a:fld>
            <a:endParaRPr lang="en-US" sz="1100"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A16FD87-4B1A-4160-BB75-3A31F8FE9247}" type="datetime1">
              <a:rPr lang="en-US" smtClean="0"/>
              <a:pPr/>
              <a:t>9/8/2009</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Content Placeholder 2"/>
          <p:cNvSpPr>
            <a:spLocks noGrp="1"/>
          </p:cNvSpPr>
          <p:nvPr>
            <p:ph sz="half" idx="1"/>
          </p:nvPr>
        </p:nvSpPr>
        <p:spPr>
          <a:xfrm>
            <a:off x="468313" y="163988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Content Placeholder 3"/>
          <p:cNvSpPr>
            <a:spLocks noGrp="1"/>
          </p:cNvSpPr>
          <p:nvPr>
            <p:ph sz="half" idx="2"/>
          </p:nvPr>
        </p:nvSpPr>
        <p:spPr>
          <a:xfrm>
            <a:off x="4659313" y="163988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6" name="TextBox 5"/>
          <p:cNvSpPr txBox="1"/>
          <p:nvPr userDrawn="1"/>
        </p:nvSpPr>
        <p:spPr>
          <a:xfrm>
            <a:off x="5786446" y="6670728"/>
            <a:ext cx="2428892" cy="169277"/>
          </a:xfrm>
          <a:prstGeom prst="rect">
            <a:avLst/>
          </a:prstGeom>
          <a:noFill/>
        </p:spPr>
        <p:txBody>
          <a:bodyPr wrap="square" lIns="0" tIns="0" rIns="0" bIns="0" rtlCol="0" anchor="b" anchorCtr="0">
            <a:spAutoFit/>
          </a:bodyPr>
          <a:lstStyle/>
          <a:p>
            <a:r>
              <a:rPr lang="en-US" sz="1100" baseline="0" dirty="0" smtClean="0"/>
              <a:t>[</a:t>
            </a:r>
            <a:fld id="{20E53A90-251B-457D-9B57-AA8BEDD4371F}" type="slidenum">
              <a:rPr lang="en-US" sz="1100" smtClean="0"/>
              <a:pPr/>
              <a:t>‹#›</a:t>
            </a:fld>
            <a:r>
              <a:rPr lang="en-US" sz="1100" dirty="0" smtClean="0"/>
              <a:t>]</a:t>
            </a:r>
            <a:endParaRPr lang="en-US" sz="110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fr-F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8" name="TextBox 7"/>
          <p:cNvSpPr txBox="1"/>
          <p:nvPr userDrawn="1"/>
        </p:nvSpPr>
        <p:spPr>
          <a:xfrm>
            <a:off x="5786446" y="6670728"/>
            <a:ext cx="2428892" cy="169277"/>
          </a:xfrm>
          <a:prstGeom prst="rect">
            <a:avLst/>
          </a:prstGeom>
          <a:noFill/>
        </p:spPr>
        <p:txBody>
          <a:bodyPr wrap="square" lIns="0" tIns="0" rIns="0" bIns="0" rtlCol="0" anchor="b" anchorCtr="0">
            <a:spAutoFit/>
          </a:bodyPr>
          <a:lstStyle/>
          <a:p>
            <a:r>
              <a:rPr lang="en-US" sz="1100" baseline="0" dirty="0" smtClean="0"/>
              <a:t>[</a:t>
            </a:r>
            <a:fld id="{20E53A90-251B-457D-9B57-AA8BEDD4371F}" type="slidenum">
              <a:rPr lang="en-US" sz="1100" smtClean="0"/>
              <a:pPr/>
              <a:t>‹#›</a:t>
            </a:fld>
            <a:r>
              <a:rPr lang="en-US" sz="1100" dirty="0" smtClean="0"/>
              <a:t>]</a:t>
            </a:r>
            <a:endParaRPr lang="en-US" sz="110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4" name="TextBox 3"/>
          <p:cNvSpPr txBox="1"/>
          <p:nvPr userDrawn="1"/>
        </p:nvSpPr>
        <p:spPr>
          <a:xfrm>
            <a:off x="5786446" y="6670728"/>
            <a:ext cx="2428892" cy="169277"/>
          </a:xfrm>
          <a:prstGeom prst="rect">
            <a:avLst/>
          </a:prstGeom>
          <a:noFill/>
        </p:spPr>
        <p:txBody>
          <a:bodyPr wrap="square" lIns="0" tIns="0" rIns="0" bIns="0" rtlCol="0" anchor="b" anchorCtr="0">
            <a:spAutoFit/>
          </a:bodyPr>
          <a:lstStyle/>
          <a:p>
            <a:r>
              <a:rPr lang="en-US" sz="1100" baseline="0" dirty="0" smtClean="0"/>
              <a:t>[</a:t>
            </a:r>
            <a:fld id="{20E53A90-251B-457D-9B57-AA8BEDD4371F}" type="slidenum">
              <a:rPr lang="en-US" sz="1100" smtClean="0"/>
              <a:pPr/>
              <a:t>‹#›</a:t>
            </a:fld>
            <a:r>
              <a:rPr lang="en-US" sz="1100" dirty="0" smtClean="0"/>
              <a:t>]</a:t>
            </a:r>
            <a:endParaRPr lang="en-US" sz="110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TextBox 2"/>
          <p:cNvSpPr txBox="1"/>
          <p:nvPr userDrawn="1"/>
        </p:nvSpPr>
        <p:spPr>
          <a:xfrm>
            <a:off x="5786446" y="6670728"/>
            <a:ext cx="2428892" cy="169277"/>
          </a:xfrm>
          <a:prstGeom prst="rect">
            <a:avLst/>
          </a:prstGeom>
          <a:noFill/>
        </p:spPr>
        <p:txBody>
          <a:bodyPr wrap="square" lIns="0" tIns="0" rIns="0" bIns="0" rtlCol="0" anchor="b" anchorCtr="0">
            <a:spAutoFit/>
          </a:bodyPr>
          <a:lstStyle/>
          <a:p>
            <a:r>
              <a:rPr lang="en-US" sz="1100" dirty="0" smtClean="0"/>
              <a:t>E. </a:t>
            </a:r>
            <a:r>
              <a:rPr lang="en-US" sz="1100" dirty="0" err="1" smtClean="0"/>
              <a:t>Yahav</a:t>
            </a:r>
            <a:r>
              <a:rPr lang="en-US" sz="1100" dirty="0" smtClean="0"/>
              <a:t>, IBM Research          </a:t>
            </a:r>
            <a:r>
              <a:rPr lang="en-US" sz="1100" baseline="0" dirty="0" smtClean="0"/>
              <a:t> [</a:t>
            </a:r>
            <a:fld id="{20E53A90-251B-457D-9B57-AA8BEDD4371F}" type="slidenum">
              <a:rPr lang="en-US" sz="1100" smtClean="0"/>
              <a:pPr/>
              <a:t>‹#›</a:t>
            </a:fld>
            <a:r>
              <a:rPr lang="en-US" sz="1100" dirty="0" smtClean="0"/>
              <a:t>]</a:t>
            </a:r>
            <a:endParaRPr lang="en-US" sz="110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
        <p:nvSpPr>
          <p:cNvPr id="6" name="TextBox 5"/>
          <p:cNvSpPr txBox="1"/>
          <p:nvPr userDrawn="1"/>
        </p:nvSpPr>
        <p:spPr>
          <a:xfrm>
            <a:off x="5786446" y="6670728"/>
            <a:ext cx="2428892" cy="169277"/>
          </a:xfrm>
          <a:prstGeom prst="rect">
            <a:avLst/>
          </a:prstGeom>
          <a:noFill/>
        </p:spPr>
        <p:txBody>
          <a:bodyPr wrap="square" lIns="0" tIns="0" rIns="0" bIns="0" rtlCol="0" anchor="b" anchorCtr="0">
            <a:spAutoFit/>
          </a:bodyPr>
          <a:lstStyle/>
          <a:p>
            <a:r>
              <a:rPr lang="en-US" sz="1100" dirty="0" smtClean="0"/>
              <a:t>E. </a:t>
            </a:r>
            <a:r>
              <a:rPr lang="en-US" sz="1100" dirty="0" err="1" smtClean="0"/>
              <a:t>Yahav</a:t>
            </a:r>
            <a:r>
              <a:rPr lang="en-US" sz="1100" dirty="0" smtClean="0"/>
              <a:t>, IBM Research          </a:t>
            </a:r>
            <a:r>
              <a:rPr lang="en-US" sz="1100" baseline="0" dirty="0" smtClean="0"/>
              <a:t> [</a:t>
            </a:r>
            <a:fld id="{20E53A90-251B-457D-9B57-AA8BEDD4371F}" type="slidenum">
              <a:rPr lang="en-US" sz="1100" smtClean="0"/>
              <a:pPr/>
              <a:t>‹#›</a:t>
            </a:fld>
            <a:r>
              <a:rPr lang="en-US" sz="1100" dirty="0" smtClean="0"/>
              <a:t>]</a:t>
            </a:r>
            <a:endParaRPr lang="en-US" sz="110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
        <p:nvSpPr>
          <p:cNvPr id="6" name="TextBox 5"/>
          <p:cNvSpPr txBox="1"/>
          <p:nvPr userDrawn="1"/>
        </p:nvSpPr>
        <p:spPr>
          <a:xfrm>
            <a:off x="5786446" y="6670728"/>
            <a:ext cx="2428892" cy="169277"/>
          </a:xfrm>
          <a:prstGeom prst="rect">
            <a:avLst/>
          </a:prstGeom>
          <a:noFill/>
        </p:spPr>
        <p:txBody>
          <a:bodyPr wrap="square" lIns="0" tIns="0" rIns="0" bIns="0" rtlCol="0" anchor="b" anchorCtr="0">
            <a:spAutoFit/>
          </a:bodyPr>
          <a:lstStyle/>
          <a:p>
            <a:r>
              <a:rPr lang="en-US" sz="1100" dirty="0" smtClean="0"/>
              <a:t>E. </a:t>
            </a:r>
            <a:r>
              <a:rPr lang="en-US" sz="1100" dirty="0" err="1" smtClean="0"/>
              <a:t>Yahav</a:t>
            </a:r>
            <a:r>
              <a:rPr lang="en-US" sz="1100" dirty="0" smtClean="0"/>
              <a:t>, IBM Research          </a:t>
            </a:r>
            <a:r>
              <a:rPr lang="en-US" sz="1100" baseline="0" dirty="0" smtClean="0"/>
              <a:t> [</a:t>
            </a:r>
            <a:fld id="{20E53A90-251B-457D-9B57-AA8BEDD4371F}" type="slidenum">
              <a:rPr lang="en-US" sz="1100" smtClean="0"/>
              <a:pPr/>
              <a:t>‹#›</a:t>
            </a:fld>
            <a:r>
              <a:rPr lang="en-US" sz="1100" dirty="0" smtClean="0"/>
              <a:t>]</a:t>
            </a:r>
            <a:endParaRPr lang="en-US" sz="110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shade val="100000"/>
                <a:satMod val="150000"/>
              </a:schemeClr>
            </a:gs>
            <a:gs pos="84000">
              <a:schemeClr val="bg1">
                <a:shade val="90000"/>
                <a:satMod val="375000"/>
              </a:schemeClr>
            </a:gs>
            <a:gs pos="100000">
              <a:schemeClr val="bg2">
                <a:tint val="88000"/>
                <a:satMod val="400000"/>
              </a:schemeClr>
            </a:gs>
          </a:gsLst>
          <a:lin ang="2520000" scaled="0"/>
          <a:tileRect/>
        </a:gradFill>
        <a:effectLst/>
      </p:bgPr>
    </p:bg>
    <p:spTree>
      <p:nvGrpSpPr>
        <p:cNvPr id="1" name=""/>
        <p:cNvGrpSpPr/>
        <p:nvPr/>
      </p:nvGrpSpPr>
      <p:grpSpPr>
        <a:xfrm>
          <a:off x="0" y="0"/>
          <a:ext cx="0" cy="0"/>
          <a:chOff x="0" y="0"/>
          <a:chExt cx="0" cy="0"/>
        </a:xfrm>
      </p:grpSpPr>
      <p:sp>
        <p:nvSpPr>
          <p:cNvPr id="1028" name="Rectangle 3"/>
          <p:cNvSpPr>
            <a:spLocks noGrp="1" noChangeArrowheads="1"/>
          </p:cNvSpPr>
          <p:nvPr>
            <p:ph type="body" idx="1"/>
          </p:nvPr>
        </p:nvSpPr>
        <p:spPr bwMode="auto">
          <a:xfrm>
            <a:off x="468313" y="163988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pic>
        <p:nvPicPr>
          <p:cNvPr id="1029" name="Picture 9"/>
          <p:cNvPicPr>
            <a:picLocks noChangeAspect="1" noChangeArrowheads="1"/>
          </p:cNvPicPr>
          <p:nvPr/>
        </p:nvPicPr>
        <p:blipFill>
          <a:blip r:embed="rId13"/>
          <a:srcRect/>
          <a:stretch>
            <a:fillRect/>
          </a:stretch>
        </p:blipFill>
        <p:spPr bwMode="auto">
          <a:xfrm>
            <a:off x="0" y="0"/>
            <a:ext cx="9144000" cy="1004888"/>
          </a:xfrm>
          <a:prstGeom prst="rect">
            <a:avLst/>
          </a:prstGeom>
          <a:noFill/>
          <a:ln w="9525">
            <a:noFill/>
            <a:miter lim="800000"/>
            <a:headEnd/>
            <a:tailEnd/>
          </a:ln>
        </p:spPr>
      </p:pic>
      <p:sp>
        <p:nvSpPr>
          <p:cNvPr id="3082" name="Rectangle 10"/>
          <p:cNvSpPr>
            <a:spLocks noChangeArrowheads="1"/>
          </p:cNvSpPr>
          <p:nvPr/>
        </p:nvSpPr>
        <p:spPr bwMode="auto">
          <a:xfrm>
            <a:off x="3203575" y="6678613"/>
            <a:ext cx="5940425" cy="179387"/>
          </a:xfrm>
          <a:prstGeom prst="rect">
            <a:avLst/>
          </a:prstGeom>
          <a:solidFill>
            <a:srgbClr val="C6C7C9"/>
          </a:solidFill>
          <a:ln w="9525">
            <a:noFill/>
            <a:miter lim="800000"/>
            <a:headEnd/>
            <a:tailEnd/>
          </a:ln>
          <a:effectLst/>
        </p:spPr>
        <p:txBody>
          <a:bodyPr wrap="none" anchor="ctr"/>
          <a:lstStyle/>
          <a:p>
            <a:pPr>
              <a:defRPr/>
            </a:pPr>
            <a:endParaRPr lang="en-US">
              <a:latin typeface="Arial" pitchFamily="-110" charset="0"/>
            </a:endParaRPr>
          </a:p>
        </p:txBody>
      </p:sp>
      <p:sp>
        <p:nvSpPr>
          <p:cNvPr id="3083" name="Oval 11"/>
          <p:cNvSpPr>
            <a:spLocks noChangeArrowheads="1"/>
          </p:cNvSpPr>
          <p:nvPr/>
        </p:nvSpPr>
        <p:spPr bwMode="auto">
          <a:xfrm>
            <a:off x="3040063" y="6677025"/>
            <a:ext cx="352425" cy="360363"/>
          </a:xfrm>
          <a:prstGeom prst="ellipse">
            <a:avLst/>
          </a:prstGeom>
          <a:solidFill>
            <a:srgbClr val="C6C7C9"/>
          </a:solidFill>
          <a:ln w="9525">
            <a:noFill/>
            <a:round/>
            <a:headEnd/>
            <a:tailEnd/>
          </a:ln>
          <a:effectLst/>
        </p:spPr>
        <p:txBody>
          <a:bodyPr wrap="none" anchor="ctr"/>
          <a:lstStyle/>
          <a:p>
            <a:pPr>
              <a:defRPr/>
            </a:pPr>
            <a:endParaRPr lang="en-US">
              <a:latin typeface="Arial" pitchFamily="-110" charset="0"/>
            </a:endParaRPr>
          </a:p>
        </p:txBody>
      </p:sp>
      <p:sp>
        <p:nvSpPr>
          <p:cNvPr id="1032" name="Rectangle 2"/>
          <p:cNvSpPr>
            <a:spLocks noGrp="1" noChangeArrowheads="1"/>
          </p:cNvSpPr>
          <p:nvPr>
            <p:ph type="title"/>
          </p:nvPr>
        </p:nvSpPr>
        <p:spPr bwMode="auto">
          <a:xfrm>
            <a:off x="0" y="747713"/>
            <a:ext cx="9144000" cy="647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3089" name="Text Box 17"/>
          <p:cNvSpPr txBox="1">
            <a:spLocks noChangeArrowheads="1"/>
          </p:cNvSpPr>
          <p:nvPr/>
        </p:nvSpPr>
        <p:spPr bwMode="auto">
          <a:xfrm>
            <a:off x="8667750" y="0"/>
            <a:ext cx="476250" cy="244475"/>
          </a:xfrm>
          <a:prstGeom prst="rect">
            <a:avLst/>
          </a:prstGeom>
          <a:noFill/>
          <a:ln w="9525">
            <a:noFill/>
            <a:miter lim="800000"/>
            <a:headEnd/>
            <a:tailEnd/>
          </a:ln>
          <a:effectLst/>
        </p:spPr>
        <p:txBody>
          <a:bodyPr wrap="none" lIns="54000" rIns="54000">
            <a:spAutoFit/>
          </a:bodyPr>
          <a:lstStyle/>
          <a:p>
            <a:pPr algn="r">
              <a:defRPr/>
            </a:pPr>
            <a:r>
              <a:rPr lang="en-GB" sz="1000">
                <a:solidFill>
                  <a:srgbClr val="5182A0"/>
                </a:solidFill>
                <a:latin typeface="Avenir 55 Roman" pitchFamily="2" charset="0"/>
              </a:rPr>
              <a:t>- </a:t>
            </a:r>
            <a:fld id="{12F154EC-1CC0-4B88-AD3A-6A8E221B76C1}" type="slidenum">
              <a:rPr lang="en-GB" sz="1000">
                <a:solidFill>
                  <a:srgbClr val="5182A0"/>
                </a:solidFill>
                <a:latin typeface="Avenir 55 Roman" pitchFamily="2" charset="0"/>
              </a:rPr>
              <a:pPr algn="r">
                <a:defRPr/>
              </a:pPr>
              <a:t>‹#›</a:t>
            </a:fld>
            <a:r>
              <a:rPr lang="en-GB" sz="1000">
                <a:solidFill>
                  <a:srgbClr val="5182A0"/>
                </a:solidFill>
                <a:latin typeface="Avenir 55 Roman" pitchFamily="2" charset="0"/>
              </a:rPr>
              <a:t> -</a:t>
            </a:r>
          </a:p>
        </p:txBody>
      </p:sp>
      <p:pic>
        <p:nvPicPr>
          <p:cNvPr id="10" name="Object 2"/>
          <p:cNvPicPr>
            <a:picLocks noChangeAspect="1" noChangeArrowheads="1"/>
          </p:cNvPicPr>
          <p:nvPr/>
        </p:nvPicPr>
        <p:blipFill>
          <a:blip r:embed="rId14"/>
          <a:srcRect/>
          <a:stretch>
            <a:fillRect/>
          </a:stretch>
        </p:blipFill>
        <p:spPr bwMode="auto">
          <a:xfrm>
            <a:off x="8229600" y="6164263"/>
            <a:ext cx="844550" cy="693737"/>
          </a:xfrm>
          <a:prstGeom prst="rect">
            <a:avLst/>
          </a:prstGeom>
          <a:noFill/>
          <a:ln w="9525">
            <a:miter lim="800000"/>
            <a:headEnd/>
            <a:tailEnd/>
          </a:ln>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ctr" rtl="0" eaLnBrk="0" fontAlgn="base" hangingPunct="0">
        <a:spcBef>
          <a:spcPct val="0"/>
        </a:spcBef>
        <a:spcAft>
          <a:spcPct val="0"/>
        </a:spcAft>
        <a:defRPr sz="3200">
          <a:solidFill>
            <a:srgbClr val="5182A0"/>
          </a:solidFill>
          <a:latin typeface="+mj-lt"/>
          <a:ea typeface="+mj-ea"/>
          <a:cs typeface="+mj-cs"/>
        </a:defRPr>
      </a:lvl1pPr>
      <a:lvl2pPr algn="ctr" rtl="0" eaLnBrk="0" fontAlgn="base" hangingPunct="0">
        <a:spcBef>
          <a:spcPct val="0"/>
        </a:spcBef>
        <a:spcAft>
          <a:spcPct val="0"/>
        </a:spcAft>
        <a:defRPr sz="3200">
          <a:solidFill>
            <a:srgbClr val="5182A0"/>
          </a:solidFill>
          <a:latin typeface="Avenir 55 Roman" pitchFamily="2" charset="0"/>
          <a:ea typeface="Lucida Sans Unicode" pitchFamily="-110" charset="-52"/>
          <a:cs typeface="Lucida Sans Unicode" pitchFamily="-110" charset="-52"/>
        </a:defRPr>
      </a:lvl2pPr>
      <a:lvl3pPr algn="ctr" rtl="0" eaLnBrk="0" fontAlgn="base" hangingPunct="0">
        <a:spcBef>
          <a:spcPct val="0"/>
        </a:spcBef>
        <a:spcAft>
          <a:spcPct val="0"/>
        </a:spcAft>
        <a:defRPr sz="3200">
          <a:solidFill>
            <a:srgbClr val="5182A0"/>
          </a:solidFill>
          <a:latin typeface="Avenir 55 Roman" pitchFamily="2" charset="0"/>
          <a:ea typeface="Lucida Sans Unicode" pitchFamily="-110" charset="-52"/>
          <a:cs typeface="Lucida Sans Unicode" pitchFamily="-110" charset="-52"/>
        </a:defRPr>
      </a:lvl3pPr>
      <a:lvl4pPr algn="ctr" rtl="0" eaLnBrk="0" fontAlgn="base" hangingPunct="0">
        <a:spcBef>
          <a:spcPct val="0"/>
        </a:spcBef>
        <a:spcAft>
          <a:spcPct val="0"/>
        </a:spcAft>
        <a:defRPr sz="3200">
          <a:solidFill>
            <a:srgbClr val="5182A0"/>
          </a:solidFill>
          <a:latin typeface="Avenir 55 Roman" pitchFamily="2" charset="0"/>
          <a:ea typeface="Lucida Sans Unicode" pitchFamily="-110" charset="-52"/>
          <a:cs typeface="Lucida Sans Unicode" pitchFamily="-110" charset="-52"/>
        </a:defRPr>
      </a:lvl4pPr>
      <a:lvl5pPr algn="ctr" rtl="0" eaLnBrk="0" fontAlgn="base" hangingPunct="0">
        <a:spcBef>
          <a:spcPct val="0"/>
        </a:spcBef>
        <a:spcAft>
          <a:spcPct val="0"/>
        </a:spcAft>
        <a:defRPr sz="3200">
          <a:solidFill>
            <a:srgbClr val="5182A0"/>
          </a:solidFill>
          <a:latin typeface="Avenir 55 Roman" pitchFamily="2" charset="0"/>
          <a:ea typeface="Lucida Sans Unicode" pitchFamily="-110" charset="-52"/>
          <a:cs typeface="Lucida Sans Unicode" pitchFamily="-110" charset="-52"/>
        </a:defRPr>
      </a:lvl5pPr>
      <a:lvl6pPr marL="457200" algn="ctr" rtl="0" fontAlgn="base">
        <a:spcBef>
          <a:spcPct val="0"/>
        </a:spcBef>
        <a:spcAft>
          <a:spcPct val="0"/>
        </a:spcAft>
        <a:defRPr sz="3200">
          <a:solidFill>
            <a:srgbClr val="5182A0"/>
          </a:solidFill>
          <a:latin typeface="Avenir 55 Roman" pitchFamily="2" charset="0"/>
          <a:ea typeface="Lucida Sans Unicode" pitchFamily="-110" charset="-52"/>
          <a:cs typeface="Lucida Sans Unicode" pitchFamily="-110" charset="-52"/>
        </a:defRPr>
      </a:lvl6pPr>
      <a:lvl7pPr marL="914400" algn="ctr" rtl="0" fontAlgn="base">
        <a:spcBef>
          <a:spcPct val="0"/>
        </a:spcBef>
        <a:spcAft>
          <a:spcPct val="0"/>
        </a:spcAft>
        <a:defRPr sz="3200">
          <a:solidFill>
            <a:srgbClr val="5182A0"/>
          </a:solidFill>
          <a:latin typeface="Avenir 55 Roman" pitchFamily="2" charset="0"/>
          <a:ea typeface="Lucida Sans Unicode" pitchFamily="-110" charset="-52"/>
          <a:cs typeface="Lucida Sans Unicode" pitchFamily="-110" charset="-52"/>
        </a:defRPr>
      </a:lvl7pPr>
      <a:lvl8pPr marL="1371600" algn="ctr" rtl="0" fontAlgn="base">
        <a:spcBef>
          <a:spcPct val="0"/>
        </a:spcBef>
        <a:spcAft>
          <a:spcPct val="0"/>
        </a:spcAft>
        <a:defRPr sz="3200">
          <a:solidFill>
            <a:srgbClr val="5182A0"/>
          </a:solidFill>
          <a:latin typeface="Avenir 55 Roman" pitchFamily="2" charset="0"/>
          <a:ea typeface="Lucida Sans Unicode" pitchFamily="-110" charset="-52"/>
          <a:cs typeface="Lucida Sans Unicode" pitchFamily="-110" charset="-52"/>
        </a:defRPr>
      </a:lvl8pPr>
      <a:lvl9pPr marL="1828800" algn="ctr" rtl="0" fontAlgn="base">
        <a:spcBef>
          <a:spcPct val="0"/>
        </a:spcBef>
        <a:spcAft>
          <a:spcPct val="0"/>
        </a:spcAft>
        <a:defRPr sz="3200">
          <a:solidFill>
            <a:srgbClr val="5182A0"/>
          </a:solidFill>
          <a:latin typeface="Avenir 55 Roman" pitchFamily="2" charset="0"/>
          <a:ea typeface="Lucida Sans Unicode" pitchFamily="-110" charset="-52"/>
          <a:cs typeface="Lucida Sans Unicode" pitchFamily="-110" charset="-52"/>
        </a:defRPr>
      </a:lvl9pPr>
    </p:titleStyle>
    <p:bodyStyle>
      <a:lvl1pPr marL="342900" indent="-342900" algn="l" rtl="0" eaLnBrk="0" fontAlgn="base" hangingPunct="0">
        <a:lnSpc>
          <a:spcPct val="93000"/>
        </a:lnSpc>
        <a:spcBef>
          <a:spcPct val="0"/>
        </a:spcBef>
        <a:spcAft>
          <a:spcPts val="1425"/>
        </a:spcAft>
        <a:buClr>
          <a:srgbClr val="000000"/>
        </a:buClr>
        <a:buSzPct val="45000"/>
        <a:buFont typeface="StarSymbol" charset="0"/>
        <a:buChar char="●"/>
        <a:defRPr sz="2400">
          <a:solidFill>
            <a:srgbClr val="5182A0"/>
          </a:solidFill>
          <a:latin typeface="+mn-lt"/>
          <a:ea typeface="+mn-ea"/>
          <a:cs typeface="+mn-cs"/>
        </a:defRPr>
      </a:lvl1pPr>
      <a:lvl2pPr marL="742950" indent="-285750" algn="l" rtl="0" eaLnBrk="0" fontAlgn="base" hangingPunct="0">
        <a:lnSpc>
          <a:spcPct val="93000"/>
        </a:lnSpc>
        <a:spcBef>
          <a:spcPct val="0"/>
        </a:spcBef>
        <a:spcAft>
          <a:spcPts val="1138"/>
        </a:spcAft>
        <a:buClr>
          <a:srgbClr val="000000"/>
        </a:buClr>
        <a:buSzPct val="75000"/>
        <a:buFont typeface="StarSymbol" charset="0"/>
        <a:buChar char="–"/>
        <a:defRPr sz="2000">
          <a:solidFill>
            <a:srgbClr val="5182A0"/>
          </a:solidFill>
          <a:latin typeface="+mn-lt"/>
          <a:ea typeface="+mn-ea"/>
          <a:cs typeface="+mn-cs"/>
        </a:defRPr>
      </a:lvl2pPr>
      <a:lvl3pPr marL="1143000" indent="-228600" algn="l" rtl="0" eaLnBrk="0" fontAlgn="base" hangingPunct="0">
        <a:lnSpc>
          <a:spcPct val="93000"/>
        </a:lnSpc>
        <a:spcBef>
          <a:spcPct val="0"/>
        </a:spcBef>
        <a:spcAft>
          <a:spcPts val="850"/>
        </a:spcAft>
        <a:buClr>
          <a:srgbClr val="000000"/>
        </a:buClr>
        <a:buSzPct val="45000"/>
        <a:buFont typeface="StarSymbol" charset="0"/>
        <a:buChar char="●"/>
        <a:defRPr>
          <a:solidFill>
            <a:srgbClr val="5182A0"/>
          </a:solidFill>
          <a:latin typeface="+mn-lt"/>
          <a:ea typeface="+mn-ea"/>
          <a:cs typeface="+mn-cs"/>
        </a:defRPr>
      </a:lvl3pPr>
      <a:lvl4pPr marL="1600200" indent="-228600" algn="l" rtl="0" eaLnBrk="0" fontAlgn="base" hangingPunct="0">
        <a:lnSpc>
          <a:spcPct val="93000"/>
        </a:lnSpc>
        <a:spcBef>
          <a:spcPct val="0"/>
        </a:spcBef>
        <a:spcAft>
          <a:spcPts val="575"/>
        </a:spcAft>
        <a:buClr>
          <a:srgbClr val="000000"/>
        </a:buClr>
        <a:buSzPct val="75000"/>
        <a:buFont typeface="StarSymbol" charset="0"/>
        <a:buChar char="–"/>
        <a:defRPr sz="1600">
          <a:solidFill>
            <a:srgbClr val="5182A0"/>
          </a:solidFill>
          <a:latin typeface="+mn-lt"/>
          <a:ea typeface="+mn-ea"/>
          <a:cs typeface="+mn-cs"/>
        </a:defRPr>
      </a:lvl4pPr>
      <a:lvl5pPr marL="2057400" indent="-228600" algn="l" rtl="0" eaLnBrk="0" fontAlgn="base" hangingPunct="0">
        <a:spcBef>
          <a:spcPct val="20000"/>
        </a:spcBef>
        <a:spcAft>
          <a:spcPct val="0"/>
        </a:spcAft>
        <a:buChar char="»"/>
        <a:defRPr sz="1400">
          <a:solidFill>
            <a:srgbClr val="5182A0"/>
          </a:solidFill>
          <a:latin typeface="+mn-lt"/>
          <a:ea typeface="+mn-ea"/>
          <a:cs typeface="+mn-cs"/>
        </a:defRPr>
      </a:lvl5pPr>
      <a:lvl6pPr marL="2514600" indent="-228600" algn="l" rtl="0" fontAlgn="base">
        <a:spcBef>
          <a:spcPct val="20000"/>
        </a:spcBef>
        <a:spcAft>
          <a:spcPct val="0"/>
        </a:spcAft>
        <a:buChar char="»"/>
        <a:defRPr sz="1400">
          <a:solidFill>
            <a:srgbClr val="5182A0"/>
          </a:solidFill>
          <a:latin typeface="+mn-lt"/>
          <a:ea typeface="+mn-ea"/>
          <a:cs typeface="+mn-cs"/>
        </a:defRPr>
      </a:lvl6pPr>
      <a:lvl7pPr marL="2971800" indent="-228600" algn="l" rtl="0" fontAlgn="base">
        <a:spcBef>
          <a:spcPct val="20000"/>
        </a:spcBef>
        <a:spcAft>
          <a:spcPct val="0"/>
        </a:spcAft>
        <a:buChar char="»"/>
        <a:defRPr sz="1400">
          <a:solidFill>
            <a:srgbClr val="5182A0"/>
          </a:solidFill>
          <a:latin typeface="+mn-lt"/>
          <a:ea typeface="+mn-ea"/>
          <a:cs typeface="+mn-cs"/>
        </a:defRPr>
      </a:lvl7pPr>
      <a:lvl8pPr marL="3429000" indent="-228600" algn="l" rtl="0" fontAlgn="base">
        <a:spcBef>
          <a:spcPct val="20000"/>
        </a:spcBef>
        <a:spcAft>
          <a:spcPct val="0"/>
        </a:spcAft>
        <a:buChar char="»"/>
        <a:defRPr sz="1400">
          <a:solidFill>
            <a:srgbClr val="5182A0"/>
          </a:solidFill>
          <a:latin typeface="+mn-lt"/>
          <a:ea typeface="+mn-ea"/>
          <a:cs typeface="+mn-cs"/>
        </a:defRPr>
      </a:lvl8pPr>
      <a:lvl9pPr marL="3886200" indent="-228600" algn="l" rtl="0" fontAlgn="base">
        <a:spcBef>
          <a:spcPct val="20000"/>
        </a:spcBef>
        <a:spcAft>
          <a:spcPct val="0"/>
        </a:spcAft>
        <a:buChar char="»"/>
        <a:defRPr sz="1400">
          <a:solidFill>
            <a:srgbClr val="5182A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shade val="100000"/>
                <a:satMod val="150000"/>
              </a:schemeClr>
            </a:gs>
            <a:gs pos="84000">
              <a:schemeClr val="bg1">
                <a:shade val="90000"/>
                <a:satMod val="375000"/>
              </a:schemeClr>
            </a:gs>
            <a:gs pos="100000">
              <a:schemeClr val="bg2">
                <a:tint val="88000"/>
                <a:satMod val="400000"/>
              </a:schemeClr>
            </a:gs>
          </a:gsLst>
          <a:lin ang="2520000" scaled="0"/>
          <a:tileRect/>
        </a:gradFill>
        <a:effectLst/>
      </p:bgPr>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652F9130-5E80-4222-B8CD-AFB165538063}" type="datetime1">
              <a:rPr lang="en-US" smtClean="0"/>
              <a:pPr/>
              <a:t>9/8/2009</a:t>
            </a:fld>
            <a:endParaRPr lang="en-US" sz="1100" dirty="0">
              <a:solidFill>
                <a:schemeClr val="tx2"/>
              </a:solidFill>
            </a:endParaRP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pPr algn="r" eaLnBrk="1" latinLnBrk="0" hangingPunct="1"/>
            <a:endParaRPr kumimoji="0" lang="en-US" sz="1100" dirty="0">
              <a:solidFill>
                <a:schemeClr val="tx2"/>
              </a:solidFill>
            </a:endParaRP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pic>
        <p:nvPicPr>
          <p:cNvPr id="18" name="Picture 9"/>
          <p:cNvPicPr>
            <a:picLocks noChangeAspect="1" noChangeArrowheads="1"/>
          </p:cNvPicPr>
          <p:nvPr/>
        </p:nvPicPr>
        <p:blipFill>
          <a:blip r:embed="rId13"/>
          <a:srcRect/>
          <a:stretch>
            <a:fillRect/>
          </a:stretch>
        </p:blipFill>
        <p:spPr bwMode="auto">
          <a:xfrm>
            <a:off x="0" y="0"/>
            <a:ext cx="9144000" cy="1004888"/>
          </a:xfrm>
          <a:prstGeom prst="rect">
            <a:avLst/>
          </a:prstGeom>
          <a:noFill/>
          <a:ln w="9525">
            <a:noFill/>
            <a:miter lim="800000"/>
            <a:headEnd/>
            <a:tailEnd/>
          </a:ln>
        </p:spPr>
      </p:pic>
      <p:sp>
        <p:nvSpPr>
          <p:cNvPr id="19" name="Rectangle 10"/>
          <p:cNvSpPr>
            <a:spLocks noChangeArrowheads="1"/>
          </p:cNvSpPr>
          <p:nvPr/>
        </p:nvSpPr>
        <p:spPr bwMode="auto">
          <a:xfrm>
            <a:off x="3203575" y="6678613"/>
            <a:ext cx="5940425" cy="179387"/>
          </a:xfrm>
          <a:prstGeom prst="rect">
            <a:avLst/>
          </a:prstGeom>
          <a:solidFill>
            <a:srgbClr val="C6C7C9"/>
          </a:solidFill>
          <a:ln w="9525">
            <a:noFill/>
            <a:miter lim="800000"/>
            <a:headEnd/>
            <a:tailEnd/>
          </a:ln>
          <a:effectLst/>
        </p:spPr>
        <p:txBody>
          <a:bodyPr wrap="none" anchor="ctr"/>
          <a:lstStyle/>
          <a:p>
            <a:pPr>
              <a:defRPr/>
            </a:pPr>
            <a:endParaRPr lang="en-US">
              <a:latin typeface="Arial" pitchFamily="-110" charset="0"/>
            </a:endParaRPr>
          </a:p>
        </p:txBody>
      </p:sp>
      <p:sp>
        <p:nvSpPr>
          <p:cNvPr id="20" name="Oval 11"/>
          <p:cNvSpPr>
            <a:spLocks noChangeArrowheads="1"/>
          </p:cNvSpPr>
          <p:nvPr/>
        </p:nvSpPr>
        <p:spPr bwMode="auto">
          <a:xfrm>
            <a:off x="3040063" y="6677025"/>
            <a:ext cx="352425" cy="360363"/>
          </a:xfrm>
          <a:prstGeom prst="ellipse">
            <a:avLst/>
          </a:prstGeom>
          <a:solidFill>
            <a:srgbClr val="C6C7C9"/>
          </a:solidFill>
          <a:ln w="9525">
            <a:noFill/>
            <a:round/>
            <a:headEnd/>
            <a:tailEnd/>
          </a:ln>
          <a:effectLst/>
        </p:spPr>
        <p:txBody>
          <a:bodyPr wrap="none" anchor="ctr"/>
          <a:lstStyle/>
          <a:p>
            <a:pPr>
              <a:defRPr/>
            </a:pPr>
            <a:endParaRPr lang="en-US">
              <a:latin typeface="Arial" pitchFamily="-110" charset="0"/>
            </a:endParaRPr>
          </a:p>
        </p:txBody>
      </p:sp>
      <p:sp>
        <p:nvSpPr>
          <p:cNvPr id="21" name="Text Box 17"/>
          <p:cNvSpPr txBox="1">
            <a:spLocks noChangeArrowheads="1"/>
          </p:cNvSpPr>
          <p:nvPr/>
        </p:nvSpPr>
        <p:spPr bwMode="auto">
          <a:xfrm>
            <a:off x="8667750" y="0"/>
            <a:ext cx="476250" cy="244475"/>
          </a:xfrm>
          <a:prstGeom prst="rect">
            <a:avLst/>
          </a:prstGeom>
          <a:noFill/>
          <a:ln w="9525">
            <a:noFill/>
            <a:miter lim="800000"/>
            <a:headEnd/>
            <a:tailEnd/>
          </a:ln>
          <a:effectLst/>
        </p:spPr>
        <p:txBody>
          <a:bodyPr wrap="none" lIns="54000" rIns="54000">
            <a:spAutoFit/>
          </a:bodyPr>
          <a:lstStyle/>
          <a:p>
            <a:pPr algn="r">
              <a:defRPr/>
            </a:pPr>
            <a:r>
              <a:rPr lang="en-GB" sz="1000">
                <a:solidFill>
                  <a:srgbClr val="5182A0"/>
                </a:solidFill>
                <a:latin typeface="Avenir 55 Roman" pitchFamily="2" charset="0"/>
              </a:rPr>
              <a:t>- </a:t>
            </a:r>
            <a:fld id="{12F154EC-1CC0-4B88-AD3A-6A8E221B76C1}" type="slidenum">
              <a:rPr lang="en-GB" sz="1000">
                <a:solidFill>
                  <a:srgbClr val="5182A0"/>
                </a:solidFill>
                <a:latin typeface="Avenir 55 Roman" pitchFamily="2" charset="0"/>
              </a:rPr>
              <a:pPr algn="r">
                <a:defRPr/>
              </a:pPr>
              <a:t>‹#›</a:t>
            </a:fld>
            <a:r>
              <a:rPr lang="en-GB" sz="1000">
                <a:solidFill>
                  <a:srgbClr val="5182A0"/>
                </a:solidFill>
                <a:latin typeface="Avenir 55 Roman" pitchFamily="2" charset="0"/>
              </a:rPr>
              <a:t> -</a:t>
            </a:r>
          </a:p>
        </p:txBody>
      </p:sp>
      <p:pic>
        <p:nvPicPr>
          <p:cNvPr id="24" name="Object 2"/>
          <p:cNvPicPr>
            <a:picLocks noChangeAspect="1" noChangeArrowheads="1"/>
          </p:cNvPicPr>
          <p:nvPr/>
        </p:nvPicPr>
        <p:blipFill>
          <a:blip r:embed="rId14"/>
          <a:srcRect/>
          <a:stretch>
            <a:fillRect/>
          </a:stretch>
        </p:blipFill>
        <p:spPr bwMode="auto">
          <a:xfrm>
            <a:off x="8229600" y="6164263"/>
            <a:ext cx="844550" cy="693737"/>
          </a:xfrm>
          <a:prstGeom prst="rect">
            <a:avLst/>
          </a:prstGeom>
          <a:noFill/>
          <a:ln w="9525">
            <a:miter lim="800000"/>
            <a:headEnd/>
            <a:tailEnd/>
          </a:ln>
        </p:spPr>
      </p:pic>
    </p:spTree>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4.png"/><Relationship Id="rId2" Type="http://schemas.openxmlformats.org/officeDocument/2006/relationships/slideLayout" Target="../slideLayouts/slideLayout17.xml"/><Relationship Id="rId1" Type="http://schemas.openxmlformats.org/officeDocument/2006/relationships/tags" Target="../tags/tag7.xml"/><Relationship Id="rId6" Type="http://schemas.openxmlformats.org/officeDocument/2006/relationships/image" Target="../media/image5.jpeg"/><Relationship Id="rId5" Type="http://schemas.openxmlformats.org/officeDocument/2006/relationships/image" Target="../media/image6.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3.jpeg"/><Relationship Id="rId2" Type="http://schemas.openxmlformats.org/officeDocument/2006/relationships/slideLayout" Target="../slideLayouts/slideLayout17.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7.xml"/><Relationship Id="rId1" Type="http://schemas.openxmlformats.org/officeDocument/2006/relationships/tags" Target="../tags/tag8.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7.xml"/><Relationship Id="rId1" Type="http://schemas.openxmlformats.org/officeDocument/2006/relationships/tags" Target="../tags/tag9.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7.xml"/><Relationship Id="rId1" Type="http://schemas.openxmlformats.org/officeDocument/2006/relationships/tags" Target="../tags/tag10.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11.xml"/><Relationship Id="rId1" Type="http://schemas.openxmlformats.org/officeDocument/2006/relationships/vmlDrawing" Target="../drawings/vmlDrawing2.vml"/><Relationship Id="rId4"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7.xml"/><Relationship Id="rId1" Type="http://schemas.openxmlformats.org/officeDocument/2006/relationships/tags" Target="../tags/tag1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7.xml"/><Relationship Id="rId1" Type="http://schemas.openxmlformats.org/officeDocument/2006/relationships/vmlDrawing" Target="../drawings/vmlDrawing3.v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notesSlide" Target="../notesSlides/notesSlide2.xml"/><Relationship Id="rId7" Type="http://schemas.openxmlformats.org/officeDocument/2006/relationships/image" Target="../media/image7.png"/><Relationship Id="rId2" Type="http://schemas.openxmlformats.org/officeDocument/2006/relationships/slideLayout" Target="../slideLayouts/slideLayout13.xml"/><Relationship Id="rId1" Type="http://schemas.openxmlformats.org/officeDocument/2006/relationships/tags" Target="../tags/tag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13.xml"/><Relationship Id="rId1" Type="http://schemas.openxmlformats.org/officeDocument/2006/relationships/vmlDrawing" Target="../drawings/vmlDrawing4.vml"/><Relationship Id="rId4"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14.xml"/><Relationship Id="rId1" Type="http://schemas.openxmlformats.org/officeDocument/2006/relationships/vmlDrawing" Target="../drawings/vmlDrawing5.vml"/><Relationship Id="rId4"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7.xml"/><Relationship Id="rId1" Type="http://schemas.openxmlformats.org/officeDocument/2006/relationships/tags" Target="../tags/tag15.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16.xml"/><Relationship Id="rId1" Type="http://schemas.openxmlformats.org/officeDocument/2006/relationships/vmlDrawing" Target="../drawings/vmlDrawing6.vml"/><Relationship Id="rId4"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17.xml"/><Relationship Id="rId1" Type="http://schemas.openxmlformats.org/officeDocument/2006/relationships/vmlDrawing" Target="../drawings/vmlDrawing7.vml"/><Relationship Id="rId4"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7.xml"/><Relationship Id="rId1" Type="http://schemas.openxmlformats.org/officeDocument/2006/relationships/vmlDrawing" Target="../drawings/vmlDrawing8.v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19.xml"/><Relationship Id="rId1" Type="http://schemas.openxmlformats.org/officeDocument/2006/relationships/vmlDrawing" Target="../drawings/vmlDrawing9.vml"/><Relationship Id="rId4"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notesSlide" Target="../notesSlides/notesSlide3.xml"/><Relationship Id="rId7" Type="http://schemas.openxmlformats.org/officeDocument/2006/relationships/image" Target="../media/image7.png"/><Relationship Id="rId2" Type="http://schemas.openxmlformats.org/officeDocument/2006/relationships/slideLayout" Target="../slideLayouts/slideLayout13.xml"/><Relationship Id="rId1" Type="http://schemas.openxmlformats.org/officeDocument/2006/relationships/tags" Target="../tags/tag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20.xml"/><Relationship Id="rId1" Type="http://schemas.openxmlformats.org/officeDocument/2006/relationships/vmlDrawing" Target="../drawings/vmlDrawing10.vml"/><Relationship Id="rId4" Type="http://schemas.openxmlformats.org/officeDocument/2006/relationships/notesSlide" Target="../notesSlides/notesSlide23.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21.xml"/><Relationship Id="rId1" Type="http://schemas.openxmlformats.org/officeDocument/2006/relationships/vmlDrawing" Target="../drawings/vmlDrawing11.v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7.xml"/><Relationship Id="rId1" Type="http://schemas.openxmlformats.org/officeDocument/2006/relationships/tags" Target="../tags/tag2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23.xml"/><Relationship Id="rId1" Type="http://schemas.openxmlformats.org/officeDocument/2006/relationships/vmlDrawing" Target="../drawings/vmlDrawing12.vml"/><Relationship Id="rId4" Type="http://schemas.openxmlformats.org/officeDocument/2006/relationships/notesSlide" Target="../notesSlides/notesSlide2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7.xml"/><Relationship Id="rId1" Type="http://schemas.openxmlformats.org/officeDocument/2006/relationships/tags" Target="../tags/tag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7.xml"/><Relationship Id="rId1" Type="http://schemas.openxmlformats.org/officeDocument/2006/relationships/tags" Target="../tags/tag2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3.xml"/><Relationship Id="rId1" Type="http://schemas.openxmlformats.org/officeDocument/2006/relationships/tags" Target="../tags/tag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8.xml"/><Relationship Id="rId1" Type="http://schemas.openxmlformats.org/officeDocument/2006/relationships/tags" Target="../tags/tag27.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8.xml"/><Relationship Id="rId1" Type="http://schemas.openxmlformats.org/officeDocument/2006/relationships/tags" Target="../tags/tag2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7.xml"/><Relationship Id="rId1" Type="http://schemas.openxmlformats.org/officeDocument/2006/relationships/tags" Target="../tags/tag29.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7.xml"/><Relationship Id="rId1" Type="http://schemas.openxmlformats.org/officeDocument/2006/relationships/tags" Target="../tags/tag3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3.xml"/><Relationship Id="rId1" Type="http://schemas.openxmlformats.org/officeDocument/2006/relationships/tags" Target="../tags/tag31.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7.xml"/><Relationship Id="rId1" Type="http://schemas.openxmlformats.org/officeDocument/2006/relationships/tags" Target="../tags/tag3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7.xml"/><Relationship Id="rId1" Type="http://schemas.openxmlformats.org/officeDocument/2006/relationships/tags" Target="../tags/tag3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7.xml"/><Relationship Id="rId1" Type="http://schemas.openxmlformats.org/officeDocument/2006/relationships/tags" Target="../tags/tag3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5.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3.xml"/><Relationship Id="rId1" Type="http://schemas.openxmlformats.org/officeDocument/2006/relationships/tags" Target="../tags/tag36.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8.xml"/></Relationships>
</file>

<file path=ppt/slides/_rels/slide6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slideLayout" Target="../slideLayouts/slideLayout17.xml"/><Relationship Id="rId1" Type="http://schemas.openxmlformats.org/officeDocument/2006/relationships/tags" Target="../tags/tag39.xml"/></Relationships>
</file>

<file path=ppt/slides/_rels/slide6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slideLayout" Target="../slideLayouts/slideLayout17.xml"/><Relationship Id="rId1" Type="http://schemas.openxmlformats.org/officeDocument/2006/relationships/tags" Target="../tags/tag4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4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3.xml"/><Relationship Id="rId1" Type="http://schemas.openxmlformats.org/officeDocument/2006/relationships/tags" Target="../tags/tag4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vmlDrawing" Target="../drawings/vmlDrawing13.v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1724025" y="981075"/>
            <a:ext cx="6210300" cy="5051425"/>
          </a:xfrm>
          <a:prstGeom prst="rect">
            <a:avLst/>
          </a:prstGeom>
          <a:noFill/>
          <a:ln w="9525">
            <a:noFill/>
            <a:miter lim="800000"/>
            <a:headEnd/>
            <a:tailEnd/>
          </a:ln>
          <a:effectLst/>
        </p:spPr>
        <p:txBody>
          <a:bodyPr lIns="0" tIns="50397" rIns="0" bIns="50397">
            <a:spAutoFit/>
          </a:bodyPr>
          <a:lstStyle/>
          <a:p>
            <a:pPr algn="r" defTabSz="1008063">
              <a:defRPr/>
            </a:pPr>
            <a:r>
              <a:rPr lang="en-GB" dirty="0">
                <a:latin typeface="Avenir 55 Roman" pitchFamily="2" charset="0"/>
              </a:rPr>
              <a:t>ARTIST Summer School in Europe 2009</a:t>
            </a:r>
            <a:r>
              <a:rPr lang="en-GB" sz="4000" dirty="0">
                <a:latin typeface="Avenir 55 Roman" pitchFamily="2" charset="0"/>
              </a:rPr>
              <a:t/>
            </a:r>
            <a:br>
              <a:rPr lang="en-GB" sz="4000" dirty="0">
                <a:latin typeface="Avenir 55 Roman" pitchFamily="2" charset="0"/>
              </a:rPr>
            </a:br>
            <a:r>
              <a:rPr lang="en-GB" sz="1400" i="1" dirty="0" err="1">
                <a:latin typeface="Avenir 55 Roman" pitchFamily="2" charset="0"/>
              </a:rPr>
              <a:t>Autrans</a:t>
            </a:r>
            <a:r>
              <a:rPr lang="en-GB" sz="1400" i="1" dirty="0">
                <a:latin typeface="Avenir 55 Roman" pitchFamily="2" charset="0"/>
              </a:rPr>
              <a:t> (near Grenoble), France</a:t>
            </a:r>
          </a:p>
          <a:p>
            <a:pPr algn="r" defTabSz="1008063">
              <a:defRPr/>
            </a:pPr>
            <a:r>
              <a:rPr lang="en-GB" sz="1400" i="1" dirty="0">
                <a:latin typeface="Avenir 55 Roman" pitchFamily="2" charset="0"/>
              </a:rPr>
              <a:t>September 7-11, 2009</a:t>
            </a:r>
            <a:r>
              <a:rPr lang="en-GB" sz="1600" dirty="0">
                <a:latin typeface="Avenir 55 Roman" pitchFamily="2" charset="0"/>
              </a:rPr>
              <a:t/>
            </a:r>
            <a:br>
              <a:rPr lang="en-GB" sz="1600" dirty="0">
                <a:latin typeface="Avenir 55 Roman" pitchFamily="2" charset="0"/>
              </a:rPr>
            </a:br>
            <a:endParaRPr lang="en-GB" sz="1600" dirty="0">
              <a:latin typeface="Avenir 55 Roman" pitchFamily="2" charset="0"/>
            </a:endParaRPr>
          </a:p>
          <a:p>
            <a:pPr algn="r" defTabSz="1008063">
              <a:lnSpc>
                <a:spcPct val="130000"/>
              </a:lnSpc>
              <a:spcBef>
                <a:spcPct val="50000"/>
              </a:spcBef>
              <a:defRPr/>
            </a:pPr>
            <a:endParaRPr lang="en-GB" sz="3200" dirty="0">
              <a:latin typeface="Avenir 55 Roman" pitchFamily="2" charset="0"/>
            </a:endParaRPr>
          </a:p>
          <a:p>
            <a:pPr algn="r" defTabSz="1008063">
              <a:lnSpc>
                <a:spcPct val="130000"/>
              </a:lnSpc>
              <a:spcBef>
                <a:spcPct val="50000"/>
              </a:spcBef>
              <a:defRPr/>
            </a:pPr>
            <a:endParaRPr lang="en-GB" sz="3200" dirty="0">
              <a:latin typeface="Avenir 55 Roman" pitchFamily="2" charset="0"/>
            </a:endParaRPr>
          </a:p>
          <a:p>
            <a:pPr algn="r" defTabSz="1008063">
              <a:lnSpc>
                <a:spcPct val="130000"/>
              </a:lnSpc>
              <a:spcBef>
                <a:spcPct val="50000"/>
              </a:spcBef>
              <a:defRPr/>
            </a:pPr>
            <a:endParaRPr lang="en-GB" sz="2000" dirty="0">
              <a:latin typeface="Avenir 55 Roman" pitchFamily="2" charset="0"/>
            </a:endParaRPr>
          </a:p>
          <a:p>
            <a:pPr algn="r" defTabSz="1008063">
              <a:spcBef>
                <a:spcPct val="20000"/>
              </a:spcBef>
              <a:defRPr/>
            </a:pPr>
            <a:endParaRPr lang="en-GB" sz="2400" dirty="0">
              <a:latin typeface="Avenir 55 Roman" pitchFamily="2" charset="0"/>
            </a:endParaRPr>
          </a:p>
          <a:p>
            <a:pPr algn="r" defTabSz="1008063">
              <a:spcBef>
                <a:spcPct val="20000"/>
              </a:spcBef>
              <a:defRPr/>
            </a:pPr>
            <a:r>
              <a:rPr lang="en-GB" sz="2400" dirty="0">
                <a:latin typeface="+mn-lt"/>
              </a:rPr>
              <a:t>Invited Speaker: </a:t>
            </a:r>
            <a:r>
              <a:rPr lang="en-GB" sz="2400" dirty="0" err="1">
                <a:latin typeface="+mn-lt"/>
              </a:rPr>
              <a:t>Eran</a:t>
            </a:r>
            <a:r>
              <a:rPr lang="en-GB" sz="2400" dirty="0">
                <a:latin typeface="+mn-lt"/>
              </a:rPr>
              <a:t> </a:t>
            </a:r>
            <a:r>
              <a:rPr lang="en-GB" sz="2400" dirty="0" err="1">
                <a:latin typeface="+mn-lt"/>
              </a:rPr>
              <a:t>Yahav</a:t>
            </a:r>
            <a:endParaRPr lang="en-GB" sz="2400" dirty="0">
              <a:latin typeface="+mn-lt"/>
            </a:endParaRPr>
          </a:p>
          <a:p>
            <a:pPr algn="r" defTabSz="1008063">
              <a:spcBef>
                <a:spcPct val="20000"/>
              </a:spcBef>
              <a:defRPr/>
            </a:pPr>
            <a:r>
              <a:rPr lang="en-GB" sz="2400" dirty="0">
                <a:latin typeface="+mn-lt"/>
              </a:rPr>
              <a:t>IBM T.J. Watson Research </a:t>
            </a:r>
            <a:r>
              <a:rPr lang="en-GB" sz="2400" dirty="0" err="1">
                <a:latin typeface="+mn-lt"/>
              </a:rPr>
              <a:t>Center</a:t>
            </a:r>
            <a:endParaRPr lang="en-GB" sz="2400" dirty="0">
              <a:latin typeface="+mn-lt"/>
            </a:endParaRPr>
          </a:p>
        </p:txBody>
      </p:sp>
      <p:sp>
        <p:nvSpPr>
          <p:cNvPr id="2" name="Rectangle 2"/>
          <p:cNvSpPr>
            <a:spLocks noGrp="1" noChangeArrowheads="1"/>
          </p:cNvSpPr>
          <p:nvPr>
            <p:ph type="ctrTitle"/>
          </p:nvPr>
        </p:nvSpPr>
        <p:spPr>
          <a:xfrm>
            <a:off x="268289" y="2643182"/>
            <a:ext cx="8518553" cy="1666556"/>
          </a:xfrm>
        </p:spPr>
        <p:txBody>
          <a:bodyPr vert="horz" anchor="t">
            <a:noAutofit/>
          </a:bodyPr>
          <a:lstStyle/>
          <a:p>
            <a:pPr defTabSz="1008063">
              <a:lnSpc>
                <a:spcPct val="130000"/>
              </a:lnSpc>
              <a:defRPr/>
            </a:pPr>
            <a:r>
              <a:rPr lang="en-US" sz="3800" dirty="0" smtClean="0"/>
              <a:t>Practical Synthesis </a:t>
            </a:r>
            <a:br>
              <a:rPr lang="en-US" sz="3800" dirty="0" smtClean="0"/>
            </a:br>
            <a:r>
              <a:rPr lang="en-US" sz="3800" dirty="0" smtClean="0"/>
              <a:t>of Concurrent Programs</a:t>
            </a:r>
            <a:endParaRPr lang="en-US" sz="3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Beyond Concurrent Counters</a:t>
            </a:r>
            <a:endParaRPr lang="en-US" dirty="0"/>
          </a:p>
        </p:txBody>
      </p:sp>
      <p:sp>
        <p:nvSpPr>
          <p:cNvPr id="3" name="Content Placeholder 2"/>
          <p:cNvSpPr>
            <a:spLocks noGrp="1"/>
          </p:cNvSpPr>
          <p:nvPr>
            <p:ph idx="1"/>
          </p:nvPr>
        </p:nvSpPr>
        <p:spPr>
          <a:xfrm>
            <a:off x="214282" y="1925640"/>
            <a:ext cx="8643997" cy="717542"/>
          </a:xfrm>
        </p:spPr>
        <p:txBody>
          <a:bodyPr>
            <a:normAutofit fontScale="92500"/>
          </a:bodyPr>
          <a:lstStyle/>
          <a:p>
            <a:pPr>
              <a:buNone/>
            </a:pPr>
            <a:r>
              <a:rPr lang="en-US" sz="3200" b="1" dirty="0" smtClean="0">
                <a:solidFill>
                  <a:srgbClr val="FFFF00"/>
                </a:solidFill>
              </a:rPr>
              <a:t>Deal with concurrent changes during an operation</a:t>
            </a:r>
          </a:p>
        </p:txBody>
      </p:sp>
      <p:sp>
        <p:nvSpPr>
          <p:cNvPr id="4" name="TextBox 3"/>
          <p:cNvSpPr txBox="1"/>
          <p:nvPr/>
        </p:nvSpPr>
        <p:spPr>
          <a:xfrm>
            <a:off x="242933" y="2928934"/>
            <a:ext cx="8829661" cy="2089033"/>
          </a:xfrm>
          <a:prstGeom prst="rect">
            <a:avLst/>
          </a:prstGeom>
          <a:noFill/>
        </p:spPr>
        <p:txBody>
          <a:bodyPr wrap="none" rtlCol="0">
            <a:spAutoFit/>
          </a:bodyPr>
          <a:lstStyle/>
          <a:p>
            <a:pPr marL="342900" lvl="0" indent="-342900" eaLnBrk="0" hangingPunct="0">
              <a:lnSpc>
                <a:spcPct val="93000"/>
              </a:lnSpc>
              <a:spcAft>
                <a:spcPts val="1425"/>
              </a:spcAft>
              <a:buClr>
                <a:srgbClr val="000000"/>
              </a:buClr>
              <a:buSzPct val="45000"/>
            </a:pPr>
            <a:r>
              <a:rPr lang="en-US" sz="2500" kern="0" dirty="0" smtClean="0">
                <a:latin typeface="+mn-lt"/>
              </a:rPr>
              <a:t>(I) observe that a concurrent change has occurred</a:t>
            </a:r>
          </a:p>
          <a:p>
            <a:pPr marL="342900" lvl="0" indent="-342900" eaLnBrk="0" hangingPunct="0">
              <a:lnSpc>
                <a:spcPct val="93000"/>
              </a:lnSpc>
              <a:spcAft>
                <a:spcPts val="1425"/>
              </a:spcAft>
              <a:buClr>
                <a:srgbClr val="000000"/>
              </a:buClr>
              <a:buSzPct val="45000"/>
            </a:pPr>
            <a:r>
              <a:rPr lang="en-US" sz="2500" kern="0" dirty="0" smtClean="0">
                <a:latin typeface="+mn-lt"/>
              </a:rPr>
              <a:t>(II) respond to concurrent change while preserving </a:t>
            </a:r>
            <a:r>
              <a:rPr lang="en-US" sz="2500" b="1" kern="0" dirty="0" smtClean="0">
                <a:latin typeface="+mn-lt"/>
              </a:rPr>
              <a:t>correctness</a:t>
            </a:r>
          </a:p>
          <a:p>
            <a:pPr marL="342900" lvl="0" indent="-342900" eaLnBrk="0" hangingPunct="0">
              <a:lnSpc>
                <a:spcPct val="93000"/>
              </a:lnSpc>
              <a:spcAft>
                <a:spcPts val="1425"/>
              </a:spcAft>
              <a:buClr>
                <a:srgbClr val="000000"/>
              </a:buClr>
              <a:buSzPct val="45000"/>
            </a:pPr>
            <a:r>
              <a:rPr lang="en-US" sz="2500" kern="0" dirty="0" smtClean="0">
                <a:latin typeface="+mn-lt"/>
              </a:rPr>
              <a:t>(III) do all that without undermining progress of critical operations</a:t>
            </a:r>
          </a:p>
          <a:p>
            <a:endParaRPr lang="en-US" sz="2500" dirty="0">
              <a:latin typeface="+mn-lt"/>
            </a:endParaRPr>
          </a:p>
        </p:txBody>
      </p:sp>
      <p:sp>
        <p:nvSpPr>
          <p:cNvPr id="5" name="TextBox 4"/>
          <p:cNvSpPr txBox="1"/>
          <p:nvPr/>
        </p:nvSpPr>
        <p:spPr>
          <a:xfrm>
            <a:off x="304198" y="5143512"/>
            <a:ext cx="7600157" cy="492443"/>
          </a:xfrm>
          <a:prstGeom prst="rect">
            <a:avLst/>
          </a:prstGeom>
          <a:noFill/>
        </p:spPr>
        <p:txBody>
          <a:bodyPr wrap="none" rtlCol="0">
            <a:spAutoFit/>
          </a:bodyPr>
          <a:lstStyle/>
          <a:p>
            <a:r>
              <a:rPr lang="en-US" sz="2600" b="1" dirty="0" smtClean="0">
                <a:latin typeface="+mn-lt"/>
              </a:rPr>
              <a:t>Establishing correctness is </a:t>
            </a:r>
            <a:r>
              <a:rPr lang="en-US" sz="2600" b="1" dirty="0" smtClean="0">
                <a:solidFill>
                  <a:srgbClr val="FFFF00"/>
                </a:solidFill>
                <a:latin typeface="+mn-lt"/>
              </a:rPr>
              <a:t>very hard to do manually</a:t>
            </a:r>
            <a:endParaRPr lang="en-US" sz="2600" b="1" dirty="0">
              <a:solidFill>
                <a:srgbClr val="FFFF00"/>
              </a:solidFill>
              <a:latin typeface="+mn-lt"/>
            </a:endParaRPr>
          </a:p>
        </p:txBody>
      </p:sp>
      <p:sp>
        <p:nvSpPr>
          <p:cNvPr id="6" name="Slide Number Placeholder 5"/>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10</a:t>
            </a:fld>
            <a:endParaRPr kumimoji="0" lang="en-US" sz="1200">
              <a:solidFill>
                <a:schemeClr val="tx2"/>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8450" name="Rectangle 2"/>
          <p:cNvSpPr>
            <a:spLocks noGrp="1" noChangeArrowheads="1"/>
          </p:cNvSpPr>
          <p:nvPr>
            <p:ph type="title"/>
          </p:nvPr>
        </p:nvSpPr>
        <p:spPr/>
        <p:txBody>
          <a:bodyPr/>
          <a:lstStyle/>
          <a:p>
            <a:r>
              <a:rPr lang="en-US" dirty="0"/>
              <a:t>Goal</a:t>
            </a:r>
          </a:p>
        </p:txBody>
      </p:sp>
      <p:sp>
        <p:nvSpPr>
          <p:cNvPr id="1128451" name="Rectangle 3"/>
          <p:cNvSpPr>
            <a:spLocks noGrp="1" noChangeArrowheads="1"/>
          </p:cNvSpPr>
          <p:nvPr>
            <p:ph idx="1"/>
          </p:nvPr>
        </p:nvSpPr>
        <p:spPr>
          <a:xfrm>
            <a:off x="142844" y="1428736"/>
            <a:ext cx="8858280" cy="5075260"/>
          </a:xfrm>
        </p:spPr>
        <p:txBody>
          <a:bodyPr>
            <a:normAutofit/>
          </a:bodyPr>
          <a:lstStyle/>
          <a:p>
            <a:pPr>
              <a:lnSpc>
                <a:spcPct val="90000"/>
              </a:lnSpc>
            </a:pPr>
            <a:r>
              <a:rPr lang="en-US" sz="3200" dirty="0">
                <a:solidFill>
                  <a:schemeClr val="tx1"/>
                </a:solidFill>
              </a:rPr>
              <a:t>Generate </a:t>
            </a:r>
            <a:r>
              <a:rPr lang="en-US" sz="3200" dirty="0">
                <a:solidFill>
                  <a:srgbClr val="FFFF00"/>
                </a:solidFill>
              </a:rPr>
              <a:t>efficient provably correct</a:t>
            </a:r>
            <a:r>
              <a:rPr lang="he-IL" sz="3200" dirty="0">
                <a:solidFill>
                  <a:srgbClr val="FFFF00"/>
                </a:solidFill>
                <a:cs typeface="Tahoma" pitchFamily="34" charset="0"/>
              </a:rPr>
              <a:t> </a:t>
            </a:r>
            <a:r>
              <a:rPr lang="en-US" sz="3200" dirty="0">
                <a:solidFill>
                  <a:schemeClr val="tx1"/>
                </a:solidFill>
                <a:cs typeface="Tahoma" pitchFamily="34" charset="0"/>
              </a:rPr>
              <a:t>components of </a:t>
            </a:r>
            <a:r>
              <a:rPr lang="en-US" sz="3200" dirty="0">
                <a:solidFill>
                  <a:schemeClr val="tx1"/>
                </a:solidFill>
              </a:rPr>
              <a:t>concurrent systems from higher-level specs</a:t>
            </a:r>
          </a:p>
          <a:p>
            <a:pPr lvl="1">
              <a:lnSpc>
                <a:spcPct val="90000"/>
              </a:lnSpc>
            </a:pPr>
            <a:r>
              <a:rPr lang="en-US" sz="2800" dirty="0">
                <a:solidFill>
                  <a:schemeClr val="tx1"/>
                </a:solidFill>
              </a:rPr>
              <a:t>Verification/checking integrated </a:t>
            </a:r>
            <a:r>
              <a:rPr lang="en-US" sz="2800" dirty="0" smtClean="0">
                <a:solidFill>
                  <a:schemeClr val="tx1"/>
                </a:solidFill>
              </a:rPr>
              <a:t>in </a:t>
            </a:r>
            <a:r>
              <a:rPr lang="en-US" sz="2800" dirty="0">
                <a:solidFill>
                  <a:schemeClr val="tx1"/>
                </a:solidFill>
              </a:rPr>
              <a:t>the design process</a:t>
            </a:r>
          </a:p>
          <a:p>
            <a:pPr lvl="1">
              <a:lnSpc>
                <a:spcPct val="90000"/>
              </a:lnSpc>
            </a:pPr>
            <a:r>
              <a:rPr lang="en-US" sz="2800" dirty="0">
                <a:solidFill>
                  <a:schemeClr val="tx1"/>
                </a:solidFill>
              </a:rPr>
              <a:t>Automatic exploration of implementation </a:t>
            </a:r>
            <a:r>
              <a:rPr lang="en-US" sz="2800" dirty="0" smtClean="0">
                <a:solidFill>
                  <a:schemeClr val="tx1"/>
                </a:solidFill>
              </a:rPr>
              <a:t>details</a:t>
            </a:r>
            <a:endParaRPr lang="en-US" sz="2800" dirty="0">
              <a:solidFill>
                <a:schemeClr val="tx1"/>
              </a:solidFill>
            </a:endParaRPr>
          </a:p>
          <a:p>
            <a:pPr>
              <a:lnSpc>
                <a:spcPct val="90000"/>
              </a:lnSpc>
            </a:pPr>
            <a:r>
              <a:rPr lang="en-US" sz="3200" dirty="0">
                <a:solidFill>
                  <a:schemeClr val="tx1"/>
                </a:solidFill>
              </a:rPr>
              <a:t>Synthesize critical components</a:t>
            </a:r>
          </a:p>
          <a:p>
            <a:pPr lvl="1">
              <a:lnSpc>
                <a:spcPct val="90000"/>
              </a:lnSpc>
            </a:pPr>
            <a:r>
              <a:rPr lang="en-US" sz="2800" dirty="0" smtClean="0">
                <a:solidFill>
                  <a:schemeClr val="tx1"/>
                </a:solidFill>
              </a:rPr>
              <a:t>Concurrent Data Structures</a:t>
            </a:r>
          </a:p>
          <a:p>
            <a:pPr lvl="1">
              <a:lnSpc>
                <a:spcPct val="90000"/>
              </a:lnSpc>
            </a:pPr>
            <a:r>
              <a:rPr lang="en-US" sz="2800" dirty="0" smtClean="0">
                <a:solidFill>
                  <a:schemeClr val="tx1"/>
                </a:solidFill>
              </a:rPr>
              <a:t>System-level code</a:t>
            </a:r>
            <a:endParaRPr lang="en-US" sz="2800" dirty="0">
              <a:solidFill>
                <a:schemeClr val="tx1"/>
              </a:solidFill>
            </a:endParaRPr>
          </a:p>
        </p:txBody>
      </p:sp>
      <p:sp>
        <p:nvSpPr>
          <p:cNvPr id="1128452" name="Rectangle 4"/>
          <p:cNvSpPr>
            <a:spLocks noChangeArrowheads="1"/>
          </p:cNvSpPr>
          <p:nvPr/>
        </p:nvSpPr>
        <p:spPr bwMode="auto">
          <a:xfrm>
            <a:off x="259437" y="4294085"/>
            <a:ext cx="8682727" cy="2500330"/>
          </a:xfrm>
          <a:prstGeom prst="roundRect">
            <a:avLst/>
          </a:prstGeom>
          <a:solidFill>
            <a:schemeClr val="tx2">
              <a:lumMod val="50000"/>
            </a:schemeClr>
          </a:solidFill>
          <a:ln>
            <a:solidFill>
              <a:srgbClr val="0070C0"/>
            </a:solidFill>
            <a:headEnd/>
            <a:tailEnd/>
          </a:ln>
          <a:effectLst>
            <a:glow rad="139700">
              <a:schemeClr val="accent4">
                <a:satMod val="175000"/>
                <a:alpha val="40000"/>
              </a:schemeClr>
            </a:glow>
          </a:effectLst>
        </p:spPr>
        <p:style>
          <a:lnRef idx="1">
            <a:schemeClr val="accent6"/>
          </a:lnRef>
          <a:fillRef idx="2">
            <a:schemeClr val="accent6"/>
          </a:fillRef>
          <a:effectRef idx="1">
            <a:schemeClr val="accent6"/>
          </a:effectRef>
          <a:fontRef idx="minor">
            <a:schemeClr val="dk1"/>
          </a:fontRef>
        </p:style>
        <p:txBody>
          <a:bodyPr wrap="square" anchor="ctr" anchorCtr="0">
            <a:noAutofit/>
          </a:bodyPr>
          <a:lstStyle/>
          <a:p>
            <a:r>
              <a:rPr lang="en-US" sz="2800" i="1" dirty="0">
                <a:solidFill>
                  <a:schemeClr val="tx1"/>
                </a:solidFill>
                <a:cs typeface="Arial" charset="0"/>
              </a:rPr>
              <a:t>Some tasks are best done by machine,</a:t>
            </a:r>
          </a:p>
          <a:p>
            <a:r>
              <a:rPr lang="en-US" sz="2800" i="1" dirty="0">
                <a:solidFill>
                  <a:schemeClr val="tx1"/>
                </a:solidFill>
                <a:cs typeface="Arial" charset="0"/>
              </a:rPr>
              <a:t>while others are best done by human insight;</a:t>
            </a:r>
          </a:p>
          <a:p>
            <a:r>
              <a:rPr lang="en-US" sz="2800" i="1" dirty="0">
                <a:solidFill>
                  <a:schemeClr val="tx1"/>
                </a:solidFill>
                <a:cs typeface="Arial" charset="0"/>
              </a:rPr>
              <a:t>and a properly designed system will find the </a:t>
            </a:r>
            <a:r>
              <a:rPr lang="en-US" sz="2800" i="1" dirty="0" smtClean="0">
                <a:solidFill>
                  <a:schemeClr val="tx1"/>
                </a:solidFill>
                <a:cs typeface="Arial" charset="0"/>
              </a:rPr>
              <a:t>right balance</a:t>
            </a:r>
            <a:endParaRPr lang="en-US" sz="2800" i="1" dirty="0">
              <a:solidFill>
                <a:schemeClr val="tx1"/>
              </a:solidFill>
              <a:cs typeface="Arial" charset="0"/>
            </a:endParaRPr>
          </a:p>
          <a:p>
            <a:r>
              <a:rPr lang="en-US" sz="2800" dirty="0">
                <a:solidFill>
                  <a:schemeClr val="tx1"/>
                </a:solidFill>
                <a:cs typeface="Arial" charset="0"/>
              </a:rPr>
              <a:t>– D. Knuth</a:t>
            </a:r>
          </a:p>
        </p:txBody>
      </p:sp>
      <p:sp>
        <p:nvSpPr>
          <p:cNvPr id="5" name="Slide Number Placeholder 4"/>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11</a:t>
            </a:fld>
            <a:endParaRPr kumimoji="0" lang="en-US" sz="1200">
              <a:solidFill>
                <a:schemeClr val="tx2"/>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8452"/>
                                        </p:tgtEl>
                                        <p:attrNameLst>
                                          <p:attrName>style.visibility</p:attrName>
                                        </p:attrNameLst>
                                      </p:cBhvr>
                                      <p:to>
                                        <p:strVal val="visible"/>
                                      </p:to>
                                    </p:set>
                                    <p:animEffect transition="in" filter="fade">
                                      <p:cBhvr>
                                        <p:cTn id="7" dur="1000"/>
                                        <p:tgtEl>
                                          <p:spTgt spid="1128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452"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21" name="Rectangle 2"/>
          <p:cNvSpPr>
            <a:spLocks noGrp="1" noChangeArrowheads="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smtClean="0"/>
              <a:t>Lets suppose…</a:t>
            </a:r>
          </a:p>
        </p:txBody>
      </p:sp>
      <p:pic>
        <p:nvPicPr>
          <p:cNvPr id="86029" name="Picture 13" descr="boss"/>
          <p:cNvPicPr>
            <a:picLocks noChangeAspect="1" noChangeArrowheads="1"/>
          </p:cNvPicPr>
          <p:nvPr/>
        </p:nvPicPr>
        <p:blipFill>
          <a:blip r:embed="rId4"/>
          <a:srcRect/>
          <a:stretch>
            <a:fillRect/>
          </a:stretch>
        </p:blipFill>
        <p:spPr bwMode="auto">
          <a:xfrm>
            <a:off x="762000" y="1630368"/>
            <a:ext cx="2628900" cy="2103438"/>
          </a:xfrm>
          <a:prstGeom prst="rect">
            <a:avLst/>
          </a:prstGeom>
          <a:noFill/>
        </p:spPr>
      </p:pic>
      <p:sp>
        <p:nvSpPr>
          <p:cNvPr id="86030" name="Text Box 14"/>
          <p:cNvSpPr txBox="1">
            <a:spLocks noChangeArrowheads="1"/>
          </p:cNvSpPr>
          <p:nvPr/>
        </p:nvSpPr>
        <p:spPr bwMode="auto">
          <a:xfrm>
            <a:off x="3428992" y="1557343"/>
            <a:ext cx="5562608" cy="3108543"/>
          </a:xfrm>
          <a:prstGeom prst="rect">
            <a:avLst/>
          </a:prstGeom>
          <a:noFill/>
          <a:ln w="9525" algn="ctr">
            <a:solidFill>
              <a:schemeClr val="tx1"/>
            </a:solidFill>
            <a:miter lim="800000"/>
            <a:headEnd/>
            <a:tailEnd/>
          </a:ln>
          <a:effectLst/>
        </p:spPr>
        <p:txBody>
          <a:bodyPr wrap="square">
            <a:spAutoFit/>
          </a:bodyPr>
          <a:lstStyle/>
          <a:p>
            <a:r>
              <a:rPr lang="en-US" sz="3000" dirty="0" smtClean="0">
                <a:latin typeface="+mn-lt"/>
              </a:rPr>
              <a:t>You </a:t>
            </a:r>
            <a:r>
              <a:rPr lang="en-US" sz="3000" dirty="0">
                <a:latin typeface="+mn-lt"/>
              </a:rPr>
              <a:t>want a </a:t>
            </a:r>
            <a:r>
              <a:rPr lang="en-US" sz="3000" b="1" dirty="0">
                <a:latin typeface="+mn-lt"/>
              </a:rPr>
              <a:t>concurrent set </a:t>
            </a:r>
            <a:r>
              <a:rPr lang="en-US" sz="3000" dirty="0">
                <a:latin typeface="+mn-lt"/>
              </a:rPr>
              <a:t>that is:</a:t>
            </a:r>
          </a:p>
          <a:p>
            <a:endParaRPr lang="en-US" sz="3000" dirty="0">
              <a:latin typeface="+mn-lt"/>
            </a:endParaRPr>
          </a:p>
          <a:p>
            <a:r>
              <a:rPr lang="en-US" sz="3000" dirty="0">
                <a:latin typeface="+mn-lt"/>
              </a:rPr>
              <a:t>  correct </a:t>
            </a:r>
          </a:p>
          <a:p>
            <a:r>
              <a:rPr lang="en-US" sz="3000" dirty="0">
                <a:latin typeface="+mn-lt"/>
              </a:rPr>
              <a:t>  efficient  </a:t>
            </a:r>
          </a:p>
          <a:p>
            <a:r>
              <a:rPr lang="en-US" sz="3000" dirty="0">
                <a:latin typeface="+mn-lt"/>
              </a:rPr>
              <a:t>  portable </a:t>
            </a:r>
          </a:p>
          <a:p>
            <a:endParaRPr lang="en-US" sz="1600" dirty="0">
              <a:latin typeface="+mn-lt"/>
            </a:endParaRPr>
          </a:p>
          <a:p>
            <a:r>
              <a:rPr lang="en-US" sz="3000" dirty="0">
                <a:latin typeface="+mn-lt"/>
              </a:rPr>
              <a:t>	</a:t>
            </a:r>
            <a:r>
              <a:rPr lang="en-US" sz="3000" dirty="0" smtClean="0">
                <a:latin typeface="+mn-lt"/>
              </a:rPr>
              <a:t>and you want it </a:t>
            </a:r>
            <a:r>
              <a:rPr lang="en-US" sz="3000" b="1" dirty="0" smtClean="0">
                <a:solidFill>
                  <a:srgbClr val="FFFF00"/>
                </a:solidFill>
                <a:latin typeface="+mn-lt"/>
              </a:rPr>
              <a:t>quickly</a:t>
            </a:r>
            <a:endParaRPr lang="en-US" sz="3000" b="1" dirty="0">
              <a:solidFill>
                <a:srgbClr val="FFFF00"/>
              </a:solidFill>
              <a:latin typeface="+mn-lt"/>
            </a:endParaRPr>
          </a:p>
        </p:txBody>
      </p:sp>
      <p:pic>
        <p:nvPicPr>
          <p:cNvPr id="86031" name="Picture 15" descr="Arwhd_Main-420"/>
          <p:cNvPicPr>
            <a:picLocks noChangeAspect="1" noChangeArrowheads="1"/>
          </p:cNvPicPr>
          <p:nvPr/>
        </p:nvPicPr>
        <p:blipFill>
          <a:blip r:embed="rId5"/>
          <a:srcRect/>
          <a:stretch>
            <a:fillRect/>
          </a:stretch>
        </p:blipFill>
        <p:spPr bwMode="auto">
          <a:xfrm>
            <a:off x="990600" y="5121297"/>
            <a:ext cx="1600200" cy="1373187"/>
          </a:xfrm>
          <a:prstGeom prst="rect">
            <a:avLst/>
          </a:prstGeom>
          <a:noFill/>
        </p:spPr>
      </p:pic>
      <p:pic>
        <p:nvPicPr>
          <p:cNvPr id="86032" name="Picture 16" descr="ps3"/>
          <p:cNvPicPr>
            <a:picLocks noChangeAspect="1" noChangeArrowheads="1"/>
          </p:cNvPicPr>
          <p:nvPr/>
        </p:nvPicPr>
        <p:blipFill>
          <a:blip r:embed="rId6"/>
          <a:srcRect/>
          <a:stretch>
            <a:fillRect/>
          </a:stretch>
        </p:blipFill>
        <p:spPr bwMode="auto">
          <a:xfrm>
            <a:off x="3276600" y="5122884"/>
            <a:ext cx="1905000" cy="1371600"/>
          </a:xfrm>
          <a:prstGeom prst="rect">
            <a:avLst/>
          </a:prstGeom>
          <a:noFill/>
        </p:spPr>
      </p:pic>
      <p:pic>
        <p:nvPicPr>
          <p:cNvPr id="86033" name="Picture 17" descr="remappliance"/>
          <p:cNvPicPr>
            <a:picLocks noChangeAspect="1" noChangeArrowheads="1"/>
          </p:cNvPicPr>
          <p:nvPr/>
        </p:nvPicPr>
        <p:blipFill>
          <a:blip r:embed="rId7"/>
          <a:srcRect/>
          <a:stretch>
            <a:fillRect/>
          </a:stretch>
        </p:blipFill>
        <p:spPr bwMode="auto">
          <a:xfrm>
            <a:off x="5867400" y="5122884"/>
            <a:ext cx="2362200" cy="1377950"/>
          </a:xfrm>
          <a:prstGeom prst="rect">
            <a:avLst/>
          </a:prstGeom>
          <a:noFill/>
        </p:spPr>
      </p:pic>
      <p:sp>
        <p:nvSpPr>
          <p:cNvPr id="8" name="Slide Number Placeholder 7"/>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12</a:t>
            </a:fld>
            <a:endParaRPr kumimoji="0" lang="en-US" sz="1200">
              <a:solidFill>
                <a:schemeClr val="tx2"/>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6031"/>
                                        </p:tgtEl>
                                        <p:attrNameLst>
                                          <p:attrName>style.visibility</p:attrName>
                                        </p:attrNameLst>
                                      </p:cBhvr>
                                      <p:to>
                                        <p:strVal val="visible"/>
                                      </p:to>
                                    </p:set>
                                    <p:animEffect transition="in" filter="fade">
                                      <p:cBhvr>
                                        <p:cTn id="7" dur="500"/>
                                        <p:tgtEl>
                                          <p:spTgt spid="86031"/>
                                        </p:tgtEl>
                                      </p:cBhvr>
                                    </p:animEffect>
                                  </p:childTnLst>
                                </p:cTn>
                              </p:par>
                              <p:par>
                                <p:cTn id="8" presetID="10" presetClass="entr" presetSubtype="0" fill="hold" nodeType="withEffect">
                                  <p:stCondLst>
                                    <p:cond delay="0"/>
                                  </p:stCondLst>
                                  <p:childTnLst>
                                    <p:set>
                                      <p:cBhvr>
                                        <p:cTn id="9" dur="1" fill="hold">
                                          <p:stCondLst>
                                            <p:cond delay="0"/>
                                          </p:stCondLst>
                                        </p:cTn>
                                        <p:tgtEl>
                                          <p:spTgt spid="86032"/>
                                        </p:tgtEl>
                                        <p:attrNameLst>
                                          <p:attrName>style.visibility</p:attrName>
                                        </p:attrNameLst>
                                      </p:cBhvr>
                                      <p:to>
                                        <p:strVal val="visible"/>
                                      </p:to>
                                    </p:set>
                                    <p:animEffect transition="in" filter="fade">
                                      <p:cBhvr>
                                        <p:cTn id="10" dur="500"/>
                                        <p:tgtEl>
                                          <p:spTgt spid="86032"/>
                                        </p:tgtEl>
                                      </p:cBhvr>
                                    </p:animEffect>
                                  </p:childTnLst>
                                </p:cTn>
                              </p:par>
                              <p:par>
                                <p:cTn id="11" presetID="10" presetClass="entr" presetSubtype="0" fill="hold" nodeType="withEffect">
                                  <p:stCondLst>
                                    <p:cond delay="0"/>
                                  </p:stCondLst>
                                  <p:childTnLst>
                                    <p:set>
                                      <p:cBhvr>
                                        <p:cTn id="12" dur="1" fill="hold">
                                          <p:stCondLst>
                                            <p:cond delay="0"/>
                                          </p:stCondLst>
                                        </p:cTn>
                                        <p:tgtEl>
                                          <p:spTgt spid="86033"/>
                                        </p:tgtEl>
                                        <p:attrNameLst>
                                          <p:attrName>style.visibility</p:attrName>
                                        </p:attrNameLst>
                                      </p:cBhvr>
                                      <p:to>
                                        <p:strVal val="visible"/>
                                      </p:to>
                                    </p:set>
                                    <p:animEffect transition="in" filter="fade">
                                      <p:cBhvr>
                                        <p:cTn id="13" dur="500"/>
                                        <p:tgtEl>
                                          <p:spTgt spid="86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3" name="Rectangle 2"/>
          <p:cNvSpPr>
            <a:spLocks noGrp="1" noChangeArrowheads="1"/>
          </p:cNvSpPr>
          <p:nvPr>
            <p:ph type="title"/>
          </p:nvPr>
        </p:nvSpPr>
        <p:spPr/>
        <p:txBody>
          <a:bodyPr/>
          <a:lstStyle/>
          <a:p>
            <a:pPr eaLnBrk="1" hangingPunct="1"/>
            <a:r>
              <a:rPr lang="en-US" dirty="0" smtClean="0">
                <a:cs typeface="Arial" charset="0"/>
              </a:rPr>
              <a:t>Now what…</a:t>
            </a:r>
          </a:p>
        </p:txBody>
      </p:sp>
      <p:graphicFrame>
        <p:nvGraphicFramePr>
          <p:cNvPr id="92171" name="Object 11"/>
          <p:cNvGraphicFramePr>
            <a:graphicFrameLocks noChangeAspect="1"/>
          </p:cNvGraphicFramePr>
          <p:nvPr/>
        </p:nvGraphicFramePr>
        <p:xfrm>
          <a:off x="304800" y="1428753"/>
          <a:ext cx="4695825" cy="2428875"/>
        </p:xfrm>
        <a:graphic>
          <a:graphicData uri="http://schemas.openxmlformats.org/presentationml/2006/ole">
            <p:oleObj spid="_x0000_s19458" name="Bitmap Image" r:id="rId4" imgW="4695238" imgH="2429214" progId="PBrush">
              <p:embed/>
            </p:oleObj>
          </a:graphicData>
        </a:graphic>
      </p:graphicFrame>
      <p:graphicFrame>
        <p:nvGraphicFramePr>
          <p:cNvPr id="92172" name="Object 12"/>
          <p:cNvGraphicFramePr>
            <a:graphicFrameLocks noChangeAspect="1"/>
          </p:cNvGraphicFramePr>
          <p:nvPr/>
        </p:nvGraphicFramePr>
        <p:xfrm>
          <a:off x="457200" y="4067185"/>
          <a:ext cx="6865938" cy="790575"/>
        </p:xfrm>
        <a:graphic>
          <a:graphicData uri="http://schemas.openxmlformats.org/presentationml/2006/ole">
            <p:oleObj spid="_x0000_s19459" name="Bitmap Image" r:id="rId5" imgW="6866667" imgH="790476" progId="PBrush">
              <p:embed/>
            </p:oleObj>
          </a:graphicData>
        </a:graphic>
      </p:graphicFrame>
      <p:graphicFrame>
        <p:nvGraphicFramePr>
          <p:cNvPr id="92174" name="Object 14"/>
          <p:cNvGraphicFramePr>
            <a:graphicFrameLocks noChangeAspect="1"/>
          </p:cNvGraphicFramePr>
          <p:nvPr/>
        </p:nvGraphicFramePr>
        <p:xfrm>
          <a:off x="3819525" y="4786322"/>
          <a:ext cx="5095875" cy="1628775"/>
        </p:xfrm>
        <a:graphic>
          <a:graphicData uri="http://schemas.openxmlformats.org/presentationml/2006/ole">
            <p:oleObj spid="_x0000_s19460" name="Bitmap Image" r:id="rId6" imgW="5095238" imgH="1628571" progId="PBrush">
              <p:embed/>
            </p:oleObj>
          </a:graphicData>
        </a:graphic>
      </p:graphicFrame>
      <p:pic>
        <p:nvPicPr>
          <p:cNvPr id="92176" name="Picture 16" descr="bookstack"/>
          <p:cNvPicPr>
            <a:picLocks noChangeAspect="1" noChangeArrowheads="1"/>
          </p:cNvPicPr>
          <p:nvPr/>
        </p:nvPicPr>
        <p:blipFill>
          <a:blip r:embed="rId7"/>
          <a:srcRect/>
          <a:stretch>
            <a:fillRect/>
          </a:stretch>
        </p:blipFill>
        <p:spPr bwMode="auto">
          <a:xfrm>
            <a:off x="5943600" y="1606550"/>
            <a:ext cx="2590800" cy="1898650"/>
          </a:xfrm>
          <a:prstGeom prst="rect">
            <a:avLst/>
          </a:prstGeom>
          <a:noFill/>
        </p:spPr>
      </p:pic>
      <p:sp>
        <p:nvSpPr>
          <p:cNvPr id="7" name="Slide Number Placeholder 6"/>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13</a:t>
            </a:fld>
            <a:endParaRPr kumimoji="0" lang="en-US" sz="1200">
              <a:solidFill>
                <a:schemeClr val="tx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1" name="Rectangle 2"/>
          <p:cNvSpPr>
            <a:spLocks noGrp="1" noChangeArrowheads="1"/>
          </p:cNvSpPr>
          <p:nvPr>
            <p:ph type="title"/>
          </p:nvPr>
        </p:nvSpPr>
        <p:spPr/>
        <p:txBody>
          <a:bodyPr/>
          <a:lstStyle/>
          <a:p>
            <a:pPr eaLnBrk="1" hangingPunct="1"/>
            <a:r>
              <a:rPr lang="en-US" dirty="0" smtClean="0">
                <a:cs typeface="Arial" charset="0"/>
              </a:rPr>
              <a:t>The result…</a:t>
            </a:r>
          </a:p>
        </p:txBody>
      </p:sp>
      <p:pic>
        <p:nvPicPr>
          <p:cNvPr id="94215" name="Picture 7" descr="frustration"/>
          <p:cNvPicPr>
            <a:picLocks noChangeAspect="1" noChangeArrowheads="1"/>
          </p:cNvPicPr>
          <p:nvPr/>
        </p:nvPicPr>
        <p:blipFill>
          <a:blip r:embed="rId4"/>
          <a:srcRect/>
          <a:stretch>
            <a:fillRect/>
          </a:stretch>
        </p:blipFill>
        <p:spPr bwMode="auto">
          <a:xfrm>
            <a:off x="2590800" y="1371600"/>
            <a:ext cx="3543300" cy="3248025"/>
          </a:xfrm>
          <a:prstGeom prst="rect">
            <a:avLst/>
          </a:prstGeom>
          <a:noFill/>
        </p:spPr>
      </p:pic>
      <p:sp>
        <p:nvSpPr>
          <p:cNvPr id="11" name="Oval 92"/>
          <p:cNvSpPr>
            <a:spLocks noChangeArrowheads="1"/>
          </p:cNvSpPr>
          <p:nvPr/>
        </p:nvSpPr>
        <p:spPr bwMode="auto">
          <a:xfrm>
            <a:off x="1452563" y="3200400"/>
            <a:ext cx="223837" cy="220663"/>
          </a:xfrm>
          <a:prstGeom prst="ellipse">
            <a:avLst/>
          </a:prstGeom>
          <a:solidFill>
            <a:schemeClr val="tx2">
              <a:lumMod val="50000"/>
            </a:schemeClr>
          </a:solidFill>
          <a:ln w="9525">
            <a:solidFill>
              <a:schemeClr val="tx1"/>
            </a:solidFill>
            <a:round/>
            <a:headEnd/>
            <a:tailEnd/>
          </a:ln>
        </p:spPr>
        <p:txBody>
          <a:bodyPr wrap="none" anchor="ctr"/>
          <a:lstStyle/>
          <a:p>
            <a:endParaRPr lang="en-US" b="0"/>
          </a:p>
        </p:txBody>
      </p:sp>
      <p:sp>
        <p:nvSpPr>
          <p:cNvPr id="12" name="Text Box 94"/>
          <p:cNvSpPr txBox="1">
            <a:spLocks noChangeArrowheads="1"/>
          </p:cNvSpPr>
          <p:nvPr/>
        </p:nvSpPr>
        <p:spPr bwMode="auto">
          <a:xfrm>
            <a:off x="304800" y="3571876"/>
            <a:ext cx="1997663" cy="1200329"/>
          </a:xfrm>
          <a:prstGeom prst="rect">
            <a:avLst/>
          </a:prstGeom>
          <a:noFill/>
          <a:ln w="9525">
            <a:noFill/>
            <a:miter lim="800000"/>
            <a:headEnd/>
            <a:tailEnd/>
          </a:ln>
        </p:spPr>
        <p:txBody>
          <a:bodyPr wrap="none">
            <a:spAutoFit/>
          </a:bodyPr>
          <a:lstStyle/>
          <a:p>
            <a:r>
              <a:rPr lang="en-US" sz="2400" b="0" dirty="0">
                <a:cs typeface="Arial" charset="0"/>
              </a:rPr>
              <a:t>Heller et al.</a:t>
            </a:r>
          </a:p>
          <a:p>
            <a:r>
              <a:rPr lang="en-US" sz="2400" b="0" dirty="0">
                <a:cs typeface="Arial" charset="0"/>
              </a:rPr>
              <a:t>(OPODIS’05)</a:t>
            </a:r>
          </a:p>
          <a:p>
            <a:endParaRPr lang="en-US" sz="2400" b="0" dirty="0">
              <a:cs typeface="Arial" charset="0"/>
            </a:endParaRPr>
          </a:p>
        </p:txBody>
      </p:sp>
      <p:sp>
        <p:nvSpPr>
          <p:cNvPr id="2" name="Oval 92"/>
          <p:cNvSpPr>
            <a:spLocks noChangeArrowheads="1"/>
          </p:cNvSpPr>
          <p:nvPr/>
        </p:nvSpPr>
        <p:spPr bwMode="auto">
          <a:xfrm>
            <a:off x="2463800" y="5118100"/>
            <a:ext cx="223838" cy="220663"/>
          </a:xfrm>
          <a:prstGeom prst="ellipse">
            <a:avLst/>
          </a:prstGeom>
          <a:solidFill>
            <a:schemeClr val="tx2">
              <a:lumMod val="50000"/>
            </a:schemeClr>
          </a:solidFill>
          <a:ln w="9525">
            <a:solidFill>
              <a:schemeClr val="tx1"/>
            </a:solidFill>
            <a:round/>
            <a:headEnd/>
            <a:tailEnd/>
          </a:ln>
        </p:spPr>
        <p:txBody>
          <a:bodyPr wrap="none" anchor="ctr"/>
          <a:lstStyle/>
          <a:p>
            <a:endParaRPr lang="en-US" b="0"/>
          </a:p>
        </p:txBody>
      </p:sp>
      <p:sp>
        <p:nvSpPr>
          <p:cNvPr id="3" name="Text Box 94"/>
          <p:cNvSpPr txBox="1">
            <a:spLocks noChangeArrowheads="1"/>
          </p:cNvSpPr>
          <p:nvPr/>
        </p:nvSpPr>
        <p:spPr bwMode="auto">
          <a:xfrm>
            <a:off x="2001838" y="5546725"/>
            <a:ext cx="1691489" cy="1200329"/>
          </a:xfrm>
          <a:prstGeom prst="rect">
            <a:avLst/>
          </a:prstGeom>
          <a:noFill/>
          <a:ln w="9525">
            <a:noFill/>
            <a:miter lim="800000"/>
            <a:headEnd/>
            <a:tailEnd/>
          </a:ln>
        </p:spPr>
        <p:txBody>
          <a:bodyPr wrap="none">
            <a:spAutoFit/>
          </a:bodyPr>
          <a:lstStyle/>
          <a:p>
            <a:r>
              <a:rPr lang="en-US" sz="2400" b="0" dirty="0" err="1">
                <a:cs typeface="Arial" charset="0"/>
              </a:rPr>
              <a:t>Maged</a:t>
            </a:r>
            <a:endParaRPr lang="en-US" sz="2400" b="0" dirty="0">
              <a:cs typeface="Arial" charset="0"/>
            </a:endParaRPr>
          </a:p>
          <a:p>
            <a:r>
              <a:rPr lang="en-US" sz="2400" b="0" dirty="0">
                <a:cs typeface="Arial" charset="0"/>
              </a:rPr>
              <a:t>(PODC’02)</a:t>
            </a:r>
          </a:p>
          <a:p>
            <a:endParaRPr lang="en-US" sz="2400" b="0" dirty="0">
              <a:cs typeface="Arial" charset="0"/>
            </a:endParaRPr>
          </a:p>
        </p:txBody>
      </p:sp>
      <p:sp>
        <p:nvSpPr>
          <p:cNvPr id="4" name="Oval 92"/>
          <p:cNvSpPr>
            <a:spLocks noChangeArrowheads="1"/>
          </p:cNvSpPr>
          <p:nvPr/>
        </p:nvSpPr>
        <p:spPr bwMode="auto">
          <a:xfrm>
            <a:off x="7159625" y="2971800"/>
            <a:ext cx="223838" cy="220663"/>
          </a:xfrm>
          <a:prstGeom prst="ellipse">
            <a:avLst/>
          </a:prstGeom>
          <a:solidFill>
            <a:schemeClr val="tx2">
              <a:lumMod val="50000"/>
            </a:schemeClr>
          </a:solidFill>
          <a:ln w="9525">
            <a:solidFill>
              <a:schemeClr val="tx1"/>
            </a:solidFill>
            <a:round/>
            <a:headEnd/>
            <a:tailEnd/>
          </a:ln>
        </p:spPr>
        <p:txBody>
          <a:bodyPr wrap="none" anchor="ctr"/>
          <a:lstStyle/>
          <a:p>
            <a:endParaRPr lang="en-US" b="0"/>
          </a:p>
        </p:txBody>
      </p:sp>
      <p:sp>
        <p:nvSpPr>
          <p:cNvPr id="5" name="Text Box 94"/>
          <p:cNvSpPr txBox="1">
            <a:spLocks noChangeArrowheads="1"/>
          </p:cNvSpPr>
          <p:nvPr/>
        </p:nvSpPr>
        <p:spPr bwMode="auto">
          <a:xfrm>
            <a:off x="6697663" y="3400425"/>
            <a:ext cx="1537600" cy="1200329"/>
          </a:xfrm>
          <a:prstGeom prst="rect">
            <a:avLst/>
          </a:prstGeom>
          <a:noFill/>
          <a:ln w="9525">
            <a:noFill/>
            <a:miter lim="800000"/>
            <a:headEnd/>
            <a:tailEnd/>
          </a:ln>
        </p:spPr>
        <p:txBody>
          <a:bodyPr wrap="none">
            <a:spAutoFit/>
          </a:bodyPr>
          <a:lstStyle/>
          <a:p>
            <a:r>
              <a:rPr lang="en-US" sz="2400" b="0" dirty="0">
                <a:cs typeface="Arial" charset="0"/>
              </a:rPr>
              <a:t>  Harris</a:t>
            </a:r>
          </a:p>
          <a:p>
            <a:r>
              <a:rPr lang="en-US" sz="2400" b="0" dirty="0">
                <a:cs typeface="Arial" charset="0"/>
              </a:rPr>
              <a:t>(DISC’01)</a:t>
            </a:r>
          </a:p>
          <a:p>
            <a:endParaRPr lang="en-US" sz="2400" b="0" dirty="0">
              <a:cs typeface="Arial" charset="0"/>
            </a:endParaRPr>
          </a:p>
        </p:txBody>
      </p:sp>
      <p:sp>
        <p:nvSpPr>
          <p:cNvPr id="6" name="Oval 92"/>
          <p:cNvSpPr>
            <a:spLocks noChangeArrowheads="1"/>
          </p:cNvSpPr>
          <p:nvPr/>
        </p:nvSpPr>
        <p:spPr bwMode="auto">
          <a:xfrm>
            <a:off x="6024563" y="5070475"/>
            <a:ext cx="223837" cy="220663"/>
          </a:xfrm>
          <a:prstGeom prst="ellipse">
            <a:avLst/>
          </a:prstGeom>
          <a:solidFill>
            <a:schemeClr val="tx2">
              <a:lumMod val="50000"/>
            </a:schemeClr>
          </a:solidFill>
          <a:ln w="9525">
            <a:solidFill>
              <a:schemeClr val="tx1"/>
            </a:solidFill>
            <a:round/>
            <a:headEnd/>
            <a:tailEnd/>
          </a:ln>
        </p:spPr>
        <p:txBody>
          <a:bodyPr wrap="none" anchor="ctr"/>
          <a:lstStyle/>
          <a:p>
            <a:endParaRPr lang="en-US" b="0"/>
          </a:p>
        </p:txBody>
      </p:sp>
      <p:sp>
        <p:nvSpPr>
          <p:cNvPr id="7" name="Text Box 94"/>
          <p:cNvSpPr txBox="1">
            <a:spLocks noChangeArrowheads="1"/>
          </p:cNvSpPr>
          <p:nvPr/>
        </p:nvSpPr>
        <p:spPr bwMode="auto">
          <a:xfrm>
            <a:off x="5562600" y="5499100"/>
            <a:ext cx="2438400" cy="1187450"/>
          </a:xfrm>
          <a:prstGeom prst="rect">
            <a:avLst/>
          </a:prstGeom>
          <a:noFill/>
          <a:ln w="9525">
            <a:noFill/>
            <a:miter lim="800000"/>
            <a:headEnd/>
            <a:tailEnd/>
          </a:ln>
        </p:spPr>
        <p:txBody>
          <a:bodyPr wrap="none">
            <a:spAutoFit/>
          </a:bodyPr>
          <a:lstStyle/>
          <a:p>
            <a:r>
              <a:rPr lang="en-US" sz="2400" b="0" dirty="0" err="1">
                <a:solidFill>
                  <a:schemeClr val="tx2"/>
                </a:solidFill>
                <a:cs typeface="Arial" charset="0"/>
              </a:rPr>
              <a:t>Vechev</a:t>
            </a:r>
            <a:r>
              <a:rPr lang="en-US" sz="2400" b="0" dirty="0">
                <a:solidFill>
                  <a:schemeClr val="tx2"/>
                </a:solidFill>
                <a:cs typeface="Arial" charset="0"/>
              </a:rPr>
              <a:t> &amp; </a:t>
            </a:r>
            <a:r>
              <a:rPr lang="en-US" sz="2400" b="0" dirty="0" err="1">
                <a:solidFill>
                  <a:schemeClr val="tx2"/>
                </a:solidFill>
                <a:cs typeface="Arial" charset="0"/>
              </a:rPr>
              <a:t>Yahav</a:t>
            </a:r>
            <a:endParaRPr lang="en-US" sz="2400" b="0" dirty="0">
              <a:solidFill>
                <a:schemeClr val="tx2"/>
              </a:solidFill>
              <a:cs typeface="Arial" charset="0"/>
            </a:endParaRPr>
          </a:p>
          <a:p>
            <a:r>
              <a:rPr lang="en-US" sz="2400" b="0" dirty="0">
                <a:solidFill>
                  <a:schemeClr val="tx2"/>
                </a:solidFill>
                <a:cs typeface="Arial" charset="0"/>
              </a:rPr>
              <a:t>(PLDI’08)</a:t>
            </a:r>
          </a:p>
          <a:p>
            <a:endParaRPr lang="en-US" sz="2400" b="0" dirty="0">
              <a:solidFill>
                <a:schemeClr val="tx2"/>
              </a:solidFill>
              <a:cs typeface="Arial" charset="0"/>
            </a:endParaRPr>
          </a:p>
        </p:txBody>
      </p:sp>
      <p:sp>
        <p:nvSpPr>
          <p:cNvPr id="8" name="Oval 92"/>
          <p:cNvSpPr>
            <a:spLocks noChangeArrowheads="1"/>
          </p:cNvSpPr>
          <p:nvPr/>
        </p:nvSpPr>
        <p:spPr bwMode="auto">
          <a:xfrm>
            <a:off x="6400800" y="4876800"/>
            <a:ext cx="223838" cy="220663"/>
          </a:xfrm>
          <a:prstGeom prst="ellipse">
            <a:avLst/>
          </a:prstGeom>
          <a:solidFill>
            <a:schemeClr val="tx2">
              <a:lumMod val="50000"/>
            </a:schemeClr>
          </a:solidFill>
          <a:ln w="9525">
            <a:solidFill>
              <a:schemeClr val="tx1"/>
            </a:solidFill>
            <a:round/>
            <a:headEnd/>
            <a:tailEnd/>
          </a:ln>
        </p:spPr>
        <p:txBody>
          <a:bodyPr wrap="none" anchor="ctr"/>
          <a:lstStyle/>
          <a:p>
            <a:endParaRPr lang="en-US" b="0"/>
          </a:p>
        </p:txBody>
      </p:sp>
      <p:sp>
        <p:nvSpPr>
          <p:cNvPr id="9" name="Oval 92"/>
          <p:cNvSpPr>
            <a:spLocks noChangeArrowheads="1"/>
          </p:cNvSpPr>
          <p:nvPr/>
        </p:nvSpPr>
        <p:spPr bwMode="auto">
          <a:xfrm>
            <a:off x="6019800" y="4800600"/>
            <a:ext cx="223838" cy="220663"/>
          </a:xfrm>
          <a:prstGeom prst="ellipse">
            <a:avLst/>
          </a:prstGeom>
          <a:solidFill>
            <a:schemeClr val="tx2">
              <a:lumMod val="50000"/>
            </a:schemeClr>
          </a:solidFill>
          <a:ln w="9525">
            <a:solidFill>
              <a:schemeClr val="tx1"/>
            </a:solidFill>
            <a:round/>
            <a:headEnd/>
            <a:tailEnd/>
          </a:ln>
        </p:spPr>
        <p:txBody>
          <a:bodyPr wrap="none" anchor="ctr"/>
          <a:lstStyle/>
          <a:p>
            <a:endParaRPr lang="en-US" b="0"/>
          </a:p>
        </p:txBody>
      </p:sp>
      <p:sp>
        <p:nvSpPr>
          <p:cNvPr id="10" name="Oval 92"/>
          <p:cNvSpPr>
            <a:spLocks noChangeArrowheads="1"/>
          </p:cNvSpPr>
          <p:nvPr/>
        </p:nvSpPr>
        <p:spPr bwMode="auto">
          <a:xfrm>
            <a:off x="6400800" y="5181600"/>
            <a:ext cx="223838" cy="220663"/>
          </a:xfrm>
          <a:prstGeom prst="ellipse">
            <a:avLst/>
          </a:prstGeom>
          <a:solidFill>
            <a:schemeClr val="tx2">
              <a:lumMod val="50000"/>
            </a:schemeClr>
          </a:solidFill>
          <a:ln w="9525">
            <a:solidFill>
              <a:schemeClr val="tx1"/>
            </a:solidFill>
            <a:round/>
            <a:headEnd/>
            <a:tailEnd/>
          </a:ln>
        </p:spPr>
        <p:txBody>
          <a:bodyPr wrap="none" anchor="ctr"/>
          <a:lstStyle/>
          <a:p>
            <a:endParaRPr lang="en-US" b="0"/>
          </a:p>
        </p:txBody>
      </p:sp>
      <p:sp>
        <p:nvSpPr>
          <p:cNvPr id="15" name="Slide Number Placeholder 14"/>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14</a:t>
            </a:fld>
            <a:endParaRPr kumimoji="0" lang="en-US" sz="1200">
              <a:solidFill>
                <a:schemeClr val="tx2"/>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4215"/>
                                        </p:tgtEl>
                                        <p:attrNameLst>
                                          <p:attrName>style.visibility</p:attrName>
                                        </p:attrNameLst>
                                      </p:cBhvr>
                                      <p:to>
                                        <p:strVal val="visible"/>
                                      </p:to>
                                    </p:set>
                                    <p:animEffect transition="in" filter="fade">
                                      <p:cBhvr>
                                        <p:cTn id="7" dur="500"/>
                                        <p:tgtEl>
                                          <p:spTgt spid="942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20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20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5" name="Text Box 17"/>
          <p:cNvSpPr txBox="1">
            <a:spLocks noChangeArrowheads="1"/>
          </p:cNvSpPr>
          <p:nvPr/>
        </p:nvSpPr>
        <p:spPr bwMode="auto">
          <a:xfrm>
            <a:off x="152400" y="1350973"/>
            <a:ext cx="3886200" cy="3273425"/>
          </a:xfrm>
          <a:prstGeom prst="rect">
            <a:avLst/>
          </a:prstGeom>
          <a:noFill/>
          <a:ln w="3175" algn="ctr">
            <a:solidFill>
              <a:schemeClr val="tx1"/>
            </a:solidFill>
            <a:miter lim="800000"/>
            <a:headEnd/>
            <a:tailEnd/>
          </a:ln>
        </p:spPr>
        <p:txBody>
          <a:bodyPr>
            <a:spAutoFit/>
          </a:bodyPr>
          <a:lstStyle/>
          <a:p>
            <a:r>
              <a:rPr lang="en-US" sz="1600" dirty="0" err="1">
                <a:latin typeface="Courier New" pitchFamily="49" charset="0"/>
                <a:cs typeface="Courier New" pitchFamily="49" charset="0"/>
              </a:rPr>
              <a:t>bool</a:t>
            </a:r>
            <a:r>
              <a:rPr lang="en-US" sz="1600" dirty="0">
                <a:latin typeface="Courier New" pitchFamily="49" charset="0"/>
                <a:cs typeface="Courier New" pitchFamily="49" charset="0"/>
              </a:rPr>
              <a:t> add(</a:t>
            </a:r>
            <a:r>
              <a:rPr lang="en-US" sz="1600" dirty="0" err="1">
                <a:latin typeface="Courier New" pitchFamily="49" charset="0"/>
                <a:cs typeface="Courier New" pitchFamily="49" charset="0"/>
              </a:rPr>
              <a:t>int</a:t>
            </a:r>
            <a:r>
              <a:rPr lang="en-US" sz="1600" dirty="0">
                <a:latin typeface="Courier New" pitchFamily="49" charset="0"/>
                <a:cs typeface="Courier New" pitchFamily="49" charset="0"/>
              </a:rPr>
              <a:t> key) {</a:t>
            </a:r>
          </a:p>
          <a:p>
            <a:r>
              <a:rPr lang="en-US" sz="1600" b="0" dirty="0">
                <a:latin typeface="Courier New" pitchFamily="49" charset="0"/>
                <a:cs typeface="Courier New" pitchFamily="49" charset="0"/>
              </a:rPr>
              <a:t> Entry *</a:t>
            </a:r>
            <a:r>
              <a:rPr lang="en-US" sz="1600" b="0" dirty="0" err="1">
                <a:latin typeface="Courier New" pitchFamily="49" charset="0"/>
                <a:cs typeface="Courier New" pitchFamily="49" charset="0"/>
              </a:rPr>
              <a:t>pred</a:t>
            </a:r>
            <a:r>
              <a:rPr lang="en-US" sz="1600" b="0" dirty="0">
                <a:latin typeface="Courier New" pitchFamily="49" charset="0"/>
                <a:cs typeface="Courier New" pitchFamily="49" charset="0"/>
              </a:rPr>
              <a:t>,*</a:t>
            </a:r>
            <a:r>
              <a:rPr lang="en-US" sz="1600" b="0" dirty="0" err="1">
                <a:latin typeface="Courier New" pitchFamily="49" charset="0"/>
                <a:cs typeface="Courier New" pitchFamily="49" charset="0"/>
              </a:rPr>
              <a:t>curr</a:t>
            </a:r>
            <a:r>
              <a:rPr lang="en-US" sz="1600" b="0" dirty="0">
                <a:latin typeface="Courier New" pitchFamily="49" charset="0"/>
                <a:cs typeface="Courier New" pitchFamily="49" charset="0"/>
              </a:rPr>
              <a:t>,*entry  </a:t>
            </a:r>
          </a:p>
          <a:p>
            <a:r>
              <a:rPr lang="en-US" sz="1600" b="0" dirty="0">
                <a:latin typeface="Courier New" pitchFamily="49" charset="0"/>
                <a:cs typeface="Courier New" pitchFamily="49" charset="0"/>
              </a:rPr>
              <a:t>restart: </a:t>
            </a:r>
          </a:p>
          <a:p>
            <a:r>
              <a:rPr lang="en-US" sz="1600" b="0" dirty="0">
                <a:latin typeface="Courier New" pitchFamily="49" charset="0"/>
                <a:cs typeface="Courier New" pitchFamily="49" charset="0"/>
              </a:rPr>
              <a:t> locate(</a:t>
            </a:r>
            <a:r>
              <a:rPr lang="en-US" sz="1600" b="0" dirty="0" err="1">
                <a:latin typeface="Courier New" pitchFamily="49" charset="0"/>
                <a:cs typeface="Courier New" pitchFamily="49" charset="0"/>
              </a:rPr>
              <a:t>pred,curr,key</a:t>
            </a:r>
            <a:r>
              <a:rPr lang="en-US" sz="1600" b="0" dirty="0">
                <a:latin typeface="Courier New" pitchFamily="49" charset="0"/>
                <a:cs typeface="Courier New" pitchFamily="49" charset="0"/>
              </a:rPr>
              <a:t>)                </a:t>
            </a:r>
          </a:p>
          <a:p>
            <a:r>
              <a:rPr lang="en-US" sz="1600" b="0" dirty="0">
                <a:latin typeface="Courier New" pitchFamily="49" charset="0"/>
                <a:cs typeface="Courier New" pitchFamily="49" charset="0"/>
              </a:rPr>
              <a:t> k = (</a:t>
            </a:r>
            <a:r>
              <a:rPr lang="en-US" sz="1600" b="0" dirty="0" err="1">
                <a:latin typeface="Courier New" pitchFamily="49" charset="0"/>
                <a:cs typeface="Courier New" pitchFamily="49" charset="0"/>
              </a:rPr>
              <a:t>curr</a:t>
            </a:r>
            <a:r>
              <a:rPr lang="en-US" sz="1600" b="0" dirty="0">
                <a:latin typeface="Courier New" pitchFamily="49" charset="0"/>
                <a:cs typeface="Courier New" pitchFamily="49" charset="0"/>
              </a:rPr>
              <a:t>-&gt;key == key) </a:t>
            </a:r>
          </a:p>
          <a:p>
            <a:r>
              <a:rPr lang="en-US" sz="1600" b="0" dirty="0">
                <a:latin typeface="Courier New" pitchFamily="49" charset="0"/>
                <a:cs typeface="Courier New" pitchFamily="49" charset="0"/>
              </a:rPr>
              <a:t> if (k) return false</a:t>
            </a:r>
          </a:p>
          <a:p>
            <a:r>
              <a:rPr lang="en-US" sz="1600" b="0" dirty="0">
                <a:latin typeface="Courier New" pitchFamily="49" charset="0"/>
                <a:cs typeface="Courier New" pitchFamily="49" charset="0"/>
              </a:rPr>
              <a:t> entry = new Entry()</a:t>
            </a:r>
          </a:p>
          <a:p>
            <a:r>
              <a:rPr lang="en-US" sz="1600" b="0" dirty="0">
                <a:latin typeface="Courier New" pitchFamily="49" charset="0"/>
                <a:cs typeface="Courier New" pitchFamily="49" charset="0"/>
              </a:rPr>
              <a:t> entry-&gt;next = </a:t>
            </a:r>
            <a:r>
              <a:rPr lang="en-US" sz="1600" b="0" dirty="0" err="1">
                <a:latin typeface="Courier New" pitchFamily="49" charset="0"/>
                <a:cs typeface="Courier New" pitchFamily="49" charset="0"/>
              </a:rPr>
              <a:t>curr</a:t>
            </a:r>
            <a:endParaRPr lang="en-US" sz="1600" b="0" dirty="0">
              <a:latin typeface="Courier New" pitchFamily="49" charset="0"/>
              <a:cs typeface="Courier New" pitchFamily="49" charset="0"/>
            </a:endParaRPr>
          </a:p>
          <a:p>
            <a:r>
              <a:rPr lang="en-US" sz="1600" b="0" dirty="0">
                <a:latin typeface="Courier New" pitchFamily="49" charset="0"/>
                <a:cs typeface="Courier New" pitchFamily="49" charset="0"/>
              </a:rPr>
              <a:t> </a:t>
            </a:r>
            <a:r>
              <a:rPr lang="en-US" sz="1600" b="0" dirty="0" err="1">
                <a:latin typeface="Courier New" pitchFamily="49" charset="0"/>
                <a:cs typeface="Courier New" pitchFamily="49" charset="0"/>
              </a:rPr>
              <a:t>val</a:t>
            </a:r>
            <a:r>
              <a:rPr lang="en-US" sz="1600" b="0" dirty="0">
                <a:latin typeface="Courier New" pitchFamily="49" charset="0"/>
                <a:cs typeface="Courier New" pitchFamily="49" charset="0"/>
              </a:rPr>
              <a:t>=</a:t>
            </a:r>
            <a:r>
              <a:rPr lang="en-US" sz="1600" dirty="0">
                <a:solidFill>
                  <a:schemeClr val="tx2"/>
                </a:solidFill>
                <a:latin typeface="Courier New" pitchFamily="49" charset="0"/>
                <a:cs typeface="Courier New" pitchFamily="49" charset="0"/>
              </a:rPr>
              <a:t>CAS</a:t>
            </a:r>
            <a:r>
              <a:rPr lang="en-US" sz="1600" b="0" dirty="0">
                <a:latin typeface="Courier New" pitchFamily="49" charset="0"/>
                <a:cs typeface="Courier New" pitchFamily="49" charset="0"/>
              </a:rPr>
              <a:t>(&amp;</a:t>
            </a:r>
            <a:r>
              <a:rPr lang="en-US" sz="1600" b="0" dirty="0" err="1">
                <a:latin typeface="Courier New" pitchFamily="49" charset="0"/>
                <a:cs typeface="Courier New" pitchFamily="49" charset="0"/>
              </a:rPr>
              <a:t>pred</a:t>
            </a:r>
            <a:r>
              <a:rPr lang="en-US" sz="1600" b="0" dirty="0">
                <a:latin typeface="Courier New" pitchFamily="49" charset="0"/>
                <a:cs typeface="Courier New" pitchFamily="49" charset="0"/>
              </a:rPr>
              <a:t>-&gt;next,          	  </a:t>
            </a:r>
            <a:r>
              <a:rPr lang="en-US" sz="1600" b="0" dirty="0">
                <a:latin typeface="Courier New" pitchFamily="49" charset="0"/>
                <a:cs typeface="Courier New" pitchFamily="49" charset="0"/>
                <a:sym typeface="Math B" pitchFamily="2" charset="2"/>
              </a:rPr>
              <a:t></a:t>
            </a:r>
            <a:r>
              <a:rPr lang="en-US" sz="1600" b="0" dirty="0">
                <a:latin typeface="Courier New" pitchFamily="49" charset="0"/>
                <a:cs typeface="Courier New" pitchFamily="49" charset="0"/>
              </a:rPr>
              <a:t>curr,0</a:t>
            </a:r>
            <a:r>
              <a:rPr lang="en-US" sz="1600" b="0" dirty="0">
                <a:latin typeface="Courier New" pitchFamily="49" charset="0"/>
                <a:cs typeface="Courier New" pitchFamily="49" charset="0"/>
                <a:sym typeface="Math B" pitchFamily="2" charset="2"/>
              </a:rPr>
              <a:t></a:t>
            </a:r>
            <a:r>
              <a:rPr lang="en-US" sz="1600" b="0" dirty="0">
                <a:latin typeface="Courier New" pitchFamily="49" charset="0"/>
                <a:cs typeface="Courier New" pitchFamily="49" charset="0"/>
              </a:rPr>
              <a:t>,</a:t>
            </a:r>
            <a:r>
              <a:rPr lang="en-US" sz="1600" b="0" dirty="0">
                <a:latin typeface="Courier New" pitchFamily="49" charset="0"/>
                <a:cs typeface="Courier New" pitchFamily="49" charset="0"/>
                <a:sym typeface="Math B" pitchFamily="2" charset="2"/>
              </a:rPr>
              <a:t></a:t>
            </a:r>
            <a:r>
              <a:rPr lang="en-US" sz="1600" b="0" dirty="0">
                <a:latin typeface="Courier New" pitchFamily="49" charset="0"/>
                <a:cs typeface="Courier New" pitchFamily="49" charset="0"/>
              </a:rPr>
              <a:t>entry,0</a:t>
            </a:r>
            <a:r>
              <a:rPr lang="en-US" sz="1600" b="0" dirty="0">
                <a:latin typeface="Courier New" pitchFamily="49" charset="0"/>
                <a:cs typeface="Courier New" pitchFamily="49" charset="0"/>
                <a:sym typeface="Math B" pitchFamily="2" charset="2"/>
              </a:rPr>
              <a:t></a:t>
            </a:r>
            <a:r>
              <a:rPr lang="en-US" sz="1600" b="0" dirty="0">
                <a:latin typeface="Courier New" pitchFamily="49" charset="0"/>
                <a:cs typeface="Courier New" pitchFamily="49" charset="0"/>
              </a:rPr>
              <a:t>)</a:t>
            </a:r>
          </a:p>
          <a:p>
            <a:r>
              <a:rPr lang="en-US" sz="1600" b="0" dirty="0">
                <a:latin typeface="Courier New" pitchFamily="49" charset="0"/>
                <a:cs typeface="Courier New" pitchFamily="49" charset="0"/>
              </a:rPr>
              <a:t> if (</a:t>
            </a:r>
            <a:r>
              <a:rPr lang="en-US" sz="1600" b="0" dirty="0">
                <a:latin typeface="Courier New" pitchFamily="49" charset="0"/>
                <a:cs typeface="Courier New" pitchFamily="49" charset="0"/>
                <a:sym typeface="Math B" pitchFamily="2" charset="2"/>
              </a:rPr>
              <a:t></a:t>
            </a:r>
            <a:r>
              <a:rPr lang="en-US" sz="1600" b="0" dirty="0" err="1">
                <a:latin typeface="Courier New" pitchFamily="49" charset="0"/>
                <a:cs typeface="Courier New" pitchFamily="49" charset="0"/>
                <a:sym typeface="Math B" pitchFamily="2" charset="2"/>
              </a:rPr>
              <a:t>val</a:t>
            </a:r>
            <a:r>
              <a:rPr lang="en-US" sz="1600" b="0" dirty="0">
                <a:latin typeface="Courier New" pitchFamily="49" charset="0"/>
                <a:cs typeface="Courier New" pitchFamily="49" charset="0"/>
                <a:sym typeface="Math B" pitchFamily="2" charset="2"/>
              </a:rPr>
              <a:t>) </a:t>
            </a:r>
            <a:r>
              <a:rPr lang="en-US" sz="1600" b="0" dirty="0" err="1">
                <a:latin typeface="Courier New" pitchFamily="49" charset="0"/>
                <a:cs typeface="Courier New" pitchFamily="49" charset="0"/>
                <a:sym typeface="Math B" pitchFamily="2" charset="2"/>
              </a:rPr>
              <a:t>goto</a:t>
            </a:r>
            <a:r>
              <a:rPr lang="en-US" sz="1600" b="0" dirty="0">
                <a:latin typeface="Courier New" pitchFamily="49" charset="0"/>
                <a:cs typeface="Courier New" pitchFamily="49" charset="0"/>
                <a:sym typeface="Math B" pitchFamily="2" charset="2"/>
              </a:rPr>
              <a:t> restart</a:t>
            </a:r>
          </a:p>
          <a:p>
            <a:r>
              <a:rPr lang="en-US" sz="1600" b="0" dirty="0">
                <a:latin typeface="Courier New" pitchFamily="49" charset="0"/>
                <a:cs typeface="Courier New" pitchFamily="49" charset="0"/>
                <a:sym typeface="Math B" pitchFamily="2" charset="2"/>
              </a:rPr>
              <a:t> return true</a:t>
            </a:r>
          </a:p>
          <a:p>
            <a:r>
              <a:rPr lang="en-US" sz="1600" b="0" dirty="0">
                <a:latin typeface="Courier New" pitchFamily="49" charset="0"/>
                <a:cs typeface="Courier New" pitchFamily="49" charset="0"/>
              </a:rPr>
              <a:t>}</a:t>
            </a:r>
          </a:p>
        </p:txBody>
      </p:sp>
      <p:sp>
        <p:nvSpPr>
          <p:cNvPr id="90116" name="Text Box 18"/>
          <p:cNvSpPr txBox="1">
            <a:spLocks noChangeArrowheads="1"/>
          </p:cNvSpPr>
          <p:nvPr/>
        </p:nvSpPr>
        <p:spPr bwMode="auto">
          <a:xfrm>
            <a:off x="4343400" y="1350973"/>
            <a:ext cx="4724400" cy="3273425"/>
          </a:xfrm>
          <a:prstGeom prst="rect">
            <a:avLst/>
          </a:prstGeom>
          <a:noFill/>
          <a:ln w="3175" algn="ctr">
            <a:solidFill>
              <a:schemeClr val="tx1"/>
            </a:solidFill>
            <a:miter lim="800000"/>
            <a:headEnd/>
            <a:tailEnd/>
          </a:ln>
        </p:spPr>
        <p:txBody>
          <a:bodyPr>
            <a:spAutoFit/>
          </a:bodyPr>
          <a:lstStyle/>
          <a:p>
            <a:r>
              <a:rPr lang="en-US" sz="1600">
                <a:latin typeface="Courier New" pitchFamily="49" charset="0"/>
                <a:cs typeface="Courier New" pitchFamily="49" charset="0"/>
              </a:rPr>
              <a:t>bool remove(int key) {</a:t>
            </a:r>
          </a:p>
          <a:p>
            <a:r>
              <a:rPr lang="en-US" sz="1600" b="0">
                <a:latin typeface="Courier New" pitchFamily="49" charset="0"/>
                <a:cs typeface="Courier New" pitchFamily="49" charset="0"/>
              </a:rPr>
              <a:t> Entry *pred,*curr,*r </a:t>
            </a:r>
          </a:p>
          <a:p>
            <a:r>
              <a:rPr lang="en-US" sz="1600" b="0">
                <a:latin typeface="Courier New" pitchFamily="49" charset="0"/>
                <a:cs typeface="Courier New" pitchFamily="49" charset="0"/>
              </a:rPr>
              <a:t>restart:                </a:t>
            </a:r>
          </a:p>
          <a:p>
            <a:r>
              <a:rPr lang="en-US" sz="1600" b="0">
                <a:latin typeface="Courier New" pitchFamily="49" charset="0"/>
                <a:cs typeface="Courier New" pitchFamily="49" charset="0"/>
              </a:rPr>
              <a:t> locate(pred,curr,key)                      </a:t>
            </a:r>
          </a:p>
          <a:p>
            <a:r>
              <a:rPr lang="en-US" sz="1600" b="0">
                <a:latin typeface="Courier New" pitchFamily="49" charset="0"/>
                <a:cs typeface="Courier New" pitchFamily="49" charset="0"/>
              </a:rPr>
              <a:t> k = (curr-&gt;key ≠ key) </a:t>
            </a:r>
          </a:p>
          <a:p>
            <a:r>
              <a:rPr lang="en-US" sz="1600" b="0">
                <a:latin typeface="Courier New" pitchFamily="49" charset="0"/>
                <a:cs typeface="Courier New" pitchFamily="49" charset="0"/>
              </a:rPr>
              <a:t> if (k) return false</a:t>
            </a:r>
          </a:p>
          <a:p>
            <a:r>
              <a:rPr lang="en-US" sz="1600" b="0">
                <a:latin typeface="Courier New" pitchFamily="49" charset="0"/>
                <a:cs typeface="Courier New" pitchFamily="49" charset="0"/>
              </a:rPr>
              <a:t> &lt;r,m&gt; = curr-&gt;next</a:t>
            </a:r>
          </a:p>
          <a:p>
            <a:r>
              <a:rPr lang="en-US" sz="1600" b="0">
                <a:latin typeface="Courier New" pitchFamily="49" charset="0"/>
                <a:cs typeface="Courier New" pitchFamily="49" charset="0"/>
              </a:rPr>
              <a:t> lval=</a:t>
            </a:r>
            <a:r>
              <a:rPr lang="en-US" sz="1600">
                <a:solidFill>
                  <a:schemeClr val="tx2"/>
                </a:solidFill>
                <a:latin typeface="Courier New" pitchFamily="49" charset="0"/>
                <a:cs typeface="Courier New" pitchFamily="49" charset="0"/>
              </a:rPr>
              <a:t>CAS</a:t>
            </a:r>
            <a:r>
              <a:rPr lang="en-US" sz="1600" b="0">
                <a:latin typeface="Courier New" pitchFamily="49" charset="0"/>
                <a:cs typeface="Courier New" pitchFamily="49" charset="0"/>
              </a:rPr>
              <a:t>(&amp;curr-&gt;next, </a:t>
            </a:r>
            <a:r>
              <a:rPr lang="en-US" sz="1600" b="0">
                <a:latin typeface="Courier New" pitchFamily="49" charset="0"/>
                <a:cs typeface="Courier New" pitchFamily="49" charset="0"/>
                <a:sym typeface="Math B" pitchFamily="2" charset="2"/>
              </a:rPr>
              <a:t></a:t>
            </a:r>
            <a:r>
              <a:rPr lang="en-US" sz="1600" b="0">
                <a:latin typeface="Courier New" pitchFamily="49" charset="0"/>
                <a:cs typeface="Courier New" pitchFamily="49" charset="0"/>
              </a:rPr>
              <a:t>r,m</a:t>
            </a:r>
            <a:r>
              <a:rPr lang="en-US" sz="1600" b="0">
                <a:latin typeface="Courier New" pitchFamily="49" charset="0"/>
                <a:cs typeface="Courier New" pitchFamily="49" charset="0"/>
                <a:sym typeface="Math B" pitchFamily="2" charset="2"/>
              </a:rPr>
              <a:t></a:t>
            </a:r>
            <a:r>
              <a:rPr lang="en-US" sz="1600" b="0">
                <a:latin typeface="Courier New" pitchFamily="49" charset="0"/>
                <a:cs typeface="Courier New" pitchFamily="49" charset="0"/>
              </a:rPr>
              <a:t>,</a:t>
            </a:r>
            <a:r>
              <a:rPr lang="en-US" sz="1600" b="0">
                <a:latin typeface="Courier New" pitchFamily="49" charset="0"/>
                <a:cs typeface="Courier New" pitchFamily="49" charset="0"/>
                <a:sym typeface="Math B" pitchFamily="2" charset="2"/>
              </a:rPr>
              <a:t></a:t>
            </a:r>
            <a:r>
              <a:rPr lang="en-US" sz="1600" b="0">
                <a:latin typeface="Courier New" pitchFamily="49" charset="0"/>
                <a:cs typeface="Courier New" pitchFamily="49" charset="0"/>
              </a:rPr>
              <a:t>r,1</a:t>
            </a:r>
            <a:r>
              <a:rPr lang="en-US" sz="1600" b="0">
                <a:latin typeface="Courier New" pitchFamily="49" charset="0"/>
                <a:cs typeface="Courier New" pitchFamily="49" charset="0"/>
                <a:sym typeface="Math B" pitchFamily="2" charset="2"/>
              </a:rPr>
              <a:t></a:t>
            </a:r>
            <a:r>
              <a:rPr lang="en-US" sz="1600" b="0">
                <a:latin typeface="Courier New" pitchFamily="49" charset="0"/>
                <a:cs typeface="Courier New" pitchFamily="49" charset="0"/>
              </a:rPr>
              <a:t>)</a:t>
            </a:r>
          </a:p>
          <a:p>
            <a:r>
              <a:rPr lang="en-US" sz="1600" b="0">
                <a:latin typeface="Courier New" pitchFamily="49" charset="0"/>
                <a:cs typeface="Courier New" pitchFamily="49" charset="0"/>
              </a:rPr>
              <a:t> if (</a:t>
            </a:r>
            <a:r>
              <a:rPr lang="en-US" sz="1600" b="0">
                <a:latin typeface="Courier New" pitchFamily="49" charset="0"/>
                <a:cs typeface="Courier New" pitchFamily="49" charset="0"/>
                <a:sym typeface="Math B" pitchFamily="2" charset="2"/>
              </a:rPr>
              <a:t>lval) goto restart</a:t>
            </a:r>
          </a:p>
          <a:p>
            <a:r>
              <a:rPr lang="en-US" sz="1600" b="0">
                <a:latin typeface="Courier New" pitchFamily="49" charset="0"/>
                <a:cs typeface="Courier New" pitchFamily="49" charset="0"/>
                <a:sym typeface="Math B" pitchFamily="2" charset="2"/>
              </a:rPr>
              <a:t> pval=</a:t>
            </a:r>
            <a:r>
              <a:rPr lang="en-US" sz="1600">
                <a:solidFill>
                  <a:schemeClr val="tx2"/>
                </a:solidFill>
                <a:latin typeface="Courier New" pitchFamily="49" charset="0"/>
                <a:cs typeface="Courier New" pitchFamily="49" charset="0"/>
                <a:sym typeface="Math B" pitchFamily="2" charset="2"/>
              </a:rPr>
              <a:t>CAS</a:t>
            </a:r>
            <a:r>
              <a:rPr lang="en-US" sz="1600" b="0">
                <a:latin typeface="Courier New" pitchFamily="49" charset="0"/>
                <a:cs typeface="Courier New" pitchFamily="49" charset="0"/>
                <a:sym typeface="Math B" pitchFamily="2" charset="2"/>
              </a:rPr>
              <a:t>(&amp;pred-&gt;next, curr,0,r,0)</a:t>
            </a:r>
          </a:p>
          <a:p>
            <a:r>
              <a:rPr lang="en-US" sz="1600" b="0">
                <a:latin typeface="Courier New" pitchFamily="49" charset="0"/>
                <a:cs typeface="Courier New" pitchFamily="49" charset="0"/>
              </a:rPr>
              <a:t> if (</a:t>
            </a:r>
            <a:r>
              <a:rPr lang="en-US" sz="1600" b="0">
                <a:latin typeface="Courier New" pitchFamily="49" charset="0"/>
                <a:cs typeface="Courier New" pitchFamily="49" charset="0"/>
                <a:sym typeface="Math B" pitchFamily="2" charset="2"/>
              </a:rPr>
              <a:t>pval) goto restart</a:t>
            </a:r>
            <a:endParaRPr lang="en-US" sz="1600" b="0">
              <a:latin typeface="Courier New" pitchFamily="49" charset="0"/>
              <a:cs typeface="Courier New" pitchFamily="49" charset="0"/>
            </a:endParaRPr>
          </a:p>
          <a:p>
            <a:r>
              <a:rPr lang="en-US" sz="1600" b="0">
                <a:latin typeface="Courier New" pitchFamily="49" charset="0"/>
                <a:cs typeface="Courier New" pitchFamily="49" charset="0"/>
                <a:sym typeface="Math B" pitchFamily="2" charset="2"/>
              </a:rPr>
              <a:t> return true</a:t>
            </a:r>
            <a:endParaRPr lang="en-US" sz="1600" b="0">
              <a:latin typeface="Courier New" pitchFamily="49" charset="0"/>
              <a:cs typeface="Courier New" pitchFamily="49" charset="0"/>
            </a:endParaRPr>
          </a:p>
          <a:p>
            <a:r>
              <a:rPr lang="en-US" sz="1600" b="0">
                <a:latin typeface="Courier New" pitchFamily="49" charset="0"/>
                <a:cs typeface="Courier New" pitchFamily="49" charset="0"/>
              </a:rPr>
              <a:t>}</a:t>
            </a:r>
          </a:p>
        </p:txBody>
      </p:sp>
      <p:sp>
        <p:nvSpPr>
          <p:cNvPr id="90117" name="Rectangle 2"/>
          <p:cNvSpPr>
            <a:spLocks noGrp="1" noChangeArrowheads="1"/>
          </p:cNvSpPr>
          <p:nvPr>
            <p:ph type="title"/>
          </p:nvPr>
        </p:nvSpPr>
        <p:spPr/>
        <p:txBody>
          <a:bodyPr/>
          <a:lstStyle/>
          <a:p>
            <a:pPr eaLnBrk="1" hangingPunct="1"/>
            <a:r>
              <a:rPr lang="en-US" dirty="0" smtClean="0">
                <a:cs typeface="Arial" charset="0"/>
              </a:rPr>
              <a:t>New Concurrent Set Algorithm</a:t>
            </a:r>
          </a:p>
        </p:txBody>
      </p:sp>
      <p:sp>
        <p:nvSpPr>
          <p:cNvPr id="90118" name="Text Box 17"/>
          <p:cNvSpPr txBox="1">
            <a:spLocks noChangeArrowheads="1"/>
          </p:cNvSpPr>
          <p:nvPr/>
        </p:nvSpPr>
        <p:spPr bwMode="auto">
          <a:xfrm>
            <a:off x="2590800" y="4800600"/>
            <a:ext cx="3657600" cy="1806575"/>
          </a:xfrm>
          <a:prstGeom prst="rect">
            <a:avLst/>
          </a:prstGeom>
          <a:noFill/>
          <a:ln w="3175" algn="ctr">
            <a:solidFill>
              <a:schemeClr val="tx1"/>
            </a:solidFill>
            <a:miter lim="800000"/>
            <a:headEnd/>
            <a:tailEnd/>
          </a:ln>
        </p:spPr>
        <p:txBody>
          <a:bodyPr>
            <a:spAutoFit/>
          </a:bodyPr>
          <a:lstStyle/>
          <a:p>
            <a:r>
              <a:rPr lang="en-US" sz="1600">
                <a:latin typeface="Courier New" pitchFamily="49" charset="0"/>
                <a:cs typeface="Courier New" pitchFamily="49" charset="0"/>
              </a:rPr>
              <a:t>bool contains(int key) {</a:t>
            </a:r>
          </a:p>
          <a:p>
            <a:r>
              <a:rPr lang="en-US" sz="1600" b="0">
                <a:latin typeface="Courier New" pitchFamily="49" charset="0"/>
                <a:cs typeface="Courier New" pitchFamily="49" charset="0"/>
              </a:rPr>
              <a:t> Entry *pred,*curr</a:t>
            </a:r>
          </a:p>
          <a:p>
            <a:r>
              <a:rPr lang="en-US" sz="1600" b="0">
                <a:latin typeface="Courier New" pitchFamily="49" charset="0"/>
                <a:cs typeface="Courier New" pitchFamily="49" charset="0"/>
              </a:rPr>
              <a:t> locate(pred,curr,key)</a:t>
            </a:r>
          </a:p>
          <a:p>
            <a:r>
              <a:rPr lang="en-US" sz="1600" b="0">
                <a:latin typeface="Courier New" pitchFamily="49" charset="0"/>
                <a:cs typeface="Courier New" pitchFamily="49" charset="0"/>
              </a:rPr>
              <a:t> k = (curr-&gt;key == key) </a:t>
            </a:r>
          </a:p>
          <a:p>
            <a:r>
              <a:rPr lang="en-US" sz="1600" b="0">
                <a:latin typeface="Courier New" pitchFamily="49" charset="0"/>
                <a:cs typeface="Courier New" pitchFamily="49" charset="0"/>
              </a:rPr>
              <a:t> if (k) return false</a:t>
            </a:r>
          </a:p>
          <a:p>
            <a:r>
              <a:rPr lang="en-US" sz="1600" b="0">
                <a:latin typeface="Courier New" pitchFamily="49" charset="0"/>
                <a:cs typeface="Courier New" pitchFamily="49" charset="0"/>
              </a:rPr>
              <a:t> return true</a:t>
            </a:r>
          </a:p>
          <a:p>
            <a:r>
              <a:rPr lang="en-US" sz="1600" b="0">
                <a:latin typeface="Courier New" pitchFamily="49" charset="0"/>
                <a:cs typeface="Courier New" pitchFamily="49" charset="0"/>
              </a:rPr>
              <a:t>}</a:t>
            </a:r>
          </a:p>
        </p:txBody>
      </p:sp>
      <p:sp>
        <p:nvSpPr>
          <p:cNvPr id="7" name="AutoShape 110"/>
          <p:cNvSpPr>
            <a:spLocks noChangeArrowheads="1"/>
          </p:cNvSpPr>
          <p:nvPr/>
        </p:nvSpPr>
        <p:spPr bwMode="auto">
          <a:xfrm>
            <a:off x="157194" y="1500174"/>
            <a:ext cx="8915400" cy="1524000"/>
          </a:xfrm>
          <a:prstGeom prst="roundRect">
            <a:avLst>
              <a:gd name="adj" fmla="val 16667"/>
            </a:avLst>
          </a:prstGeom>
          <a:solidFill>
            <a:srgbClr val="33CC33">
              <a:alpha val="75999"/>
            </a:srgbClr>
          </a:solidFill>
          <a:ln w="9525">
            <a:solidFill>
              <a:schemeClr val="tx1"/>
            </a:solidFill>
            <a:round/>
            <a:headEnd/>
            <a:tailEnd/>
          </a:ln>
          <a:effectLst>
            <a:outerShdw dist="107763" dir="2700000" algn="ctr" rotWithShape="0">
              <a:schemeClr val="bg2">
                <a:alpha val="50000"/>
              </a:schemeClr>
            </a:outerShdw>
          </a:effectLst>
        </p:spPr>
        <p:txBody>
          <a:bodyPr wrap="none" anchor="ctr"/>
          <a:lstStyle/>
          <a:p>
            <a:r>
              <a:rPr kumimoji="1" lang="en-US" sz="2400" b="1" dirty="0"/>
              <a:t>The Good</a:t>
            </a:r>
          </a:p>
          <a:p>
            <a:pPr>
              <a:buFont typeface="Arial" charset="0"/>
              <a:buChar char="•"/>
            </a:pPr>
            <a:r>
              <a:rPr kumimoji="1" lang="en-US" sz="2400" b="1" dirty="0"/>
              <a:t> New algorithm</a:t>
            </a:r>
          </a:p>
          <a:p>
            <a:pPr>
              <a:buFont typeface="Arial" charset="0"/>
              <a:buChar char="•"/>
            </a:pPr>
            <a:r>
              <a:rPr kumimoji="1" lang="en-US" sz="2400" b="1" dirty="0"/>
              <a:t> Fine-grained synchronization (CAS)</a:t>
            </a:r>
          </a:p>
        </p:txBody>
      </p:sp>
      <p:sp>
        <p:nvSpPr>
          <p:cNvPr id="8" name="AutoShape 110"/>
          <p:cNvSpPr>
            <a:spLocks noChangeArrowheads="1"/>
          </p:cNvSpPr>
          <p:nvPr/>
        </p:nvSpPr>
        <p:spPr bwMode="auto">
          <a:xfrm>
            <a:off x="157194" y="3100374"/>
            <a:ext cx="8915400" cy="1524000"/>
          </a:xfrm>
          <a:prstGeom prst="roundRect">
            <a:avLst>
              <a:gd name="adj" fmla="val 16667"/>
            </a:avLst>
          </a:prstGeom>
          <a:solidFill>
            <a:srgbClr val="FF0000">
              <a:alpha val="76000"/>
            </a:srgbClr>
          </a:solidFill>
          <a:ln w="9525">
            <a:solidFill>
              <a:schemeClr val="tx1"/>
            </a:solidFill>
            <a:round/>
            <a:headEnd/>
            <a:tailEnd/>
          </a:ln>
          <a:effectLst>
            <a:outerShdw dist="107763" dir="2700000" algn="ctr" rotWithShape="0">
              <a:schemeClr val="bg2">
                <a:alpha val="50000"/>
              </a:schemeClr>
            </a:outerShdw>
          </a:effectLst>
        </p:spPr>
        <p:txBody>
          <a:bodyPr wrap="none" anchor="ctr"/>
          <a:lstStyle/>
          <a:p>
            <a:r>
              <a:rPr kumimoji="1" lang="en-US" sz="2400" b="1"/>
              <a:t>The Bad</a:t>
            </a:r>
          </a:p>
          <a:p>
            <a:pPr>
              <a:buFont typeface="Arial" charset="0"/>
              <a:buChar char="•"/>
            </a:pPr>
            <a:r>
              <a:rPr kumimoji="1" lang="en-US" sz="2400" b="1"/>
              <a:t> Can you understand what it does?</a:t>
            </a:r>
          </a:p>
          <a:p>
            <a:pPr>
              <a:buFont typeface="Arial" charset="0"/>
              <a:buChar char="•"/>
            </a:pPr>
            <a:r>
              <a:rPr kumimoji="1" lang="en-US" sz="2400" b="1"/>
              <a:t> Can you show it is correct?</a:t>
            </a:r>
          </a:p>
        </p:txBody>
      </p:sp>
      <p:sp>
        <p:nvSpPr>
          <p:cNvPr id="9" name="AutoShape 110"/>
          <p:cNvSpPr>
            <a:spLocks noChangeArrowheads="1"/>
          </p:cNvSpPr>
          <p:nvPr/>
        </p:nvSpPr>
        <p:spPr bwMode="auto">
          <a:xfrm>
            <a:off x="157194" y="4695812"/>
            <a:ext cx="8915400" cy="1524000"/>
          </a:xfrm>
          <a:prstGeom prst="roundRect">
            <a:avLst>
              <a:gd name="adj" fmla="val 16667"/>
            </a:avLst>
          </a:prstGeom>
          <a:solidFill>
            <a:schemeClr val="accent3">
              <a:alpha val="58000"/>
            </a:schemeClr>
          </a:solidFill>
          <a:ln>
            <a:solidFill>
              <a:schemeClr val="tx1"/>
            </a:solidFill>
            <a:headEnd/>
            <a:tailEnd/>
          </a:ln>
        </p:spPr>
        <p:style>
          <a:lnRef idx="1">
            <a:schemeClr val="dk1"/>
          </a:lnRef>
          <a:fillRef idx="2">
            <a:schemeClr val="dk1"/>
          </a:fillRef>
          <a:effectRef idx="1">
            <a:schemeClr val="dk1"/>
          </a:effectRef>
          <a:fontRef idx="minor">
            <a:schemeClr val="dk1"/>
          </a:fontRef>
        </p:style>
        <p:txBody>
          <a:bodyPr wrap="none" anchor="ctr"/>
          <a:lstStyle/>
          <a:p>
            <a:r>
              <a:rPr kumimoji="1" lang="en-US" sz="2400" b="1">
                <a:solidFill>
                  <a:schemeClr val="tx1"/>
                </a:solidFill>
              </a:rPr>
              <a:t>The Ugly</a:t>
            </a:r>
          </a:p>
          <a:p>
            <a:pPr>
              <a:buFont typeface="Arial" charset="0"/>
              <a:buChar char="•"/>
            </a:pPr>
            <a:r>
              <a:rPr kumimoji="1" lang="en-US" sz="2400" b="1">
                <a:solidFill>
                  <a:schemeClr val="tx1"/>
                </a:solidFill>
              </a:rPr>
              <a:t> How did you get it? </a:t>
            </a:r>
          </a:p>
          <a:p>
            <a:pPr>
              <a:buFont typeface="Arial" charset="0"/>
              <a:buChar char="•"/>
            </a:pPr>
            <a:r>
              <a:rPr kumimoji="1" lang="en-US" sz="2400" b="1">
                <a:solidFill>
                  <a:schemeClr val="tx1"/>
                </a:solidFill>
              </a:rPr>
              <a:t> Anything repeatable?</a:t>
            </a:r>
          </a:p>
          <a:p>
            <a:pPr>
              <a:buFont typeface="Arial" charset="0"/>
              <a:buChar char="•"/>
            </a:pPr>
            <a:r>
              <a:rPr kumimoji="1" lang="en-US" sz="2400" b="1">
                <a:solidFill>
                  <a:schemeClr val="tx1"/>
                </a:solidFill>
              </a:rPr>
              <a:t> Any other similar algorithms?</a:t>
            </a:r>
          </a:p>
        </p:txBody>
      </p:sp>
      <p:sp>
        <p:nvSpPr>
          <p:cNvPr id="10" name="Slide Number Placeholder 9"/>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15</a:t>
            </a:fld>
            <a:endParaRPr kumimoji="0" lang="en-US" sz="1200">
              <a:solidFill>
                <a:schemeClr val="tx2"/>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p:txBody>
          <a:bodyPr/>
          <a:lstStyle/>
          <a:p>
            <a:pPr eaLnBrk="1" hangingPunct="1"/>
            <a:r>
              <a:rPr lang="en-US" dirty="0" smtClean="0">
                <a:cs typeface="Arial" charset="0"/>
              </a:rPr>
              <a:t>Sequential Set Algorithm</a:t>
            </a:r>
          </a:p>
        </p:txBody>
      </p:sp>
      <p:sp>
        <p:nvSpPr>
          <p:cNvPr id="20484" name="Text Box 18"/>
          <p:cNvSpPr txBox="1">
            <a:spLocks noChangeArrowheads="1"/>
          </p:cNvSpPr>
          <p:nvPr/>
        </p:nvSpPr>
        <p:spPr bwMode="auto">
          <a:xfrm>
            <a:off x="4343400" y="1441459"/>
            <a:ext cx="4724400" cy="2784475"/>
          </a:xfrm>
          <a:prstGeom prst="rect">
            <a:avLst/>
          </a:prstGeom>
          <a:noFill/>
          <a:ln w="3175" algn="ctr">
            <a:solidFill>
              <a:schemeClr val="tx1"/>
            </a:solidFill>
            <a:miter lim="800000"/>
            <a:headEnd/>
            <a:tailEnd/>
          </a:ln>
        </p:spPr>
        <p:txBody>
          <a:bodyPr>
            <a:spAutoFit/>
          </a:bodyPr>
          <a:lstStyle/>
          <a:p>
            <a:r>
              <a:rPr lang="en-US" sz="1600" dirty="0" err="1">
                <a:latin typeface="Courier New" pitchFamily="49" charset="0"/>
                <a:cs typeface="Courier New" pitchFamily="49" charset="0"/>
              </a:rPr>
              <a:t>bool</a:t>
            </a:r>
            <a:r>
              <a:rPr lang="en-US" sz="1600" dirty="0">
                <a:latin typeface="Courier New" pitchFamily="49" charset="0"/>
                <a:cs typeface="Courier New" pitchFamily="49" charset="0"/>
              </a:rPr>
              <a:t> remove(</a:t>
            </a:r>
            <a:r>
              <a:rPr lang="en-US" sz="1600" dirty="0" err="1">
                <a:latin typeface="Courier New" pitchFamily="49" charset="0"/>
                <a:cs typeface="Courier New" pitchFamily="49" charset="0"/>
              </a:rPr>
              <a:t>int</a:t>
            </a:r>
            <a:r>
              <a:rPr lang="en-US" sz="1600" dirty="0">
                <a:latin typeface="Courier New" pitchFamily="49" charset="0"/>
                <a:cs typeface="Courier New" pitchFamily="49" charset="0"/>
              </a:rPr>
              <a:t> key)</a:t>
            </a:r>
            <a:r>
              <a:rPr lang="en-US" sz="1600" b="0" dirty="0">
                <a:latin typeface="Courier New" pitchFamily="49" charset="0"/>
                <a:cs typeface="Courier New" pitchFamily="49" charset="0"/>
              </a:rPr>
              <a:t>{</a:t>
            </a:r>
          </a:p>
          <a:p>
            <a:r>
              <a:rPr lang="en-US" sz="1600" b="0" dirty="0">
                <a:solidFill>
                  <a:srgbClr val="FFDF57"/>
                </a:solidFill>
                <a:latin typeface="Courier New" pitchFamily="49" charset="0"/>
                <a:cs typeface="Courier New" pitchFamily="49" charset="0"/>
              </a:rPr>
              <a:t> </a:t>
            </a:r>
            <a:r>
              <a:rPr lang="en-US" sz="1600" b="1" dirty="0">
                <a:solidFill>
                  <a:srgbClr val="FFFF00"/>
                </a:solidFill>
                <a:latin typeface="Courier New" pitchFamily="49" charset="0"/>
                <a:cs typeface="Courier New" pitchFamily="49" charset="0"/>
              </a:rPr>
              <a:t>atomic</a:t>
            </a:r>
          </a:p>
          <a:p>
            <a:r>
              <a:rPr lang="en-US" sz="1600" b="0" dirty="0">
                <a:latin typeface="Courier New" pitchFamily="49" charset="0"/>
                <a:cs typeface="Courier New" pitchFamily="49" charset="0"/>
              </a:rPr>
              <a:t>   Entry *</a:t>
            </a:r>
            <a:r>
              <a:rPr lang="en-US" sz="1600" b="0" dirty="0" err="1">
                <a:latin typeface="Courier New" pitchFamily="49" charset="0"/>
                <a:cs typeface="Courier New" pitchFamily="49" charset="0"/>
              </a:rPr>
              <a:t>pred</a:t>
            </a:r>
            <a:r>
              <a:rPr lang="en-US" sz="1600" b="0" dirty="0">
                <a:latin typeface="Courier New" pitchFamily="49" charset="0"/>
                <a:cs typeface="Courier New" pitchFamily="49" charset="0"/>
              </a:rPr>
              <a:t>,*</a:t>
            </a:r>
            <a:r>
              <a:rPr lang="en-US" sz="1600" b="0" dirty="0" err="1">
                <a:latin typeface="Courier New" pitchFamily="49" charset="0"/>
                <a:cs typeface="Courier New" pitchFamily="49" charset="0"/>
              </a:rPr>
              <a:t>curr</a:t>
            </a:r>
            <a:r>
              <a:rPr lang="en-US" sz="1600" b="0" dirty="0">
                <a:latin typeface="Courier New" pitchFamily="49" charset="0"/>
                <a:cs typeface="Courier New" pitchFamily="49" charset="0"/>
              </a:rPr>
              <a:t>,*r                 </a:t>
            </a:r>
          </a:p>
          <a:p>
            <a:r>
              <a:rPr lang="en-US" sz="1600" b="0" dirty="0">
                <a:latin typeface="Courier New" pitchFamily="49" charset="0"/>
                <a:cs typeface="Courier New" pitchFamily="49" charset="0"/>
              </a:rPr>
              <a:t>   locate(</a:t>
            </a:r>
            <a:r>
              <a:rPr lang="en-US" sz="1600" b="0" dirty="0" err="1">
                <a:latin typeface="Courier New" pitchFamily="49" charset="0"/>
                <a:cs typeface="Courier New" pitchFamily="49" charset="0"/>
              </a:rPr>
              <a:t>pred,curr,key</a:t>
            </a:r>
            <a:r>
              <a:rPr lang="en-US" sz="1600" b="0" dirty="0">
                <a:latin typeface="Courier New" pitchFamily="49" charset="0"/>
                <a:cs typeface="Courier New" pitchFamily="49" charset="0"/>
              </a:rPr>
              <a:t>)                      </a:t>
            </a:r>
          </a:p>
          <a:p>
            <a:r>
              <a:rPr lang="en-US" sz="1600" b="0" dirty="0">
                <a:latin typeface="Courier New" pitchFamily="49" charset="0"/>
                <a:cs typeface="Courier New" pitchFamily="49" charset="0"/>
              </a:rPr>
              <a:t>   k = (</a:t>
            </a:r>
            <a:r>
              <a:rPr lang="en-US" sz="1600" b="0" dirty="0" err="1">
                <a:latin typeface="Courier New" pitchFamily="49" charset="0"/>
                <a:cs typeface="Courier New" pitchFamily="49" charset="0"/>
              </a:rPr>
              <a:t>curr</a:t>
            </a:r>
            <a:r>
              <a:rPr lang="en-US" sz="1600" b="0" dirty="0">
                <a:latin typeface="Courier New" pitchFamily="49" charset="0"/>
                <a:cs typeface="Courier New" pitchFamily="49" charset="0"/>
              </a:rPr>
              <a:t>-&gt;key ≠ key) </a:t>
            </a:r>
          </a:p>
          <a:p>
            <a:r>
              <a:rPr lang="en-US" sz="1600" b="0" dirty="0">
                <a:latin typeface="Courier New" pitchFamily="49" charset="0"/>
                <a:cs typeface="Courier New" pitchFamily="49" charset="0"/>
              </a:rPr>
              <a:t>   if (k) return false</a:t>
            </a:r>
          </a:p>
          <a:p>
            <a:r>
              <a:rPr lang="en-US" sz="1600" b="0" dirty="0">
                <a:latin typeface="Courier New" pitchFamily="49" charset="0"/>
                <a:cs typeface="Courier New" pitchFamily="49" charset="0"/>
              </a:rPr>
              <a:t>   r = </a:t>
            </a:r>
            <a:r>
              <a:rPr lang="en-US" sz="1600" b="0" dirty="0" err="1">
                <a:latin typeface="Courier New" pitchFamily="49" charset="0"/>
                <a:cs typeface="Courier New" pitchFamily="49" charset="0"/>
              </a:rPr>
              <a:t>curr</a:t>
            </a:r>
            <a:r>
              <a:rPr lang="en-US" sz="1600" b="0" dirty="0">
                <a:latin typeface="Courier New" pitchFamily="49" charset="0"/>
                <a:cs typeface="Courier New" pitchFamily="49" charset="0"/>
              </a:rPr>
              <a:t>-&gt;next</a:t>
            </a:r>
          </a:p>
          <a:p>
            <a:r>
              <a:rPr lang="en-US" sz="1600" b="0" dirty="0">
                <a:latin typeface="Courier New" pitchFamily="49" charset="0"/>
                <a:cs typeface="Courier New" pitchFamily="49" charset="0"/>
              </a:rPr>
              <a:t>   </a:t>
            </a:r>
            <a:r>
              <a:rPr lang="en-US" sz="1600" b="0" dirty="0" err="1">
                <a:latin typeface="Courier New" pitchFamily="49" charset="0"/>
                <a:cs typeface="Courier New" pitchFamily="49" charset="0"/>
              </a:rPr>
              <a:t>pred</a:t>
            </a:r>
            <a:r>
              <a:rPr lang="en-US" sz="1600" b="0" dirty="0">
                <a:latin typeface="Courier New" pitchFamily="49" charset="0"/>
                <a:cs typeface="Courier New" pitchFamily="49" charset="0"/>
              </a:rPr>
              <a:t>-&gt;next = r</a:t>
            </a:r>
          </a:p>
          <a:p>
            <a:r>
              <a:rPr lang="en-US" sz="1600" b="0" dirty="0">
                <a:latin typeface="Courier New" pitchFamily="49" charset="0"/>
                <a:cs typeface="Courier New" pitchFamily="49" charset="0"/>
              </a:rPr>
              <a:t>   return true</a:t>
            </a:r>
          </a:p>
          <a:p>
            <a:r>
              <a:rPr lang="en-US" sz="1600" b="0" dirty="0">
                <a:latin typeface="Courier New" pitchFamily="49" charset="0"/>
                <a:cs typeface="Courier New" pitchFamily="49" charset="0"/>
              </a:rPr>
              <a:t>}</a:t>
            </a:r>
          </a:p>
          <a:p>
            <a:endParaRPr lang="en-US" sz="1600" b="0" dirty="0">
              <a:latin typeface="Courier New" pitchFamily="49" charset="0"/>
              <a:cs typeface="Courier New" pitchFamily="49" charset="0"/>
            </a:endParaRPr>
          </a:p>
        </p:txBody>
      </p:sp>
      <p:sp>
        <p:nvSpPr>
          <p:cNvPr id="20486" name="Text Box 17"/>
          <p:cNvSpPr txBox="1">
            <a:spLocks noChangeArrowheads="1"/>
          </p:cNvSpPr>
          <p:nvPr/>
        </p:nvSpPr>
        <p:spPr bwMode="auto">
          <a:xfrm>
            <a:off x="2514600" y="4419600"/>
            <a:ext cx="3352800" cy="2051050"/>
          </a:xfrm>
          <a:prstGeom prst="rect">
            <a:avLst/>
          </a:prstGeom>
          <a:noFill/>
          <a:ln w="3175" algn="ctr">
            <a:solidFill>
              <a:schemeClr val="tx1"/>
            </a:solidFill>
            <a:miter lim="800000"/>
            <a:headEnd/>
            <a:tailEnd/>
          </a:ln>
        </p:spPr>
        <p:txBody>
          <a:bodyPr>
            <a:spAutoFit/>
          </a:bodyPr>
          <a:lstStyle/>
          <a:p>
            <a:r>
              <a:rPr lang="en-US" sz="1600" dirty="0" err="1">
                <a:latin typeface="Courier New" pitchFamily="49" charset="0"/>
                <a:cs typeface="Courier New" pitchFamily="49" charset="0"/>
              </a:rPr>
              <a:t>bool</a:t>
            </a:r>
            <a:r>
              <a:rPr lang="en-US" sz="1600" dirty="0">
                <a:latin typeface="Courier New" pitchFamily="49" charset="0"/>
                <a:cs typeface="Courier New" pitchFamily="49" charset="0"/>
              </a:rPr>
              <a:t> contains(</a:t>
            </a:r>
            <a:r>
              <a:rPr lang="en-US" sz="1600" dirty="0" err="1">
                <a:latin typeface="Courier New" pitchFamily="49" charset="0"/>
                <a:cs typeface="Courier New" pitchFamily="49" charset="0"/>
              </a:rPr>
              <a:t>int</a:t>
            </a:r>
            <a:r>
              <a:rPr lang="en-US" sz="1600" dirty="0">
                <a:latin typeface="Courier New" pitchFamily="49" charset="0"/>
                <a:cs typeface="Courier New" pitchFamily="49" charset="0"/>
              </a:rPr>
              <a:t> key) {</a:t>
            </a:r>
          </a:p>
          <a:p>
            <a:r>
              <a:rPr lang="en-US" sz="1600" dirty="0">
                <a:solidFill>
                  <a:srgbClr val="FFFF00"/>
                </a:solidFill>
                <a:latin typeface="Courier New" pitchFamily="49" charset="0"/>
                <a:cs typeface="Courier New" pitchFamily="49" charset="0"/>
              </a:rPr>
              <a:t> </a:t>
            </a:r>
            <a:r>
              <a:rPr lang="en-US" sz="1600" b="1" dirty="0">
                <a:solidFill>
                  <a:srgbClr val="FFFF00"/>
                </a:solidFill>
                <a:latin typeface="Courier New" pitchFamily="49" charset="0"/>
                <a:cs typeface="Courier New" pitchFamily="49" charset="0"/>
              </a:rPr>
              <a:t>atomic</a:t>
            </a:r>
          </a:p>
          <a:p>
            <a:r>
              <a:rPr lang="en-US" sz="1600" b="0" dirty="0">
                <a:latin typeface="Courier New" pitchFamily="49" charset="0"/>
                <a:cs typeface="Courier New" pitchFamily="49" charset="0"/>
              </a:rPr>
              <a:t>   Entry *</a:t>
            </a:r>
            <a:r>
              <a:rPr lang="en-US" sz="1600" b="0" dirty="0" err="1">
                <a:latin typeface="Courier New" pitchFamily="49" charset="0"/>
                <a:cs typeface="Courier New" pitchFamily="49" charset="0"/>
              </a:rPr>
              <a:t>pred</a:t>
            </a:r>
            <a:r>
              <a:rPr lang="en-US" sz="1600" b="0" dirty="0">
                <a:latin typeface="Courier New" pitchFamily="49" charset="0"/>
                <a:cs typeface="Courier New" pitchFamily="49" charset="0"/>
              </a:rPr>
              <a:t>,*</a:t>
            </a:r>
            <a:r>
              <a:rPr lang="en-US" sz="1600" b="0" dirty="0" err="1">
                <a:latin typeface="Courier New" pitchFamily="49" charset="0"/>
                <a:cs typeface="Courier New" pitchFamily="49" charset="0"/>
              </a:rPr>
              <a:t>curr</a:t>
            </a:r>
            <a:endParaRPr lang="en-US" sz="1600" b="0" dirty="0">
              <a:latin typeface="Courier New" pitchFamily="49" charset="0"/>
              <a:cs typeface="Courier New" pitchFamily="49" charset="0"/>
            </a:endParaRPr>
          </a:p>
          <a:p>
            <a:r>
              <a:rPr lang="en-US" sz="1600" b="0" dirty="0">
                <a:latin typeface="Courier New" pitchFamily="49" charset="0"/>
                <a:cs typeface="Courier New" pitchFamily="49" charset="0"/>
              </a:rPr>
              <a:t>   locate(</a:t>
            </a:r>
            <a:r>
              <a:rPr lang="en-US" sz="1600" b="0" dirty="0" err="1">
                <a:latin typeface="Courier New" pitchFamily="49" charset="0"/>
                <a:cs typeface="Courier New" pitchFamily="49" charset="0"/>
              </a:rPr>
              <a:t>pred,curr,key</a:t>
            </a:r>
            <a:r>
              <a:rPr lang="en-US" sz="1600" b="0" dirty="0">
                <a:latin typeface="Courier New" pitchFamily="49" charset="0"/>
                <a:cs typeface="Courier New" pitchFamily="49" charset="0"/>
              </a:rPr>
              <a:t>)</a:t>
            </a:r>
          </a:p>
          <a:p>
            <a:r>
              <a:rPr lang="en-US" sz="1600" b="0" dirty="0">
                <a:latin typeface="Courier New" pitchFamily="49" charset="0"/>
                <a:cs typeface="Courier New" pitchFamily="49" charset="0"/>
              </a:rPr>
              <a:t>   k = (</a:t>
            </a:r>
            <a:r>
              <a:rPr lang="en-US" sz="1600" b="0" dirty="0" err="1">
                <a:latin typeface="Courier New" pitchFamily="49" charset="0"/>
                <a:cs typeface="Courier New" pitchFamily="49" charset="0"/>
              </a:rPr>
              <a:t>curr</a:t>
            </a:r>
            <a:r>
              <a:rPr lang="en-US" sz="1600" b="0" dirty="0">
                <a:latin typeface="Courier New" pitchFamily="49" charset="0"/>
                <a:cs typeface="Courier New" pitchFamily="49" charset="0"/>
              </a:rPr>
              <a:t>-&gt;key == key) </a:t>
            </a:r>
          </a:p>
          <a:p>
            <a:r>
              <a:rPr lang="en-US" sz="1600" b="0" dirty="0">
                <a:latin typeface="Courier New" pitchFamily="49" charset="0"/>
                <a:cs typeface="Courier New" pitchFamily="49" charset="0"/>
              </a:rPr>
              <a:t>   if (k) return false</a:t>
            </a:r>
          </a:p>
          <a:p>
            <a:r>
              <a:rPr lang="en-US" sz="1600" b="0" dirty="0">
                <a:latin typeface="Courier New" pitchFamily="49" charset="0"/>
                <a:cs typeface="Courier New" pitchFamily="49" charset="0"/>
              </a:rPr>
              <a:t>   return true</a:t>
            </a:r>
          </a:p>
          <a:p>
            <a:r>
              <a:rPr lang="en-US" sz="1600" b="0" dirty="0">
                <a:latin typeface="Courier New" pitchFamily="49" charset="0"/>
                <a:cs typeface="Courier New" pitchFamily="49" charset="0"/>
              </a:rPr>
              <a:t>}</a:t>
            </a:r>
          </a:p>
        </p:txBody>
      </p:sp>
      <p:sp>
        <p:nvSpPr>
          <p:cNvPr id="9" name="Rounded Rectangle 8"/>
          <p:cNvSpPr/>
          <p:nvPr/>
        </p:nvSpPr>
        <p:spPr>
          <a:xfrm>
            <a:off x="142844" y="285728"/>
            <a:ext cx="9001156" cy="6572272"/>
          </a:xfrm>
          <a:prstGeom prst="round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16</a:t>
            </a:fld>
            <a:endParaRPr kumimoji="0" lang="en-US" sz="1200">
              <a:solidFill>
                <a:schemeClr val="tx2"/>
              </a:solidFill>
            </a:endParaRPr>
          </a:p>
        </p:txBody>
      </p:sp>
      <p:sp>
        <p:nvSpPr>
          <p:cNvPr id="20483" name="Text Box 17"/>
          <p:cNvSpPr txBox="1">
            <a:spLocks noChangeArrowheads="1"/>
          </p:cNvSpPr>
          <p:nvPr/>
        </p:nvSpPr>
        <p:spPr bwMode="auto">
          <a:xfrm>
            <a:off x="152400" y="1441459"/>
            <a:ext cx="3886200" cy="2784475"/>
          </a:xfrm>
          <a:prstGeom prst="rect">
            <a:avLst/>
          </a:prstGeom>
          <a:noFill/>
          <a:ln w="3175" algn="ctr">
            <a:solidFill>
              <a:schemeClr val="tx1"/>
            </a:solidFill>
            <a:miter lim="800000"/>
            <a:headEnd/>
            <a:tailEnd/>
          </a:ln>
        </p:spPr>
        <p:txBody>
          <a:bodyPr>
            <a:spAutoFit/>
          </a:bodyPr>
          <a:lstStyle/>
          <a:p>
            <a:r>
              <a:rPr lang="en-US" sz="1600" dirty="0" err="1">
                <a:latin typeface="Courier New" pitchFamily="49" charset="0"/>
                <a:cs typeface="Courier New" pitchFamily="49" charset="0"/>
              </a:rPr>
              <a:t>bool</a:t>
            </a:r>
            <a:r>
              <a:rPr lang="en-US" sz="1600" dirty="0">
                <a:latin typeface="Courier New" pitchFamily="49" charset="0"/>
                <a:cs typeface="Courier New" pitchFamily="49" charset="0"/>
              </a:rPr>
              <a:t> add(</a:t>
            </a:r>
            <a:r>
              <a:rPr lang="en-US" sz="1600" dirty="0" err="1">
                <a:latin typeface="Courier New" pitchFamily="49" charset="0"/>
                <a:cs typeface="Courier New" pitchFamily="49" charset="0"/>
              </a:rPr>
              <a:t>int</a:t>
            </a:r>
            <a:r>
              <a:rPr lang="en-US" sz="1600" dirty="0">
                <a:latin typeface="Courier New" pitchFamily="49" charset="0"/>
                <a:cs typeface="Courier New" pitchFamily="49" charset="0"/>
              </a:rPr>
              <a:t> key)</a:t>
            </a:r>
            <a:r>
              <a:rPr lang="en-US" sz="1600" b="0" dirty="0">
                <a:latin typeface="Courier New" pitchFamily="49" charset="0"/>
                <a:cs typeface="Courier New" pitchFamily="49" charset="0"/>
              </a:rPr>
              <a:t>{ </a:t>
            </a:r>
          </a:p>
          <a:p>
            <a:r>
              <a:rPr lang="en-US" sz="1600" b="0" dirty="0">
                <a:solidFill>
                  <a:srgbClr val="FFDF57"/>
                </a:solidFill>
                <a:latin typeface="Courier New" pitchFamily="49" charset="0"/>
                <a:cs typeface="Courier New" pitchFamily="49" charset="0"/>
              </a:rPr>
              <a:t> </a:t>
            </a:r>
            <a:r>
              <a:rPr lang="en-US" sz="1600" b="1" dirty="0">
                <a:solidFill>
                  <a:srgbClr val="FFFF00"/>
                </a:solidFill>
                <a:latin typeface="Courier New" pitchFamily="49" charset="0"/>
                <a:cs typeface="Courier New" pitchFamily="49" charset="0"/>
              </a:rPr>
              <a:t>atomic</a:t>
            </a:r>
          </a:p>
          <a:p>
            <a:r>
              <a:rPr lang="en-US" sz="1600" b="0" dirty="0">
                <a:latin typeface="Courier New" pitchFamily="49" charset="0"/>
                <a:cs typeface="Courier New" pitchFamily="49" charset="0"/>
              </a:rPr>
              <a:t>   Entry *</a:t>
            </a:r>
            <a:r>
              <a:rPr lang="en-US" sz="1600" b="0" dirty="0" err="1">
                <a:latin typeface="Courier New" pitchFamily="49" charset="0"/>
                <a:cs typeface="Courier New" pitchFamily="49" charset="0"/>
              </a:rPr>
              <a:t>pred</a:t>
            </a:r>
            <a:r>
              <a:rPr lang="en-US" sz="1600" b="0" dirty="0">
                <a:latin typeface="Courier New" pitchFamily="49" charset="0"/>
                <a:cs typeface="Courier New" pitchFamily="49" charset="0"/>
              </a:rPr>
              <a:t>,*</a:t>
            </a:r>
            <a:r>
              <a:rPr lang="en-US" sz="1600" b="0" dirty="0" err="1">
                <a:latin typeface="Courier New" pitchFamily="49" charset="0"/>
                <a:cs typeface="Courier New" pitchFamily="49" charset="0"/>
              </a:rPr>
              <a:t>curr</a:t>
            </a:r>
            <a:r>
              <a:rPr lang="en-US" sz="1600" b="0" dirty="0">
                <a:latin typeface="Courier New" pitchFamily="49" charset="0"/>
                <a:cs typeface="Courier New" pitchFamily="49" charset="0"/>
              </a:rPr>
              <a:t>,*entry                 </a:t>
            </a:r>
          </a:p>
          <a:p>
            <a:r>
              <a:rPr lang="en-US" sz="1600" b="0" dirty="0">
                <a:latin typeface="Courier New" pitchFamily="49" charset="0"/>
                <a:cs typeface="Courier New" pitchFamily="49" charset="0"/>
              </a:rPr>
              <a:t>   locate(</a:t>
            </a:r>
            <a:r>
              <a:rPr lang="en-US" sz="1600" b="0" dirty="0" err="1">
                <a:latin typeface="Courier New" pitchFamily="49" charset="0"/>
                <a:cs typeface="Courier New" pitchFamily="49" charset="0"/>
              </a:rPr>
              <a:t>pred,curr,key</a:t>
            </a:r>
            <a:r>
              <a:rPr lang="en-US" sz="1600" b="0" dirty="0">
                <a:latin typeface="Courier New" pitchFamily="49" charset="0"/>
                <a:cs typeface="Courier New" pitchFamily="49" charset="0"/>
              </a:rPr>
              <a:t>);                      </a:t>
            </a:r>
          </a:p>
          <a:p>
            <a:r>
              <a:rPr lang="en-US" sz="1600" b="0" dirty="0">
                <a:latin typeface="Courier New" pitchFamily="49" charset="0"/>
                <a:cs typeface="Courier New" pitchFamily="49" charset="0"/>
              </a:rPr>
              <a:t>   k = (</a:t>
            </a:r>
            <a:r>
              <a:rPr lang="en-US" sz="1600" b="0" dirty="0" err="1">
                <a:latin typeface="Courier New" pitchFamily="49" charset="0"/>
                <a:cs typeface="Courier New" pitchFamily="49" charset="0"/>
              </a:rPr>
              <a:t>curr</a:t>
            </a:r>
            <a:r>
              <a:rPr lang="en-US" sz="1600" b="0" dirty="0">
                <a:latin typeface="Courier New" pitchFamily="49" charset="0"/>
                <a:cs typeface="Courier New" pitchFamily="49" charset="0"/>
              </a:rPr>
              <a:t>-&gt;key == key) </a:t>
            </a:r>
          </a:p>
          <a:p>
            <a:r>
              <a:rPr lang="en-US" sz="1600" b="0" dirty="0">
                <a:latin typeface="Courier New" pitchFamily="49" charset="0"/>
                <a:cs typeface="Courier New" pitchFamily="49" charset="0"/>
              </a:rPr>
              <a:t>   if (k) return false</a:t>
            </a:r>
          </a:p>
          <a:p>
            <a:r>
              <a:rPr lang="en-US" sz="1600" b="0" dirty="0">
                <a:latin typeface="Courier New" pitchFamily="49" charset="0"/>
                <a:cs typeface="Courier New" pitchFamily="49" charset="0"/>
              </a:rPr>
              <a:t>   entry = new Entry()</a:t>
            </a:r>
          </a:p>
          <a:p>
            <a:r>
              <a:rPr lang="en-US" sz="1600" b="0" dirty="0">
                <a:latin typeface="Courier New" pitchFamily="49" charset="0"/>
                <a:cs typeface="Courier New" pitchFamily="49" charset="0"/>
              </a:rPr>
              <a:t>   entry-&gt;next = </a:t>
            </a:r>
            <a:r>
              <a:rPr lang="en-US" sz="1600" b="0" dirty="0" err="1">
                <a:latin typeface="Courier New" pitchFamily="49" charset="0"/>
                <a:cs typeface="Courier New" pitchFamily="49" charset="0"/>
              </a:rPr>
              <a:t>curr</a:t>
            </a:r>
            <a:endParaRPr lang="en-US" sz="1600" b="0" dirty="0">
              <a:latin typeface="Courier New" pitchFamily="49" charset="0"/>
              <a:cs typeface="Courier New" pitchFamily="49" charset="0"/>
            </a:endParaRPr>
          </a:p>
          <a:p>
            <a:r>
              <a:rPr lang="en-US" sz="1600" b="0" dirty="0">
                <a:latin typeface="Courier New" pitchFamily="49" charset="0"/>
                <a:cs typeface="Courier New" pitchFamily="49" charset="0"/>
              </a:rPr>
              <a:t>   </a:t>
            </a:r>
            <a:r>
              <a:rPr lang="en-US" sz="1600" b="0" dirty="0" err="1">
                <a:latin typeface="Courier New" pitchFamily="49" charset="0"/>
                <a:cs typeface="Courier New" pitchFamily="49" charset="0"/>
              </a:rPr>
              <a:t>pred</a:t>
            </a:r>
            <a:r>
              <a:rPr lang="en-US" sz="1600" b="0" dirty="0">
                <a:latin typeface="Courier New" pitchFamily="49" charset="0"/>
                <a:cs typeface="Courier New" pitchFamily="49" charset="0"/>
              </a:rPr>
              <a:t>-&gt;next = entry</a:t>
            </a:r>
          </a:p>
          <a:p>
            <a:r>
              <a:rPr lang="en-US" sz="1600" b="0" dirty="0">
                <a:latin typeface="Courier New" pitchFamily="49" charset="0"/>
                <a:cs typeface="Courier New" pitchFamily="49" charset="0"/>
              </a:rPr>
              <a:t>   return true</a:t>
            </a:r>
          </a:p>
          <a:p>
            <a:r>
              <a:rPr lang="en-US" sz="1600" b="0" dirty="0">
                <a:latin typeface="Courier New" pitchFamily="49" charset="0"/>
                <a:cs typeface="Courier New" pitchFamily="49" charset="0"/>
              </a:rPr>
              <a:t>}</a:t>
            </a:r>
          </a:p>
        </p:txBody>
      </p:sp>
      <p:sp>
        <p:nvSpPr>
          <p:cNvPr id="7" name="AutoShape 110"/>
          <p:cNvSpPr>
            <a:spLocks noChangeArrowheads="1"/>
          </p:cNvSpPr>
          <p:nvPr/>
        </p:nvSpPr>
        <p:spPr bwMode="auto">
          <a:xfrm>
            <a:off x="71406" y="4905396"/>
            <a:ext cx="8915400" cy="1524000"/>
          </a:xfrm>
          <a:prstGeom prst="roundRect">
            <a:avLst>
              <a:gd name="adj" fmla="val 16667"/>
            </a:avLst>
          </a:prstGeom>
          <a:solidFill>
            <a:srgbClr val="33CC33">
              <a:alpha val="75999"/>
            </a:srgbClr>
          </a:solidFill>
          <a:ln w="9525">
            <a:solidFill>
              <a:schemeClr val="tx1"/>
            </a:solidFill>
            <a:round/>
            <a:headEnd/>
            <a:tailEnd/>
          </a:ln>
          <a:effectLst>
            <a:outerShdw dist="107763" dir="2700000" algn="ctr" rotWithShape="0">
              <a:schemeClr val="bg2">
                <a:alpha val="50000"/>
              </a:schemeClr>
            </a:outerShdw>
          </a:effectLst>
        </p:spPr>
        <p:txBody>
          <a:bodyPr wrap="none" anchor="ctr"/>
          <a:lstStyle/>
          <a:p>
            <a:pPr>
              <a:buFontTx/>
              <a:buChar char="•"/>
            </a:pPr>
            <a:r>
              <a:rPr kumimoji="1" lang="en-US" sz="2400"/>
              <a:t> Understandable</a:t>
            </a:r>
          </a:p>
          <a:p>
            <a:pPr>
              <a:buFontTx/>
              <a:buChar char="•"/>
            </a:pPr>
            <a:r>
              <a:rPr kumimoji="1" lang="en-US" sz="2400"/>
              <a:t> Proving correctness easier</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1000" fill="hold"/>
                                        <p:tgtEl>
                                          <p:spTgt spid="20483"/>
                                        </p:tgtEl>
                                      </p:cBhvr>
                                      <p:by x="173000" y="173000"/>
                                    </p:animScale>
                                  </p:childTnLst>
                                </p:cTn>
                              </p:par>
                              <p:par>
                                <p:cTn id="7" presetID="63" presetClass="path" presetSubtype="0" accel="50000" decel="50000" fill="hold" grpId="1" nodeType="withEffect">
                                  <p:stCondLst>
                                    <p:cond delay="0"/>
                                  </p:stCondLst>
                                  <p:childTnLst>
                                    <p:animMotion origin="layout" path="M 3.33333E-6 -4.44444E-6 L 0.26302 0.05533 " pathEditMode="relative" rAng="0" ptsTypes="AA">
                                      <p:cBhvr>
                                        <p:cTn id="8" dur="2000" fill="hold"/>
                                        <p:tgtEl>
                                          <p:spTgt spid="20483"/>
                                        </p:tgtEl>
                                        <p:attrNameLst>
                                          <p:attrName>ppt_x</p:attrName>
                                          <p:attrName>ppt_y</p:attrName>
                                        </p:attrNameLst>
                                      </p:cBhvr>
                                      <p:rCtr x="131" y="28"/>
                                    </p:animMotion>
                                  </p:childTnLst>
                                </p:cTn>
                              </p:par>
                              <p:par>
                                <p:cTn id="9" presetID="10"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0483" grpId="0" animBg="1"/>
      <p:bldP spid="20483" grpId="1"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4609" name="Text Box 17"/>
          <p:cNvSpPr txBox="1">
            <a:spLocks noChangeArrowheads="1"/>
          </p:cNvSpPr>
          <p:nvPr/>
        </p:nvSpPr>
        <p:spPr bwMode="auto">
          <a:xfrm>
            <a:off x="5105400" y="1392260"/>
            <a:ext cx="4038600" cy="2400300"/>
          </a:xfrm>
          <a:prstGeom prst="rect">
            <a:avLst/>
          </a:prstGeom>
          <a:noFill/>
          <a:ln w="9525" algn="ctr">
            <a:noFill/>
            <a:miter lim="800000"/>
            <a:headEnd/>
            <a:tailEnd/>
          </a:ln>
        </p:spPr>
        <p:txBody>
          <a:bodyPr>
            <a:spAutoFit/>
          </a:bodyPr>
          <a:lstStyle/>
          <a:p>
            <a:r>
              <a:rPr lang="en-US" sz="1200" dirty="0" err="1">
                <a:latin typeface="Courier New" pitchFamily="49" charset="0"/>
                <a:cs typeface="Courier New" pitchFamily="49" charset="0"/>
              </a:rPr>
              <a:t>bool</a:t>
            </a:r>
            <a:r>
              <a:rPr lang="en-US" sz="1200" dirty="0">
                <a:latin typeface="Courier New" pitchFamily="49" charset="0"/>
                <a:cs typeface="Courier New" pitchFamily="49" charset="0"/>
              </a:rPr>
              <a:t> add(</a:t>
            </a:r>
            <a:r>
              <a:rPr lang="en-US" sz="1200" dirty="0" err="1">
                <a:latin typeface="Courier New" pitchFamily="49" charset="0"/>
                <a:cs typeface="Courier New" pitchFamily="49" charset="0"/>
              </a:rPr>
              <a:t>int</a:t>
            </a:r>
            <a:r>
              <a:rPr lang="en-US" sz="1200" dirty="0">
                <a:latin typeface="Courier New" pitchFamily="49" charset="0"/>
                <a:cs typeface="Courier New" pitchFamily="49" charset="0"/>
              </a:rPr>
              <a:t> key) {</a:t>
            </a:r>
          </a:p>
          <a:p>
            <a:r>
              <a:rPr lang="en-US" sz="1200" b="0" dirty="0">
                <a:latin typeface="Courier New" pitchFamily="49" charset="0"/>
                <a:cs typeface="Courier New" pitchFamily="49" charset="0"/>
              </a:rPr>
              <a:t> Entry *</a:t>
            </a:r>
            <a:r>
              <a:rPr lang="en-US" sz="1200" b="0" dirty="0" err="1">
                <a:latin typeface="Courier New" pitchFamily="49" charset="0"/>
                <a:cs typeface="Courier New" pitchFamily="49" charset="0"/>
              </a:rPr>
              <a:t>pred</a:t>
            </a:r>
            <a:r>
              <a:rPr lang="en-US" sz="1200" b="0" dirty="0">
                <a:latin typeface="Courier New" pitchFamily="49" charset="0"/>
                <a:cs typeface="Courier New" pitchFamily="49" charset="0"/>
              </a:rPr>
              <a:t>,*</a:t>
            </a:r>
            <a:r>
              <a:rPr lang="en-US" sz="1200" b="0" dirty="0" err="1">
                <a:latin typeface="Courier New" pitchFamily="49" charset="0"/>
                <a:cs typeface="Courier New" pitchFamily="49" charset="0"/>
              </a:rPr>
              <a:t>curr</a:t>
            </a:r>
            <a:r>
              <a:rPr lang="en-US" sz="1200" b="0" dirty="0">
                <a:latin typeface="Courier New" pitchFamily="49" charset="0"/>
                <a:cs typeface="Courier New" pitchFamily="49" charset="0"/>
              </a:rPr>
              <a:t>,*entry                 </a:t>
            </a:r>
          </a:p>
          <a:p>
            <a:r>
              <a:rPr lang="en-US" sz="1200" dirty="0">
                <a:latin typeface="Courier New" pitchFamily="49" charset="0"/>
                <a:cs typeface="Courier New" pitchFamily="49" charset="0"/>
              </a:rPr>
              <a:t>restart:</a:t>
            </a:r>
            <a:r>
              <a:rPr lang="en-US" sz="1200" b="0" dirty="0">
                <a:latin typeface="Courier New" pitchFamily="49" charset="0"/>
                <a:cs typeface="Courier New" pitchFamily="49" charset="0"/>
              </a:rPr>
              <a:t> </a:t>
            </a:r>
          </a:p>
          <a:p>
            <a:r>
              <a:rPr lang="en-US" sz="1200" b="0" dirty="0">
                <a:latin typeface="Courier New" pitchFamily="49" charset="0"/>
                <a:cs typeface="Courier New" pitchFamily="49" charset="0"/>
              </a:rPr>
              <a:t> locate(</a:t>
            </a:r>
            <a:r>
              <a:rPr lang="en-US" sz="1200" b="0" dirty="0" err="1">
                <a:latin typeface="Courier New" pitchFamily="49" charset="0"/>
                <a:cs typeface="Courier New" pitchFamily="49" charset="0"/>
              </a:rPr>
              <a:t>pred,curr,key</a:t>
            </a:r>
            <a:r>
              <a:rPr lang="en-US" sz="1200" b="0" dirty="0">
                <a:latin typeface="Courier New" pitchFamily="49" charset="0"/>
                <a:cs typeface="Courier New" pitchFamily="49" charset="0"/>
              </a:rPr>
              <a:t>)                      </a:t>
            </a:r>
          </a:p>
          <a:p>
            <a:r>
              <a:rPr lang="en-US" sz="1200" b="0" dirty="0">
                <a:latin typeface="Courier New" pitchFamily="49" charset="0"/>
                <a:cs typeface="Courier New" pitchFamily="49" charset="0"/>
              </a:rPr>
              <a:t> k = (</a:t>
            </a:r>
            <a:r>
              <a:rPr lang="en-US" sz="1200" b="0" dirty="0" err="1">
                <a:latin typeface="Courier New" pitchFamily="49" charset="0"/>
                <a:cs typeface="Courier New" pitchFamily="49" charset="0"/>
              </a:rPr>
              <a:t>curr</a:t>
            </a:r>
            <a:r>
              <a:rPr lang="en-US" sz="1200" b="0" dirty="0">
                <a:latin typeface="Courier New" pitchFamily="49" charset="0"/>
                <a:cs typeface="Courier New" pitchFamily="49" charset="0"/>
              </a:rPr>
              <a:t>-&gt;key == key) </a:t>
            </a:r>
          </a:p>
          <a:p>
            <a:r>
              <a:rPr lang="en-US" sz="1200" b="0" dirty="0">
                <a:latin typeface="Courier New" pitchFamily="49" charset="0"/>
                <a:cs typeface="Courier New" pitchFamily="49" charset="0"/>
              </a:rPr>
              <a:t> if (k) return false</a:t>
            </a:r>
          </a:p>
          <a:p>
            <a:r>
              <a:rPr lang="en-US" sz="1200" b="0" dirty="0">
                <a:latin typeface="Courier New" pitchFamily="49" charset="0"/>
                <a:cs typeface="Courier New" pitchFamily="49" charset="0"/>
              </a:rPr>
              <a:t> entry = new Entry()</a:t>
            </a:r>
          </a:p>
          <a:p>
            <a:r>
              <a:rPr lang="en-US" sz="1200" b="0" dirty="0">
                <a:latin typeface="Courier New" pitchFamily="49" charset="0"/>
                <a:cs typeface="Courier New" pitchFamily="49" charset="0"/>
              </a:rPr>
              <a:t> entry-&gt;next = </a:t>
            </a:r>
            <a:r>
              <a:rPr lang="en-US" sz="1200" b="0" dirty="0" err="1">
                <a:latin typeface="Courier New" pitchFamily="49" charset="0"/>
                <a:cs typeface="Courier New" pitchFamily="49" charset="0"/>
              </a:rPr>
              <a:t>curr</a:t>
            </a:r>
            <a:endParaRPr lang="en-US" sz="1200" b="0" dirty="0">
              <a:latin typeface="Courier New" pitchFamily="49" charset="0"/>
              <a:cs typeface="Courier New" pitchFamily="49" charset="0"/>
            </a:endParaRPr>
          </a:p>
          <a:p>
            <a:r>
              <a:rPr lang="en-US" sz="1200" b="1" dirty="0">
                <a:solidFill>
                  <a:srgbClr val="FFFF00"/>
                </a:solidFill>
                <a:latin typeface="Courier New" pitchFamily="49" charset="0"/>
                <a:cs typeface="Courier New" pitchFamily="49" charset="0"/>
              </a:rPr>
              <a:t> </a:t>
            </a:r>
            <a:r>
              <a:rPr lang="en-US" sz="1200" b="1" dirty="0" err="1">
                <a:solidFill>
                  <a:srgbClr val="FFFF00"/>
                </a:solidFill>
                <a:latin typeface="Courier New" pitchFamily="49" charset="0"/>
                <a:cs typeface="Courier New" pitchFamily="49" charset="0"/>
              </a:rPr>
              <a:t>val</a:t>
            </a:r>
            <a:r>
              <a:rPr lang="en-US" sz="1200" b="1" dirty="0">
                <a:solidFill>
                  <a:srgbClr val="FFFF00"/>
                </a:solidFill>
                <a:latin typeface="Courier New" pitchFamily="49" charset="0"/>
                <a:cs typeface="Courier New" pitchFamily="49" charset="0"/>
              </a:rPr>
              <a:t>=CAS(&amp;</a:t>
            </a:r>
            <a:r>
              <a:rPr lang="en-US" sz="1200" b="1" dirty="0" err="1">
                <a:solidFill>
                  <a:srgbClr val="FFFF00"/>
                </a:solidFill>
                <a:latin typeface="Courier New" pitchFamily="49" charset="0"/>
                <a:cs typeface="Courier New" pitchFamily="49" charset="0"/>
              </a:rPr>
              <a:t>pred</a:t>
            </a:r>
            <a:r>
              <a:rPr lang="en-US" sz="1200" b="1" dirty="0">
                <a:solidFill>
                  <a:srgbClr val="FFFF00"/>
                </a:solidFill>
                <a:latin typeface="Courier New" pitchFamily="49" charset="0"/>
                <a:cs typeface="Courier New" pitchFamily="49" charset="0"/>
              </a:rPr>
              <a:t>-&gt;next,</a:t>
            </a:r>
            <a:r>
              <a:rPr lang="en-US" b="1" dirty="0">
                <a:solidFill>
                  <a:srgbClr val="FFFF00"/>
                </a:solidFill>
                <a:sym typeface="Math B" pitchFamily="2" charset="2"/>
              </a:rPr>
              <a:t></a:t>
            </a:r>
            <a:r>
              <a:rPr lang="en-US" sz="1200" b="1" dirty="0">
                <a:solidFill>
                  <a:srgbClr val="FFFF00"/>
                </a:solidFill>
                <a:latin typeface="Courier New" pitchFamily="49" charset="0"/>
                <a:cs typeface="Courier New" pitchFamily="49" charset="0"/>
              </a:rPr>
              <a:t>curr,0</a:t>
            </a:r>
            <a:r>
              <a:rPr lang="en-US" b="1" dirty="0">
                <a:solidFill>
                  <a:srgbClr val="FFFF00"/>
                </a:solidFill>
                <a:sym typeface="Math B" pitchFamily="2" charset="2"/>
              </a:rPr>
              <a:t></a:t>
            </a:r>
            <a:r>
              <a:rPr lang="en-US" sz="1200" b="1" dirty="0">
                <a:solidFill>
                  <a:srgbClr val="FFFF00"/>
                </a:solidFill>
                <a:latin typeface="Courier New" pitchFamily="49" charset="0"/>
                <a:cs typeface="Courier New" pitchFamily="49" charset="0"/>
              </a:rPr>
              <a:t>,</a:t>
            </a:r>
            <a:r>
              <a:rPr lang="en-US" b="1" dirty="0">
                <a:solidFill>
                  <a:srgbClr val="FFFF00"/>
                </a:solidFill>
                <a:sym typeface="Math B" pitchFamily="2" charset="2"/>
              </a:rPr>
              <a:t></a:t>
            </a:r>
            <a:r>
              <a:rPr lang="en-US" sz="1200" b="1" dirty="0">
                <a:solidFill>
                  <a:srgbClr val="FFFF00"/>
                </a:solidFill>
                <a:latin typeface="Courier New" pitchFamily="49" charset="0"/>
                <a:cs typeface="Courier New" pitchFamily="49" charset="0"/>
              </a:rPr>
              <a:t>entry,0</a:t>
            </a:r>
            <a:r>
              <a:rPr lang="en-US" b="1" dirty="0">
                <a:solidFill>
                  <a:srgbClr val="FFFF00"/>
                </a:solidFill>
                <a:sym typeface="Math B" pitchFamily="2" charset="2"/>
              </a:rPr>
              <a:t></a:t>
            </a:r>
            <a:r>
              <a:rPr lang="en-US" sz="1200" b="1" dirty="0">
                <a:solidFill>
                  <a:srgbClr val="FFFF00"/>
                </a:solidFill>
                <a:latin typeface="Courier New" pitchFamily="49" charset="0"/>
                <a:cs typeface="Courier New" pitchFamily="49" charset="0"/>
              </a:rPr>
              <a:t>)</a:t>
            </a:r>
          </a:p>
          <a:p>
            <a:r>
              <a:rPr lang="en-US" sz="1200" b="0" dirty="0">
                <a:latin typeface="Courier New" pitchFamily="49" charset="0"/>
                <a:cs typeface="Courier New" pitchFamily="49" charset="0"/>
              </a:rPr>
              <a:t> if (</a:t>
            </a:r>
            <a:r>
              <a:rPr lang="en-US" sz="1200" b="0" dirty="0">
                <a:latin typeface="Courier New" pitchFamily="49" charset="0"/>
                <a:cs typeface="Courier New" pitchFamily="49" charset="0"/>
                <a:sym typeface="Math B" pitchFamily="2" charset="2"/>
              </a:rPr>
              <a:t></a:t>
            </a:r>
            <a:r>
              <a:rPr lang="en-US" sz="1200" b="0" dirty="0" err="1">
                <a:latin typeface="Courier New" pitchFamily="49" charset="0"/>
                <a:cs typeface="Courier New" pitchFamily="49" charset="0"/>
                <a:sym typeface="Math B" pitchFamily="2" charset="2"/>
              </a:rPr>
              <a:t>val</a:t>
            </a:r>
            <a:r>
              <a:rPr lang="en-US" sz="1200" b="0" dirty="0">
                <a:latin typeface="Courier New" pitchFamily="49" charset="0"/>
                <a:cs typeface="Courier New" pitchFamily="49" charset="0"/>
                <a:sym typeface="Math B" pitchFamily="2" charset="2"/>
              </a:rPr>
              <a:t>) </a:t>
            </a:r>
            <a:r>
              <a:rPr lang="en-US" sz="1200" b="0" dirty="0" err="1">
                <a:latin typeface="Courier New" pitchFamily="49" charset="0"/>
                <a:cs typeface="Courier New" pitchFamily="49" charset="0"/>
                <a:sym typeface="Math B" pitchFamily="2" charset="2"/>
              </a:rPr>
              <a:t>goto</a:t>
            </a:r>
            <a:r>
              <a:rPr lang="en-US" sz="1200" b="0" dirty="0">
                <a:latin typeface="Courier New" pitchFamily="49" charset="0"/>
                <a:cs typeface="Courier New" pitchFamily="49" charset="0"/>
                <a:sym typeface="Math B" pitchFamily="2" charset="2"/>
              </a:rPr>
              <a:t> restart</a:t>
            </a:r>
          </a:p>
          <a:p>
            <a:r>
              <a:rPr lang="en-US" sz="1200" b="0" dirty="0">
                <a:latin typeface="Courier New" pitchFamily="49" charset="0"/>
                <a:cs typeface="Courier New" pitchFamily="49" charset="0"/>
                <a:sym typeface="Math B" pitchFamily="2" charset="2"/>
              </a:rPr>
              <a:t> return true</a:t>
            </a:r>
          </a:p>
          <a:p>
            <a:r>
              <a:rPr lang="en-US" sz="1200" b="0" dirty="0">
                <a:latin typeface="Courier New" pitchFamily="49" charset="0"/>
                <a:cs typeface="Courier New" pitchFamily="49" charset="0"/>
              </a:rPr>
              <a:t>}</a:t>
            </a:r>
          </a:p>
        </p:txBody>
      </p:sp>
      <p:sp>
        <p:nvSpPr>
          <p:cNvPr id="1134610" name="Text Box 18"/>
          <p:cNvSpPr txBox="1">
            <a:spLocks noChangeArrowheads="1"/>
          </p:cNvSpPr>
          <p:nvPr/>
        </p:nvSpPr>
        <p:spPr bwMode="auto">
          <a:xfrm>
            <a:off x="5105400" y="3965598"/>
            <a:ext cx="4038600" cy="2678112"/>
          </a:xfrm>
          <a:prstGeom prst="rect">
            <a:avLst/>
          </a:prstGeom>
          <a:noFill/>
          <a:ln w="9525" algn="ctr">
            <a:noFill/>
            <a:miter lim="800000"/>
            <a:headEnd/>
            <a:tailEnd/>
          </a:ln>
        </p:spPr>
        <p:txBody>
          <a:bodyPr>
            <a:spAutoFit/>
          </a:bodyPr>
          <a:lstStyle/>
          <a:p>
            <a:r>
              <a:rPr lang="en-US" sz="1200" dirty="0" err="1">
                <a:latin typeface="Courier New" pitchFamily="49" charset="0"/>
                <a:cs typeface="Courier New" pitchFamily="49" charset="0"/>
              </a:rPr>
              <a:t>bool</a:t>
            </a:r>
            <a:r>
              <a:rPr lang="en-US" sz="1200" dirty="0">
                <a:latin typeface="Courier New" pitchFamily="49" charset="0"/>
                <a:cs typeface="Courier New" pitchFamily="49" charset="0"/>
              </a:rPr>
              <a:t> remove(</a:t>
            </a:r>
            <a:r>
              <a:rPr lang="en-US" sz="1200" dirty="0" err="1">
                <a:latin typeface="Courier New" pitchFamily="49" charset="0"/>
                <a:cs typeface="Courier New" pitchFamily="49" charset="0"/>
              </a:rPr>
              <a:t>int</a:t>
            </a:r>
            <a:r>
              <a:rPr lang="en-US" sz="1200" dirty="0">
                <a:latin typeface="Courier New" pitchFamily="49" charset="0"/>
                <a:cs typeface="Courier New" pitchFamily="49" charset="0"/>
              </a:rPr>
              <a:t> key) {</a:t>
            </a:r>
          </a:p>
          <a:p>
            <a:r>
              <a:rPr lang="en-US" sz="1200" b="0" dirty="0">
                <a:latin typeface="Courier New" pitchFamily="49" charset="0"/>
                <a:cs typeface="Courier New" pitchFamily="49" charset="0"/>
              </a:rPr>
              <a:t> Entry *</a:t>
            </a:r>
            <a:r>
              <a:rPr lang="en-US" sz="1200" b="0" dirty="0" err="1">
                <a:latin typeface="Courier New" pitchFamily="49" charset="0"/>
                <a:cs typeface="Courier New" pitchFamily="49" charset="0"/>
              </a:rPr>
              <a:t>pred</a:t>
            </a:r>
            <a:r>
              <a:rPr lang="en-US" sz="1200" b="0" dirty="0">
                <a:latin typeface="Courier New" pitchFamily="49" charset="0"/>
                <a:cs typeface="Courier New" pitchFamily="49" charset="0"/>
              </a:rPr>
              <a:t>,*</a:t>
            </a:r>
            <a:r>
              <a:rPr lang="en-US" sz="1200" b="0" dirty="0" err="1">
                <a:latin typeface="Courier New" pitchFamily="49" charset="0"/>
                <a:cs typeface="Courier New" pitchFamily="49" charset="0"/>
              </a:rPr>
              <a:t>curr</a:t>
            </a:r>
            <a:r>
              <a:rPr lang="en-US" sz="1200" b="0" dirty="0">
                <a:latin typeface="Courier New" pitchFamily="49" charset="0"/>
                <a:cs typeface="Courier New" pitchFamily="49" charset="0"/>
              </a:rPr>
              <a:t>,*r </a:t>
            </a:r>
          </a:p>
          <a:p>
            <a:r>
              <a:rPr lang="en-US" sz="1200" dirty="0">
                <a:latin typeface="Courier New" pitchFamily="49" charset="0"/>
                <a:cs typeface="Courier New" pitchFamily="49" charset="0"/>
              </a:rPr>
              <a:t>restart:</a:t>
            </a:r>
            <a:r>
              <a:rPr lang="en-US" sz="1200" b="0" dirty="0">
                <a:latin typeface="Courier New" pitchFamily="49" charset="0"/>
                <a:cs typeface="Courier New" pitchFamily="49" charset="0"/>
              </a:rPr>
              <a:t>                </a:t>
            </a:r>
          </a:p>
          <a:p>
            <a:r>
              <a:rPr lang="en-US" sz="1200" b="0" dirty="0">
                <a:latin typeface="Courier New" pitchFamily="49" charset="0"/>
                <a:cs typeface="Courier New" pitchFamily="49" charset="0"/>
              </a:rPr>
              <a:t> locate(</a:t>
            </a:r>
            <a:r>
              <a:rPr lang="en-US" sz="1200" b="0" dirty="0" err="1">
                <a:latin typeface="Courier New" pitchFamily="49" charset="0"/>
                <a:cs typeface="Courier New" pitchFamily="49" charset="0"/>
              </a:rPr>
              <a:t>pred,curr,key</a:t>
            </a:r>
            <a:r>
              <a:rPr lang="en-US" sz="1200" b="0" dirty="0">
                <a:latin typeface="Courier New" pitchFamily="49" charset="0"/>
                <a:cs typeface="Courier New" pitchFamily="49" charset="0"/>
              </a:rPr>
              <a:t>)                      </a:t>
            </a:r>
          </a:p>
          <a:p>
            <a:r>
              <a:rPr lang="en-US" sz="1200" b="0" dirty="0">
                <a:latin typeface="Courier New" pitchFamily="49" charset="0"/>
                <a:cs typeface="Courier New" pitchFamily="49" charset="0"/>
              </a:rPr>
              <a:t> k = (</a:t>
            </a:r>
            <a:r>
              <a:rPr lang="en-US" sz="1200" b="0" dirty="0" err="1">
                <a:latin typeface="Courier New" pitchFamily="49" charset="0"/>
                <a:cs typeface="Courier New" pitchFamily="49" charset="0"/>
              </a:rPr>
              <a:t>curr</a:t>
            </a:r>
            <a:r>
              <a:rPr lang="en-US" sz="1200" b="0" dirty="0">
                <a:latin typeface="Courier New" pitchFamily="49" charset="0"/>
                <a:cs typeface="Courier New" pitchFamily="49" charset="0"/>
              </a:rPr>
              <a:t>-&gt;key ≠ key) </a:t>
            </a:r>
          </a:p>
          <a:p>
            <a:r>
              <a:rPr lang="en-US" sz="1200" b="0" dirty="0">
                <a:latin typeface="Courier New" pitchFamily="49" charset="0"/>
                <a:cs typeface="Courier New" pitchFamily="49" charset="0"/>
              </a:rPr>
              <a:t> if (k) return false</a:t>
            </a:r>
          </a:p>
          <a:p>
            <a:r>
              <a:rPr lang="en-US" sz="1200" b="0" dirty="0">
                <a:latin typeface="Courier New" pitchFamily="49" charset="0"/>
                <a:cs typeface="Courier New" pitchFamily="49" charset="0"/>
              </a:rPr>
              <a:t> &lt;</a:t>
            </a:r>
            <a:r>
              <a:rPr lang="en-US" sz="1200" b="0" dirty="0" err="1">
                <a:latin typeface="Courier New" pitchFamily="49" charset="0"/>
                <a:cs typeface="Courier New" pitchFamily="49" charset="0"/>
              </a:rPr>
              <a:t>r,m</a:t>
            </a:r>
            <a:r>
              <a:rPr lang="en-US" sz="1200" b="0" dirty="0">
                <a:latin typeface="Courier New" pitchFamily="49" charset="0"/>
                <a:cs typeface="Courier New" pitchFamily="49" charset="0"/>
              </a:rPr>
              <a:t>&gt; = </a:t>
            </a:r>
            <a:r>
              <a:rPr lang="en-US" sz="1200" b="0" dirty="0" err="1">
                <a:latin typeface="Courier New" pitchFamily="49" charset="0"/>
                <a:cs typeface="Courier New" pitchFamily="49" charset="0"/>
              </a:rPr>
              <a:t>curr</a:t>
            </a:r>
            <a:r>
              <a:rPr lang="en-US" sz="1200" b="0" dirty="0">
                <a:latin typeface="Courier New" pitchFamily="49" charset="0"/>
                <a:cs typeface="Courier New" pitchFamily="49" charset="0"/>
              </a:rPr>
              <a:t>-&gt;next</a:t>
            </a:r>
          </a:p>
          <a:p>
            <a:r>
              <a:rPr lang="en-US" sz="1200" b="1" dirty="0">
                <a:solidFill>
                  <a:srgbClr val="FFFF00"/>
                </a:solidFill>
                <a:latin typeface="Courier New" pitchFamily="49" charset="0"/>
                <a:cs typeface="Courier New" pitchFamily="49" charset="0"/>
              </a:rPr>
              <a:t> </a:t>
            </a:r>
            <a:r>
              <a:rPr lang="en-US" sz="1200" b="1" dirty="0" err="1">
                <a:solidFill>
                  <a:srgbClr val="FFFF00"/>
                </a:solidFill>
                <a:latin typeface="Courier New" pitchFamily="49" charset="0"/>
                <a:cs typeface="Courier New" pitchFamily="49" charset="0"/>
              </a:rPr>
              <a:t>lval</a:t>
            </a:r>
            <a:r>
              <a:rPr lang="en-US" sz="1200" b="1" dirty="0">
                <a:solidFill>
                  <a:srgbClr val="FFFF00"/>
                </a:solidFill>
                <a:latin typeface="Courier New" pitchFamily="49" charset="0"/>
                <a:cs typeface="Courier New" pitchFamily="49" charset="0"/>
              </a:rPr>
              <a:t>=CAS(&amp;</a:t>
            </a:r>
            <a:r>
              <a:rPr lang="en-US" sz="1200" b="1" dirty="0" err="1">
                <a:solidFill>
                  <a:srgbClr val="FFFF00"/>
                </a:solidFill>
                <a:latin typeface="Courier New" pitchFamily="49" charset="0"/>
                <a:cs typeface="Courier New" pitchFamily="49" charset="0"/>
              </a:rPr>
              <a:t>curr</a:t>
            </a:r>
            <a:r>
              <a:rPr lang="en-US" sz="1200" b="1" dirty="0">
                <a:solidFill>
                  <a:srgbClr val="FFFF00"/>
                </a:solidFill>
                <a:latin typeface="Courier New" pitchFamily="49" charset="0"/>
                <a:cs typeface="Courier New" pitchFamily="49" charset="0"/>
              </a:rPr>
              <a:t>-&gt;next, </a:t>
            </a:r>
            <a:r>
              <a:rPr lang="en-US" b="1" dirty="0">
                <a:solidFill>
                  <a:srgbClr val="FFFF00"/>
                </a:solidFill>
                <a:sym typeface="Math B" pitchFamily="2" charset="2"/>
              </a:rPr>
              <a:t></a:t>
            </a:r>
            <a:r>
              <a:rPr lang="en-US" sz="1200" b="1" dirty="0">
                <a:solidFill>
                  <a:srgbClr val="FFFF00"/>
                </a:solidFill>
                <a:latin typeface="Courier New" pitchFamily="49" charset="0"/>
                <a:cs typeface="Courier New" pitchFamily="49" charset="0"/>
              </a:rPr>
              <a:t>r,m</a:t>
            </a:r>
            <a:r>
              <a:rPr lang="en-US" b="1" dirty="0">
                <a:solidFill>
                  <a:srgbClr val="FFFF00"/>
                </a:solidFill>
                <a:sym typeface="Math B" pitchFamily="2" charset="2"/>
              </a:rPr>
              <a:t></a:t>
            </a:r>
            <a:r>
              <a:rPr lang="en-US" sz="1200" b="1" dirty="0">
                <a:solidFill>
                  <a:srgbClr val="FFFF00"/>
                </a:solidFill>
                <a:latin typeface="Courier New" pitchFamily="49" charset="0"/>
                <a:cs typeface="Courier New" pitchFamily="49" charset="0"/>
              </a:rPr>
              <a:t>,</a:t>
            </a:r>
            <a:r>
              <a:rPr lang="en-US" b="1" dirty="0">
                <a:solidFill>
                  <a:srgbClr val="FFFF00"/>
                </a:solidFill>
                <a:sym typeface="Math B" pitchFamily="2" charset="2"/>
              </a:rPr>
              <a:t></a:t>
            </a:r>
            <a:r>
              <a:rPr lang="en-US" sz="1200" b="1" dirty="0">
                <a:solidFill>
                  <a:srgbClr val="FFFF00"/>
                </a:solidFill>
                <a:latin typeface="Courier New" pitchFamily="49" charset="0"/>
                <a:cs typeface="Courier New" pitchFamily="49" charset="0"/>
              </a:rPr>
              <a:t>r,1</a:t>
            </a:r>
            <a:r>
              <a:rPr lang="en-US" b="1" dirty="0">
                <a:solidFill>
                  <a:srgbClr val="FFFF00"/>
                </a:solidFill>
                <a:sym typeface="Math B" pitchFamily="2" charset="2"/>
              </a:rPr>
              <a:t></a:t>
            </a:r>
            <a:r>
              <a:rPr lang="en-US" sz="1200" b="1" dirty="0">
                <a:solidFill>
                  <a:srgbClr val="FFFF00"/>
                </a:solidFill>
                <a:latin typeface="Courier New" pitchFamily="49" charset="0"/>
                <a:cs typeface="Courier New" pitchFamily="49" charset="0"/>
              </a:rPr>
              <a:t>)</a:t>
            </a:r>
          </a:p>
          <a:p>
            <a:r>
              <a:rPr lang="en-US" sz="1200" b="0" dirty="0">
                <a:latin typeface="Courier New" pitchFamily="49" charset="0"/>
                <a:cs typeface="Courier New" pitchFamily="49" charset="0"/>
              </a:rPr>
              <a:t> if (</a:t>
            </a:r>
            <a:r>
              <a:rPr lang="en-US" sz="1200" b="0" dirty="0">
                <a:latin typeface="Courier New" pitchFamily="49" charset="0"/>
                <a:cs typeface="Courier New" pitchFamily="49" charset="0"/>
                <a:sym typeface="Math B" pitchFamily="2" charset="2"/>
              </a:rPr>
              <a:t></a:t>
            </a:r>
            <a:r>
              <a:rPr lang="en-US" sz="1200" b="0" dirty="0" err="1">
                <a:latin typeface="Courier New" pitchFamily="49" charset="0"/>
                <a:cs typeface="Courier New" pitchFamily="49" charset="0"/>
                <a:sym typeface="Math B" pitchFamily="2" charset="2"/>
              </a:rPr>
              <a:t>lval</a:t>
            </a:r>
            <a:r>
              <a:rPr lang="en-US" sz="1200" b="0" dirty="0">
                <a:latin typeface="Courier New" pitchFamily="49" charset="0"/>
                <a:cs typeface="Courier New" pitchFamily="49" charset="0"/>
                <a:sym typeface="Math B" pitchFamily="2" charset="2"/>
              </a:rPr>
              <a:t>) </a:t>
            </a:r>
            <a:r>
              <a:rPr lang="en-US" sz="1200" b="0" dirty="0" err="1">
                <a:latin typeface="Courier New" pitchFamily="49" charset="0"/>
                <a:cs typeface="Courier New" pitchFamily="49" charset="0"/>
                <a:sym typeface="Math B" pitchFamily="2" charset="2"/>
              </a:rPr>
              <a:t>goto</a:t>
            </a:r>
            <a:r>
              <a:rPr lang="en-US" sz="1200" b="0" dirty="0">
                <a:latin typeface="Courier New" pitchFamily="49" charset="0"/>
                <a:cs typeface="Courier New" pitchFamily="49" charset="0"/>
                <a:sym typeface="Math B" pitchFamily="2" charset="2"/>
              </a:rPr>
              <a:t> restart</a:t>
            </a:r>
          </a:p>
          <a:p>
            <a:r>
              <a:rPr lang="en-US" sz="1200" b="1" dirty="0">
                <a:solidFill>
                  <a:srgbClr val="FFFF00"/>
                </a:solidFill>
                <a:latin typeface="Courier New" pitchFamily="49" charset="0"/>
                <a:cs typeface="Courier New" pitchFamily="49" charset="0"/>
                <a:sym typeface="Math B" pitchFamily="2" charset="2"/>
              </a:rPr>
              <a:t> </a:t>
            </a:r>
            <a:r>
              <a:rPr lang="en-US" sz="1200" b="1" dirty="0" err="1">
                <a:solidFill>
                  <a:srgbClr val="FFFF00"/>
                </a:solidFill>
                <a:latin typeface="Courier New" pitchFamily="49" charset="0"/>
                <a:cs typeface="Courier New" pitchFamily="49" charset="0"/>
                <a:sym typeface="Math B" pitchFamily="2" charset="2"/>
              </a:rPr>
              <a:t>pval</a:t>
            </a:r>
            <a:r>
              <a:rPr lang="en-US" sz="1200" b="1" dirty="0">
                <a:solidFill>
                  <a:srgbClr val="FFFF00"/>
                </a:solidFill>
                <a:latin typeface="Courier New" pitchFamily="49" charset="0"/>
                <a:cs typeface="Courier New" pitchFamily="49" charset="0"/>
                <a:sym typeface="Math B" pitchFamily="2" charset="2"/>
              </a:rPr>
              <a:t>=CAS(&amp;</a:t>
            </a:r>
            <a:r>
              <a:rPr lang="en-US" sz="1200" b="1" dirty="0" err="1">
                <a:solidFill>
                  <a:srgbClr val="FFFF00"/>
                </a:solidFill>
                <a:latin typeface="Courier New" pitchFamily="49" charset="0"/>
                <a:cs typeface="Courier New" pitchFamily="49" charset="0"/>
                <a:sym typeface="Math B" pitchFamily="2" charset="2"/>
              </a:rPr>
              <a:t>pred</a:t>
            </a:r>
            <a:r>
              <a:rPr lang="en-US" sz="1200" b="1" dirty="0">
                <a:solidFill>
                  <a:srgbClr val="FFFF00"/>
                </a:solidFill>
                <a:latin typeface="Courier New" pitchFamily="49" charset="0"/>
                <a:cs typeface="Courier New" pitchFamily="49" charset="0"/>
                <a:sym typeface="Math B" pitchFamily="2" charset="2"/>
              </a:rPr>
              <a:t>-&gt;next,</a:t>
            </a:r>
            <a:r>
              <a:rPr lang="en-US" b="1" dirty="0">
                <a:solidFill>
                  <a:srgbClr val="FFFF00"/>
                </a:solidFill>
                <a:sym typeface="Math B" pitchFamily="2" charset="2"/>
              </a:rPr>
              <a:t></a:t>
            </a:r>
            <a:r>
              <a:rPr lang="en-US" sz="1200" b="1" dirty="0">
                <a:solidFill>
                  <a:srgbClr val="FFFF00"/>
                </a:solidFill>
                <a:latin typeface="Courier New" pitchFamily="49" charset="0"/>
                <a:cs typeface="Courier New" pitchFamily="49" charset="0"/>
                <a:sym typeface="Math B" pitchFamily="2" charset="2"/>
              </a:rPr>
              <a:t>curr,0</a:t>
            </a:r>
            <a:r>
              <a:rPr lang="en-US" b="1" dirty="0">
                <a:solidFill>
                  <a:srgbClr val="FFFF00"/>
                </a:solidFill>
                <a:sym typeface="Math B" pitchFamily="2" charset="2"/>
              </a:rPr>
              <a:t></a:t>
            </a:r>
            <a:r>
              <a:rPr lang="en-US" sz="1200" b="1" dirty="0">
                <a:solidFill>
                  <a:srgbClr val="FFFF00"/>
                </a:solidFill>
                <a:latin typeface="Courier New" pitchFamily="49" charset="0"/>
                <a:cs typeface="Courier New" pitchFamily="49" charset="0"/>
                <a:sym typeface="Math B" pitchFamily="2" charset="2"/>
              </a:rPr>
              <a:t>,</a:t>
            </a:r>
            <a:r>
              <a:rPr lang="en-US" b="1" dirty="0">
                <a:solidFill>
                  <a:srgbClr val="FFFF00"/>
                </a:solidFill>
                <a:sym typeface="Math B" pitchFamily="2" charset="2"/>
              </a:rPr>
              <a:t></a:t>
            </a:r>
            <a:r>
              <a:rPr lang="en-US" sz="1200" b="1" dirty="0">
                <a:solidFill>
                  <a:srgbClr val="FFFF00"/>
                </a:solidFill>
                <a:latin typeface="Courier New" pitchFamily="49" charset="0"/>
                <a:cs typeface="Courier New" pitchFamily="49" charset="0"/>
                <a:sym typeface="Math B" pitchFamily="2" charset="2"/>
              </a:rPr>
              <a:t>r,0</a:t>
            </a:r>
            <a:r>
              <a:rPr lang="en-US" b="1" dirty="0">
                <a:solidFill>
                  <a:srgbClr val="FFFF00"/>
                </a:solidFill>
                <a:sym typeface="Math B" pitchFamily="2" charset="2"/>
              </a:rPr>
              <a:t></a:t>
            </a:r>
            <a:r>
              <a:rPr lang="en-US" sz="1200" b="1" dirty="0">
                <a:solidFill>
                  <a:srgbClr val="FFFF00"/>
                </a:solidFill>
                <a:latin typeface="Courier New" pitchFamily="49" charset="0"/>
                <a:cs typeface="Courier New" pitchFamily="49" charset="0"/>
                <a:sym typeface="Math B" pitchFamily="2" charset="2"/>
              </a:rPr>
              <a:t>)</a:t>
            </a:r>
          </a:p>
          <a:p>
            <a:r>
              <a:rPr lang="en-US" sz="1200" b="0" dirty="0">
                <a:latin typeface="Courier New" pitchFamily="49" charset="0"/>
                <a:cs typeface="Courier New" pitchFamily="49" charset="0"/>
              </a:rPr>
              <a:t> if (</a:t>
            </a:r>
            <a:r>
              <a:rPr lang="en-US" sz="1200" b="0" dirty="0">
                <a:latin typeface="Courier New" pitchFamily="49" charset="0"/>
                <a:cs typeface="Courier New" pitchFamily="49" charset="0"/>
                <a:sym typeface="Math B" pitchFamily="2" charset="2"/>
              </a:rPr>
              <a:t></a:t>
            </a:r>
            <a:r>
              <a:rPr lang="en-US" sz="1200" b="0" dirty="0" err="1">
                <a:latin typeface="Courier New" pitchFamily="49" charset="0"/>
                <a:cs typeface="Courier New" pitchFamily="49" charset="0"/>
                <a:sym typeface="Math B" pitchFamily="2" charset="2"/>
              </a:rPr>
              <a:t>pval</a:t>
            </a:r>
            <a:r>
              <a:rPr lang="en-US" sz="1200" b="0" dirty="0">
                <a:latin typeface="Courier New" pitchFamily="49" charset="0"/>
                <a:cs typeface="Courier New" pitchFamily="49" charset="0"/>
                <a:sym typeface="Math B" pitchFamily="2" charset="2"/>
              </a:rPr>
              <a:t>) </a:t>
            </a:r>
            <a:r>
              <a:rPr lang="en-US" sz="1200" b="0" dirty="0" err="1">
                <a:latin typeface="Courier New" pitchFamily="49" charset="0"/>
                <a:cs typeface="Courier New" pitchFamily="49" charset="0"/>
                <a:sym typeface="Math B" pitchFamily="2" charset="2"/>
              </a:rPr>
              <a:t>goto</a:t>
            </a:r>
            <a:r>
              <a:rPr lang="en-US" sz="1200" b="0" dirty="0">
                <a:latin typeface="Courier New" pitchFamily="49" charset="0"/>
                <a:cs typeface="Courier New" pitchFamily="49" charset="0"/>
                <a:sym typeface="Math B" pitchFamily="2" charset="2"/>
              </a:rPr>
              <a:t> restart</a:t>
            </a:r>
            <a:endParaRPr lang="en-US" sz="1200" b="0" dirty="0">
              <a:latin typeface="Courier New" pitchFamily="49" charset="0"/>
              <a:cs typeface="Courier New" pitchFamily="49" charset="0"/>
            </a:endParaRPr>
          </a:p>
          <a:p>
            <a:r>
              <a:rPr lang="en-US" sz="1200" b="0" dirty="0">
                <a:latin typeface="Courier New" pitchFamily="49" charset="0"/>
                <a:cs typeface="Courier New" pitchFamily="49" charset="0"/>
                <a:sym typeface="Math B" pitchFamily="2" charset="2"/>
              </a:rPr>
              <a:t> return true</a:t>
            </a:r>
            <a:endParaRPr lang="en-US" sz="1200" b="0" dirty="0">
              <a:latin typeface="Courier New" pitchFamily="49" charset="0"/>
              <a:cs typeface="Courier New" pitchFamily="49" charset="0"/>
            </a:endParaRPr>
          </a:p>
          <a:p>
            <a:r>
              <a:rPr lang="en-US" sz="1200" b="0" dirty="0">
                <a:latin typeface="Courier New" pitchFamily="49" charset="0"/>
                <a:cs typeface="Courier New" pitchFamily="49" charset="0"/>
              </a:rPr>
              <a:t>}</a:t>
            </a:r>
          </a:p>
        </p:txBody>
      </p:sp>
      <p:sp>
        <p:nvSpPr>
          <p:cNvPr id="1034" name="Rectangle 2"/>
          <p:cNvSpPr>
            <a:spLocks noGrp="1" noChangeArrowheads="1"/>
          </p:cNvSpPr>
          <p:nvPr>
            <p:ph type="title"/>
          </p:nvPr>
        </p:nvSpPr>
        <p:spPr>
          <a:xfrm>
            <a:off x="914400" y="357166"/>
            <a:ext cx="7772400" cy="914400"/>
          </a:xfrm>
        </p:spPr>
        <p:txBody>
          <a:bodyPr/>
          <a:lstStyle/>
          <a:p>
            <a:pPr eaLnBrk="1" hangingPunct="1"/>
            <a:r>
              <a:rPr lang="en-US" sz="3600" dirty="0" smtClean="0">
                <a:cs typeface="Arial" charset="0"/>
              </a:rPr>
              <a:t>Sequential to Highly Concurrent</a:t>
            </a:r>
          </a:p>
        </p:txBody>
      </p:sp>
      <p:sp>
        <p:nvSpPr>
          <p:cNvPr id="1035" name="Text Box 11"/>
          <p:cNvSpPr txBox="1">
            <a:spLocks noChangeArrowheads="1"/>
          </p:cNvSpPr>
          <p:nvPr/>
        </p:nvSpPr>
        <p:spPr bwMode="auto">
          <a:xfrm>
            <a:off x="238125" y="1392260"/>
            <a:ext cx="3114675" cy="2123658"/>
          </a:xfrm>
          <a:prstGeom prst="rect">
            <a:avLst/>
          </a:prstGeom>
          <a:noFill/>
          <a:ln w="9525" algn="ctr">
            <a:noFill/>
            <a:miter lim="800000"/>
            <a:headEnd/>
            <a:tailEnd/>
          </a:ln>
        </p:spPr>
        <p:txBody>
          <a:bodyPr>
            <a:spAutoFit/>
          </a:bodyPr>
          <a:lstStyle/>
          <a:p>
            <a:r>
              <a:rPr lang="en-US" sz="1200" dirty="0" err="1">
                <a:latin typeface="Courier New" pitchFamily="49" charset="0"/>
                <a:cs typeface="Courier New" pitchFamily="49" charset="0"/>
              </a:rPr>
              <a:t>bool</a:t>
            </a:r>
            <a:r>
              <a:rPr lang="en-US" sz="1200" dirty="0">
                <a:latin typeface="Courier New" pitchFamily="49" charset="0"/>
                <a:cs typeface="Courier New" pitchFamily="49" charset="0"/>
              </a:rPr>
              <a:t> add(</a:t>
            </a:r>
            <a:r>
              <a:rPr lang="en-US" sz="1200" dirty="0" err="1">
                <a:latin typeface="Courier New" pitchFamily="49" charset="0"/>
                <a:cs typeface="Courier New" pitchFamily="49" charset="0"/>
              </a:rPr>
              <a:t>int</a:t>
            </a:r>
            <a:r>
              <a:rPr lang="en-US" sz="1200" dirty="0">
                <a:latin typeface="Courier New" pitchFamily="49" charset="0"/>
                <a:cs typeface="Courier New" pitchFamily="49" charset="0"/>
              </a:rPr>
              <a:t> key)</a:t>
            </a:r>
            <a:r>
              <a:rPr lang="en-US" sz="1200" b="0" dirty="0">
                <a:latin typeface="Courier New" pitchFamily="49" charset="0"/>
                <a:cs typeface="Courier New" pitchFamily="49" charset="0"/>
              </a:rPr>
              <a:t>{ </a:t>
            </a:r>
          </a:p>
          <a:p>
            <a:r>
              <a:rPr lang="en-US" sz="1200" b="0" dirty="0">
                <a:solidFill>
                  <a:srgbClr val="FFDF57"/>
                </a:solidFill>
                <a:latin typeface="Courier New" pitchFamily="49" charset="0"/>
                <a:cs typeface="Courier New" pitchFamily="49" charset="0"/>
              </a:rPr>
              <a:t> </a:t>
            </a:r>
            <a:r>
              <a:rPr lang="en-US" sz="1200" b="1" dirty="0">
                <a:solidFill>
                  <a:srgbClr val="FFFF00"/>
                </a:solidFill>
                <a:latin typeface="Courier New" pitchFamily="49" charset="0"/>
                <a:cs typeface="Courier New" pitchFamily="49" charset="0"/>
              </a:rPr>
              <a:t>atomic</a:t>
            </a:r>
          </a:p>
          <a:p>
            <a:r>
              <a:rPr lang="en-US" sz="1200" b="0" dirty="0">
                <a:latin typeface="Courier New" pitchFamily="49" charset="0"/>
                <a:cs typeface="Courier New" pitchFamily="49" charset="0"/>
              </a:rPr>
              <a:t>   Entry *</a:t>
            </a:r>
            <a:r>
              <a:rPr lang="en-US" sz="1200" b="0" dirty="0" err="1">
                <a:latin typeface="Courier New" pitchFamily="49" charset="0"/>
                <a:cs typeface="Courier New" pitchFamily="49" charset="0"/>
              </a:rPr>
              <a:t>pred</a:t>
            </a:r>
            <a:r>
              <a:rPr lang="en-US" sz="1200" b="0" dirty="0">
                <a:latin typeface="Courier New" pitchFamily="49" charset="0"/>
                <a:cs typeface="Courier New" pitchFamily="49" charset="0"/>
              </a:rPr>
              <a:t>,*</a:t>
            </a:r>
            <a:r>
              <a:rPr lang="en-US" sz="1200" b="0" dirty="0" err="1">
                <a:latin typeface="Courier New" pitchFamily="49" charset="0"/>
                <a:cs typeface="Courier New" pitchFamily="49" charset="0"/>
              </a:rPr>
              <a:t>curr</a:t>
            </a:r>
            <a:r>
              <a:rPr lang="en-US" sz="1200" b="0" dirty="0">
                <a:latin typeface="Courier New" pitchFamily="49" charset="0"/>
                <a:cs typeface="Courier New" pitchFamily="49" charset="0"/>
              </a:rPr>
              <a:t>,*entry                 </a:t>
            </a:r>
          </a:p>
          <a:p>
            <a:r>
              <a:rPr lang="en-US" sz="1200" b="0" dirty="0">
                <a:latin typeface="Courier New" pitchFamily="49" charset="0"/>
                <a:cs typeface="Courier New" pitchFamily="49" charset="0"/>
              </a:rPr>
              <a:t>   locate(</a:t>
            </a:r>
            <a:r>
              <a:rPr lang="en-US" sz="1200" b="0" dirty="0" err="1">
                <a:latin typeface="Courier New" pitchFamily="49" charset="0"/>
                <a:cs typeface="Courier New" pitchFamily="49" charset="0"/>
              </a:rPr>
              <a:t>pred,curr,key</a:t>
            </a:r>
            <a:r>
              <a:rPr lang="en-US" sz="1200" b="0" dirty="0">
                <a:latin typeface="Courier New" pitchFamily="49" charset="0"/>
                <a:cs typeface="Courier New" pitchFamily="49" charset="0"/>
              </a:rPr>
              <a:t>);                      </a:t>
            </a:r>
          </a:p>
          <a:p>
            <a:r>
              <a:rPr lang="en-US" sz="1200" b="0" dirty="0">
                <a:latin typeface="Courier New" pitchFamily="49" charset="0"/>
                <a:cs typeface="Courier New" pitchFamily="49" charset="0"/>
              </a:rPr>
              <a:t>   k = (</a:t>
            </a:r>
            <a:r>
              <a:rPr lang="en-US" sz="1200" b="0" dirty="0" err="1">
                <a:latin typeface="Courier New" pitchFamily="49" charset="0"/>
                <a:cs typeface="Courier New" pitchFamily="49" charset="0"/>
              </a:rPr>
              <a:t>curr</a:t>
            </a:r>
            <a:r>
              <a:rPr lang="en-US" sz="1200" b="0" dirty="0">
                <a:latin typeface="Courier New" pitchFamily="49" charset="0"/>
                <a:cs typeface="Courier New" pitchFamily="49" charset="0"/>
              </a:rPr>
              <a:t>-&gt;key == key) </a:t>
            </a:r>
          </a:p>
          <a:p>
            <a:r>
              <a:rPr lang="en-US" sz="1200" b="0" dirty="0">
                <a:latin typeface="Courier New" pitchFamily="49" charset="0"/>
                <a:cs typeface="Courier New" pitchFamily="49" charset="0"/>
              </a:rPr>
              <a:t>   if (k) return false</a:t>
            </a:r>
          </a:p>
          <a:p>
            <a:r>
              <a:rPr lang="en-US" sz="1200" b="0" dirty="0">
                <a:latin typeface="Courier New" pitchFamily="49" charset="0"/>
                <a:cs typeface="Courier New" pitchFamily="49" charset="0"/>
              </a:rPr>
              <a:t>   entry = new Entry()</a:t>
            </a:r>
          </a:p>
          <a:p>
            <a:r>
              <a:rPr lang="en-US" sz="1200" b="0" dirty="0">
                <a:latin typeface="Courier New" pitchFamily="49" charset="0"/>
                <a:cs typeface="Courier New" pitchFamily="49" charset="0"/>
              </a:rPr>
              <a:t>   entry-&gt;next = </a:t>
            </a:r>
            <a:r>
              <a:rPr lang="en-US" sz="1200" b="0" dirty="0" err="1">
                <a:latin typeface="Courier New" pitchFamily="49" charset="0"/>
                <a:cs typeface="Courier New" pitchFamily="49" charset="0"/>
              </a:rPr>
              <a:t>curr</a:t>
            </a:r>
            <a:endParaRPr lang="en-US" sz="1200" b="0" dirty="0">
              <a:latin typeface="Courier New" pitchFamily="49" charset="0"/>
              <a:cs typeface="Courier New" pitchFamily="49" charset="0"/>
            </a:endParaRPr>
          </a:p>
          <a:p>
            <a:r>
              <a:rPr lang="en-US" sz="1200" b="0" dirty="0">
                <a:latin typeface="Courier New" pitchFamily="49" charset="0"/>
                <a:cs typeface="Courier New" pitchFamily="49" charset="0"/>
              </a:rPr>
              <a:t>   </a:t>
            </a:r>
            <a:r>
              <a:rPr lang="en-US" sz="1200" b="0" dirty="0" err="1">
                <a:latin typeface="Courier New" pitchFamily="49" charset="0"/>
                <a:cs typeface="Courier New" pitchFamily="49" charset="0"/>
              </a:rPr>
              <a:t>pred</a:t>
            </a:r>
            <a:r>
              <a:rPr lang="en-US" sz="1200" b="0" dirty="0">
                <a:latin typeface="Courier New" pitchFamily="49" charset="0"/>
                <a:cs typeface="Courier New" pitchFamily="49" charset="0"/>
              </a:rPr>
              <a:t>-&gt;next = entry</a:t>
            </a:r>
          </a:p>
          <a:p>
            <a:r>
              <a:rPr lang="en-US" sz="1200" b="0" dirty="0">
                <a:latin typeface="Courier New" pitchFamily="49" charset="0"/>
                <a:cs typeface="Courier New" pitchFamily="49" charset="0"/>
              </a:rPr>
              <a:t>   return true</a:t>
            </a:r>
          </a:p>
          <a:p>
            <a:r>
              <a:rPr lang="en-US" sz="1200" b="0" dirty="0">
                <a:latin typeface="Courier New" pitchFamily="49" charset="0"/>
                <a:cs typeface="Courier New" pitchFamily="49" charset="0"/>
              </a:rPr>
              <a:t>}</a:t>
            </a:r>
          </a:p>
        </p:txBody>
      </p:sp>
      <p:sp>
        <p:nvSpPr>
          <p:cNvPr id="1036" name="Text Box 12"/>
          <p:cNvSpPr txBox="1">
            <a:spLocks noChangeArrowheads="1"/>
          </p:cNvSpPr>
          <p:nvPr/>
        </p:nvSpPr>
        <p:spPr bwMode="auto">
          <a:xfrm>
            <a:off x="238125" y="3965598"/>
            <a:ext cx="2693988" cy="1938992"/>
          </a:xfrm>
          <a:prstGeom prst="rect">
            <a:avLst/>
          </a:prstGeom>
          <a:noFill/>
          <a:ln w="9525" algn="ctr">
            <a:noFill/>
            <a:miter lim="800000"/>
            <a:headEnd/>
            <a:tailEnd/>
          </a:ln>
        </p:spPr>
        <p:txBody>
          <a:bodyPr>
            <a:spAutoFit/>
          </a:bodyPr>
          <a:lstStyle/>
          <a:p>
            <a:r>
              <a:rPr lang="en-US" sz="1200" dirty="0" err="1">
                <a:latin typeface="Courier New" pitchFamily="49" charset="0"/>
                <a:cs typeface="Courier New" pitchFamily="49" charset="0"/>
              </a:rPr>
              <a:t>bool</a:t>
            </a:r>
            <a:r>
              <a:rPr lang="en-US" sz="1200" dirty="0">
                <a:latin typeface="Courier New" pitchFamily="49" charset="0"/>
                <a:cs typeface="Courier New" pitchFamily="49" charset="0"/>
              </a:rPr>
              <a:t> remove(</a:t>
            </a:r>
            <a:r>
              <a:rPr lang="en-US" sz="1200" dirty="0" err="1">
                <a:latin typeface="Courier New" pitchFamily="49" charset="0"/>
                <a:cs typeface="Courier New" pitchFamily="49" charset="0"/>
              </a:rPr>
              <a:t>int</a:t>
            </a:r>
            <a:r>
              <a:rPr lang="en-US" sz="1200" dirty="0">
                <a:latin typeface="Courier New" pitchFamily="49" charset="0"/>
                <a:cs typeface="Courier New" pitchFamily="49" charset="0"/>
              </a:rPr>
              <a:t> key)</a:t>
            </a:r>
            <a:r>
              <a:rPr lang="en-US" sz="1200" b="0" dirty="0">
                <a:latin typeface="Courier New" pitchFamily="49" charset="0"/>
                <a:cs typeface="Courier New" pitchFamily="49" charset="0"/>
              </a:rPr>
              <a:t>{</a:t>
            </a:r>
          </a:p>
          <a:p>
            <a:r>
              <a:rPr lang="en-US" sz="1200" b="0" dirty="0">
                <a:solidFill>
                  <a:srgbClr val="FFDF57"/>
                </a:solidFill>
                <a:latin typeface="Courier New" pitchFamily="49" charset="0"/>
                <a:cs typeface="Courier New" pitchFamily="49" charset="0"/>
              </a:rPr>
              <a:t> </a:t>
            </a:r>
            <a:r>
              <a:rPr lang="en-US" sz="1200" b="1" dirty="0">
                <a:solidFill>
                  <a:srgbClr val="FFFF00"/>
                </a:solidFill>
                <a:latin typeface="Courier New" pitchFamily="49" charset="0"/>
                <a:cs typeface="Courier New" pitchFamily="49" charset="0"/>
              </a:rPr>
              <a:t>atomic</a:t>
            </a:r>
          </a:p>
          <a:p>
            <a:r>
              <a:rPr lang="en-US" sz="1200" b="0" dirty="0">
                <a:latin typeface="Courier New" pitchFamily="49" charset="0"/>
                <a:cs typeface="Courier New" pitchFamily="49" charset="0"/>
              </a:rPr>
              <a:t>   Entry *</a:t>
            </a:r>
            <a:r>
              <a:rPr lang="en-US" sz="1200" b="0" dirty="0" err="1">
                <a:latin typeface="Courier New" pitchFamily="49" charset="0"/>
                <a:cs typeface="Courier New" pitchFamily="49" charset="0"/>
              </a:rPr>
              <a:t>pred</a:t>
            </a:r>
            <a:r>
              <a:rPr lang="en-US" sz="1200" b="0" dirty="0">
                <a:latin typeface="Courier New" pitchFamily="49" charset="0"/>
                <a:cs typeface="Courier New" pitchFamily="49" charset="0"/>
              </a:rPr>
              <a:t>,*</a:t>
            </a:r>
            <a:r>
              <a:rPr lang="en-US" sz="1200" b="0" dirty="0" err="1">
                <a:latin typeface="Courier New" pitchFamily="49" charset="0"/>
                <a:cs typeface="Courier New" pitchFamily="49" charset="0"/>
              </a:rPr>
              <a:t>curr</a:t>
            </a:r>
            <a:r>
              <a:rPr lang="en-US" sz="1200" b="0" dirty="0">
                <a:latin typeface="Courier New" pitchFamily="49" charset="0"/>
                <a:cs typeface="Courier New" pitchFamily="49" charset="0"/>
              </a:rPr>
              <a:t>,*r                 </a:t>
            </a:r>
          </a:p>
          <a:p>
            <a:r>
              <a:rPr lang="en-US" sz="1200" b="0" dirty="0">
                <a:latin typeface="Courier New" pitchFamily="49" charset="0"/>
                <a:cs typeface="Courier New" pitchFamily="49" charset="0"/>
              </a:rPr>
              <a:t>   locate(</a:t>
            </a:r>
            <a:r>
              <a:rPr lang="en-US" sz="1200" b="0" dirty="0" err="1">
                <a:latin typeface="Courier New" pitchFamily="49" charset="0"/>
                <a:cs typeface="Courier New" pitchFamily="49" charset="0"/>
              </a:rPr>
              <a:t>pred,curr,key</a:t>
            </a:r>
            <a:r>
              <a:rPr lang="en-US" sz="1200" b="0" dirty="0">
                <a:latin typeface="Courier New" pitchFamily="49" charset="0"/>
                <a:cs typeface="Courier New" pitchFamily="49" charset="0"/>
              </a:rPr>
              <a:t>)                      </a:t>
            </a:r>
          </a:p>
          <a:p>
            <a:r>
              <a:rPr lang="en-US" sz="1200" b="0" dirty="0">
                <a:latin typeface="Courier New" pitchFamily="49" charset="0"/>
                <a:cs typeface="Courier New" pitchFamily="49" charset="0"/>
              </a:rPr>
              <a:t>   k = (</a:t>
            </a:r>
            <a:r>
              <a:rPr lang="en-US" sz="1200" b="0" dirty="0" err="1">
                <a:latin typeface="Courier New" pitchFamily="49" charset="0"/>
                <a:cs typeface="Courier New" pitchFamily="49" charset="0"/>
              </a:rPr>
              <a:t>curr</a:t>
            </a:r>
            <a:r>
              <a:rPr lang="en-US" sz="1200" b="0" dirty="0">
                <a:latin typeface="Courier New" pitchFamily="49" charset="0"/>
                <a:cs typeface="Courier New" pitchFamily="49" charset="0"/>
              </a:rPr>
              <a:t>-&gt;key ≠ key) </a:t>
            </a:r>
          </a:p>
          <a:p>
            <a:r>
              <a:rPr lang="en-US" sz="1200" b="0" dirty="0">
                <a:latin typeface="Courier New" pitchFamily="49" charset="0"/>
                <a:cs typeface="Courier New" pitchFamily="49" charset="0"/>
              </a:rPr>
              <a:t>   if (k) return false</a:t>
            </a:r>
          </a:p>
          <a:p>
            <a:r>
              <a:rPr lang="en-US" sz="1200" b="0" dirty="0">
                <a:latin typeface="Courier New" pitchFamily="49" charset="0"/>
                <a:cs typeface="Courier New" pitchFamily="49" charset="0"/>
              </a:rPr>
              <a:t>   r = </a:t>
            </a:r>
            <a:r>
              <a:rPr lang="en-US" sz="1200" b="0" dirty="0" err="1">
                <a:latin typeface="Courier New" pitchFamily="49" charset="0"/>
                <a:cs typeface="Courier New" pitchFamily="49" charset="0"/>
              </a:rPr>
              <a:t>curr</a:t>
            </a:r>
            <a:r>
              <a:rPr lang="en-US" sz="1200" b="0" dirty="0">
                <a:latin typeface="Courier New" pitchFamily="49" charset="0"/>
                <a:cs typeface="Courier New" pitchFamily="49" charset="0"/>
              </a:rPr>
              <a:t>-&gt;next</a:t>
            </a:r>
          </a:p>
          <a:p>
            <a:r>
              <a:rPr lang="en-US" sz="1200" b="0" dirty="0">
                <a:latin typeface="Courier New" pitchFamily="49" charset="0"/>
                <a:cs typeface="Courier New" pitchFamily="49" charset="0"/>
              </a:rPr>
              <a:t>   </a:t>
            </a:r>
            <a:r>
              <a:rPr lang="en-US" sz="1200" b="0" dirty="0" err="1">
                <a:latin typeface="Courier New" pitchFamily="49" charset="0"/>
                <a:cs typeface="Courier New" pitchFamily="49" charset="0"/>
              </a:rPr>
              <a:t>pred</a:t>
            </a:r>
            <a:r>
              <a:rPr lang="en-US" sz="1200" b="0" dirty="0">
                <a:latin typeface="Courier New" pitchFamily="49" charset="0"/>
                <a:cs typeface="Courier New" pitchFamily="49" charset="0"/>
              </a:rPr>
              <a:t>-&gt;next = r</a:t>
            </a:r>
          </a:p>
          <a:p>
            <a:r>
              <a:rPr lang="en-US" sz="1200" b="0" dirty="0">
                <a:latin typeface="Courier New" pitchFamily="49" charset="0"/>
                <a:cs typeface="Courier New" pitchFamily="49" charset="0"/>
              </a:rPr>
              <a:t>   return true</a:t>
            </a:r>
          </a:p>
          <a:p>
            <a:r>
              <a:rPr lang="en-US" sz="1200" b="0" dirty="0">
                <a:latin typeface="Courier New" pitchFamily="49" charset="0"/>
                <a:cs typeface="Courier New" pitchFamily="49" charset="0"/>
              </a:rPr>
              <a:t>}</a:t>
            </a:r>
          </a:p>
        </p:txBody>
      </p:sp>
      <p:sp>
        <p:nvSpPr>
          <p:cNvPr id="11" name="Right Arrow 10"/>
          <p:cNvSpPr/>
          <p:nvPr/>
        </p:nvSpPr>
        <p:spPr>
          <a:xfrm>
            <a:off x="3505200" y="3338535"/>
            <a:ext cx="129540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AutoShape 6"/>
          <p:cNvSpPr>
            <a:spLocks noChangeArrowheads="1"/>
          </p:cNvSpPr>
          <p:nvPr/>
        </p:nvSpPr>
        <p:spPr bwMode="auto">
          <a:xfrm>
            <a:off x="428596" y="1643050"/>
            <a:ext cx="7848600" cy="4114800"/>
          </a:xfrm>
          <a:prstGeom prst="roundRect">
            <a:avLst>
              <a:gd name="adj" fmla="val 16667"/>
            </a:avLst>
          </a:prstGeom>
          <a:solidFill>
            <a:srgbClr val="002060"/>
          </a:solidFill>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a:defRPr/>
            </a:pPr>
            <a:r>
              <a:rPr lang="en-US" sz="6000" b="0">
                <a:solidFill>
                  <a:srgbClr val="FF0000"/>
                </a:solidFill>
                <a:cs typeface="Arial" charset="0"/>
              </a:rPr>
              <a:t>???</a:t>
            </a:r>
          </a:p>
        </p:txBody>
      </p:sp>
      <p:sp>
        <p:nvSpPr>
          <p:cNvPr id="9" name="Slide Number Placeholder 8"/>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17</a:t>
            </a:fld>
            <a:endParaRPr kumimoji="0" lang="en-US" sz="1200">
              <a:solidFill>
                <a:schemeClr val="tx2"/>
              </a:solidFill>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34609"/>
                                        </p:tgtEl>
                                        <p:attrNameLst>
                                          <p:attrName>style.visibility</p:attrName>
                                        </p:attrNameLst>
                                      </p:cBhvr>
                                      <p:to>
                                        <p:strVal val="visible"/>
                                      </p:to>
                                    </p:set>
                                    <p:animEffect transition="in" filter="fade">
                                      <p:cBhvr>
                                        <p:cTn id="7" dur="500"/>
                                        <p:tgtEl>
                                          <p:spTgt spid="113460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34610"/>
                                        </p:tgtEl>
                                        <p:attrNameLst>
                                          <p:attrName>style.visibility</p:attrName>
                                        </p:attrNameLst>
                                      </p:cBhvr>
                                      <p:to>
                                        <p:strVal val="visible"/>
                                      </p:to>
                                    </p:set>
                                    <p:animEffect transition="in" filter="fade">
                                      <p:cBhvr>
                                        <p:cTn id="10" dur="500"/>
                                        <p:tgtEl>
                                          <p:spTgt spid="11346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inkTgt spid="_x0000_s20482"/>
                                        </p:tgtEl>
                                        <p:attrNameLst>
                                          <p:attrName>style.visibility</p:attrName>
                                        </p:attrNameLst>
                                      </p:cBhvr>
                                      <p:to>
                                        <p:strVal val="visible"/>
                                      </p:to>
                                    </p:set>
                                    <p:animEffect transition="in" filter="fade">
                                      <p:cBhvr>
                                        <p:cTn id="18" dur="500"/>
                                        <p:tgtEl>
                                          <p:inkTgt spid="_x0000_s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4609" grpId="0"/>
      <p:bldP spid="1134610" grpId="0"/>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428596" y="357166"/>
            <a:ext cx="8429684" cy="914400"/>
          </a:xfrm>
        </p:spPr>
        <p:txBody>
          <a:bodyPr/>
          <a:lstStyle/>
          <a:p>
            <a:pPr eaLnBrk="1" hangingPunct="1"/>
            <a:r>
              <a:rPr lang="en-US" sz="2600" dirty="0" smtClean="0">
                <a:cs typeface="Arial" charset="0"/>
              </a:rPr>
              <a:t>Existing Approaches for Concurrent Object Construction</a:t>
            </a:r>
          </a:p>
        </p:txBody>
      </p:sp>
      <p:cxnSp>
        <p:nvCxnSpPr>
          <p:cNvPr id="21508" name="AutoShape 4"/>
          <p:cNvCxnSpPr>
            <a:cxnSpLocks noChangeShapeType="1"/>
          </p:cNvCxnSpPr>
          <p:nvPr/>
        </p:nvCxnSpPr>
        <p:spPr bwMode="auto">
          <a:xfrm>
            <a:off x="1431925" y="5911850"/>
            <a:ext cx="6934200" cy="0"/>
          </a:xfrm>
          <a:prstGeom prst="straightConnector1">
            <a:avLst/>
          </a:prstGeom>
          <a:noFill/>
          <a:ln w="25400">
            <a:solidFill>
              <a:schemeClr val="tx1"/>
            </a:solidFill>
            <a:round/>
            <a:headEnd/>
            <a:tailEnd type="triangle" w="med" len="med"/>
          </a:ln>
        </p:spPr>
      </p:cxnSp>
      <p:cxnSp>
        <p:nvCxnSpPr>
          <p:cNvPr id="21509" name="AutoShape 5"/>
          <p:cNvCxnSpPr>
            <a:cxnSpLocks noChangeShapeType="1"/>
          </p:cNvCxnSpPr>
          <p:nvPr/>
        </p:nvCxnSpPr>
        <p:spPr bwMode="auto">
          <a:xfrm flipV="1">
            <a:off x="1431925" y="1263650"/>
            <a:ext cx="0" cy="4648200"/>
          </a:xfrm>
          <a:prstGeom prst="straightConnector1">
            <a:avLst/>
          </a:prstGeom>
          <a:noFill/>
          <a:ln w="9525">
            <a:solidFill>
              <a:schemeClr val="tx1"/>
            </a:solidFill>
            <a:round/>
            <a:headEnd/>
            <a:tailEnd type="triangle" w="med" len="med"/>
          </a:ln>
        </p:spPr>
      </p:cxnSp>
      <p:sp>
        <p:nvSpPr>
          <p:cNvPr id="21510" name="Text Box 6"/>
          <p:cNvSpPr txBox="1">
            <a:spLocks noChangeArrowheads="1"/>
          </p:cNvSpPr>
          <p:nvPr/>
        </p:nvSpPr>
        <p:spPr bwMode="auto">
          <a:xfrm>
            <a:off x="3870325" y="5988050"/>
            <a:ext cx="2076450" cy="488950"/>
          </a:xfrm>
          <a:prstGeom prst="rect">
            <a:avLst/>
          </a:prstGeom>
          <a:noFill/>
          <a:ln w="9525" algn="ctr">
            <a:noFill/>
            <a:miter lim="800000"/>
            <a:headEnd/>
            <a:tailEnd/>
          </a:ln>
        </p:spPr>
        <p:txBody>
          <a:bodyPr wrap="none">
            <a:spAutoFit/>
          </a:bodyPr>
          <a:lstStyle/>
          <a:p>
            <a:r>
              <a:rPr lang="en-US" sz="2600" b="0"/>
              <a:t>Performance</a:t>
            </a:r>
          </a:p>
        </p:txBody>
      </p:sp>
      <p:sp>
        <p:nvSpPr>
          <p:cNvPr id="21511" name="Text Box 7"/>
          <p:cNvSpPr txBox="1">
            <a:spLocks noChangeArrowheads="1"/>
          </p:cNvSpPr>
          <p:nvPr/>
        </p:nvSpPr>
        <p:spPr bwMode="auto">
          <a:xfrm>
            <a:off x="76200" y="2971800"/>
            <a:ext cx="1268413" cy="885825"/>
          </a:xfrm>
          <a:prstGeom prst="rect">
            <a:avLst/>
          </a:prstGeom>
          <a:noFill/>
          <a:ln w="9525" algn="ctr">
            <a:noFill/>
            <a:miter lim="800000"/>
            <a:headEnd/>
            <a:tailEnd/>
          </a:ln>
        </p:spPr>
        <p:txBody>
          <a:bodyPr wrap="none">
            <a:spAutoFit/>
          </a:bodyPr>
          <a:lstStyle/>
          <a:p>
            <a:r>
              <a:rPr lang="en-US" sz="2600" b="0"/>
              <a:t>Manual</a:t>
            </a:r>
          </a:p>
          <a:p>
            <a:r>
              <a:rPr lang="en-US" sz="2600" b="0"/>
              <a:t>Effort</a:t>
            </a:r>
          </a:p>
        </p:txBody>
      </p:sp>
      <p:sp>
        <p:nvSpPr>
          <p:cNvPr id="125960" name="Text Box 8"/>
          <p:cNvSpPr txBox="1">
            <a:spLocks noChangeArrowheads="1"/>
          </p:cNvSpPr>
          <p:nvPr/>
        </p:nvSpPr>
        <p:spPr bwMode="auto">
          <a:xfrm>
            <a:off x="1577975" y="5348288"/>
            <a:ext cx="1263650" cy="366712"/>
          </a:xfrm>
          <a:prstGeom prst="rect">
            <a:avLst/>
          </a:prstGeom>
          <a:solidFill>
            <a:srgbClr val="00B050"/>
          </a:solidFill>
          <a:ln>
            <a:noFill/>
            <a:headEnd/>
            <a:tailEnd/>
          </a:ln>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r>
              <a:rPr lang="en-US" b="1" dirty="0"/>
              <a:t>Sequential</a:t>
            </a:r>
          </a:p>
        </p:txBody>
      </p:sp>
      <p:sp>
        <p:nvSpPr>
          <p:cNvPr id="125961" name="Text Box 9"/>
          <p:cNvSpPr txBox="1">
            <a:spLocks noChangeArrowheads="1"/>
          </p:cNvSpPr>
          <p:nvPr/>
        </p:nvSpPr>
        <p:spPr bwMode="auto">
          <a:xfrm>
            <a:off x="2971800" y="4235450"/>
            <a:ext cx="781050" cy="641350"/>
          </a:xfrm>
          <a:prstGeom prst="rect">
            <a:avLst/>
          </a:prstGeom>
          <a:solidFill>
            <a:srgbClr val="00B050"/>
          </a:solidFill>
          <a:ln>
            <a:noFill/>
            <a:headEnd/>
            <a:tailEnd/>
          </a:ln>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r>
              <a:rPr lang="en-US" b="1"/>
              <a:t>Naïve</a:t>
            </a:r>
          </a:p>
          <a:p>
            <a:r>
              <a:rPr lang="en-US" b="1"/>
              <a:t>STM</a:t>
            </a:r>
          </a:p>
        </p:txBody>
      </p:sp>
      <p:sp>
        <p:nvSpPr>
          <p:cNvPr id="125962" name="Text Box 10"/>
          <p:cNvSpPr txBox="1">
            <a:spLocks noChangeArrowheads="1"/>
          </p:cNvSpPr>
          <p:nvPr/>
        </p:nvSpPr>
        <p:spPr bwMode="auto">
          <a:xfrm>
            <a:off x="4343400" y="3060700"/>
            <a:ext cx="1466850" cy="641350"/>
          </a:xfrm>
          <a:prstGeom prst="rect">
            <a:avLst/>
          </a:prstGeom>
          <a:solidFill>
            <a:srgbClr val="00B050"/>
          </a:solidFill>
          <a:ln>
            <a:noFill/>
            <a:headEnd/>
            <a:tailEnd/>
          </a:ln>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r>
              <a:rPr lang="en-US" b="1" dirty="0"/>
              <a:t>Fine-grained</a:t>
            </a:r>
          </a:p>
          <a:p>
            <a:r>
              <a:rPr lang="en-US" b="1" dirty="0"/>
              <a:t>     STM</a:t>
            </a:r>
          </a:p>
        </p:txBody>
      </p:sp>
      <p:sp>
        <p:nvSpPr>
          <p:cNvPr id="125963" name="Text Box 11"/>
          <p:cNvSpPr txBox="1">
            <a:spLocks noChangeArrowheads="1"/>
          </p:cNvSpPr>
          <p:nvPr/>
        </p:nvSpPr>
        <p:spPr bwMode="auto">
          <a:xfrm>
            <a:off x="6172200" y="1720850"/>
            <a:ext cx="2057400" cy="366713"/>
          </a:xfrm>
          <a:prstGeom prst="rect">
            <a:avLst/>
          </a:prstGeom>
          <a:solidFill>
            <a:srgbClr val="00B050"/>
          </a:solidFill>
          <a:ln>
            <a:noFill/>
            <a:headEnd/>
            <a:tailEnd/>
          </a:ln>
        </p:spPr>
        <p:style>
          <a:lnRef idx="2">
            <a:schemeClr val="accent6">
              <a:shade val="50000"/>
            </a:schemeClr>
          </a:lnRef>
          <a:fillRef idx="1">
            <a:schemeClr val="accent6"/>
          </a:fillRef>
          <a:effectRef idx="0">
            <a:schemeClr val="accent6"/>
          </a:effectRef>
          <a:fontRef idx="minor">
            <a:schemeClr val="lt1"/>
          </a:fontRef>
        </p:style>
        <p:txBody>
          <a:bodyPr>
            <a:spAutoFit/>
          </a:bodyPr>
          <a:lstStyle/>
          <a:p>
            <a:r>
              <a:rPr lang="en-US" b="1"/>
              <a:t>Expert Design</a:t>
            </a:r>
          </a:p>
        </p:txBody>
      </p:sp>
      <p:sp>
        <p:nvSpPr>
          <p:cNvPr id="125964" name="Text Box 10"/>
          <p:cNvSpPr txBox="1">
            <a:spLocks noChangeArrowheads="1"/>
          </p:cNvSpPr>
          <p:nvPr/>
        </p:nvSpPr>
        <p:spPr bwMode="auto">
          <a:xfrm>
            <a:off x="6629400" y="3951288"/>
            <a:ext cx="1371600" cy="392112"/>
          </a:xfrm>
          <a:prstGeom prst="rect">
            <a:avLst/>
          </a:prstGeom>
          <a:solidFill>
            <a:srgbClr val="0070C0"/>
          </a:solidFill>
          <a:ln w="25400" algn="ctr">
            <a:solidFill>
              <a:schemeClr val="tx1"/>
            </a:solidFill>
            <a:miter lim="800000"/>
            <a:headEnd/>
            <a:tailEnd/>
          </a:ln>
        </p:spPr>
        <p:txBody>
          <a:bodyPr>
            <a:spAutoFit/>
          </a:bodyPr>
          <a:lstStyle/>
          <a:p>
            <a:r>
              <a:rPr lang="en-US" b="0"/>
              <a:t>This Work</a:t>
            </a:r>
          </a:p>
        </p:txBody>
      </p:sp>
      <p:sp>
        <p:nvSpPr>
          <p:cNvPr id="125965" name="Text Box 10"/>
          <p:cNvSpPr txBox="1">
            <a:spLocks noChangeArrowheads="1"/>
          </p:cNvSpPr>
          <p:nvPr/>
        </p:nvSpPr>
        <p:spPr bwMode="auto">
          <a:xfrm>
            <a:off x="6096000" y="5246688"/>
            <a:ext cx="1143000" cy="392112"/>
          </a:xfrm>
          <a:prstGeom prst="rect">
            <a:avLst/>
          </a:prstGeom>
          <a:solidFill>
            <a:srgbClr val="0070C0"/>
          </a:solidFill>
          <a:ln w="25400" algn="ctr">
            <a:solidFill>
              <a:schemeClr val="tx1"/>
            </a:solidFill>
            <a:miter lim="800000"/>
            <a:headEnd/>
            <a:tailEnd/>
          </a:ln>
        </p:spPr>
        <p:txBody>
          <a:bodyPr>
            <a:spAutoFit/>
          </a:bodyPr>
          <a:lstStyle/>
          <a:p>
            <a:r>
              <a:rPr lang="en-US" b="0" dirty="0"/>
              <a:t>  Goal</a:t>
            </a:r>
          </a:p>
        </p:txBody>
      </p:sp>
      <p:sp>
        <p:nvSpPr>
          <p:cNvPr id="13" name="Slide Number Placeholder 12"/>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18</a:t>
            </a:fld>
            <a:endParaRPr kumimoji="0" lang="en-US" sz="1200">
              <a:solidFill>
                <a:schemeClr val="tx2"/>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5960"/>
                                        </p:tgtEl>
                                        <p:attrNameLst>
                                          <p:attrName>style.visibility</p:attrName>
                                        </p:attrNameLst>
                                      </p:cBhvr>
                                      <p:to>
                                        <p:strVal val="visible"/>
                                      </p:to>
                                    </p:set>
                                    <p:animEffect transition="in" filter="fade">
                                      <p:cBhvr>
                                        <p:cTn id="7" dur="500"/>
                                        <p:tgtEl>
                                          <p:spTgt spid="12596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5961"/>
                                        </p:tgtEl>
                                        <p:attrNameLst>
                                          <p:attrName>style.visibility</p:attrName>
                                        </p:attrNameLst>
                                      </p:cBhvr>
                                      <p:to>
                                        <p:strVal val="visible"/>
                                      </p:to>
                                    </p:set>
                                    <p:animEffect transition="in" filter="fade">
                                      <p:cBhvr>
                                        <p:cTn id="10" dur="500"/>
                                        <p:tgtEl>
                                          <p:spTgt spid="12596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5962"/>
                                        </p:tgtEl>
                                        <p:attrNameLst>
                                          <p:attrName>style.visibility</p:attrName>
                                        </p:attrNameLst>
                                      </p:cBhvr>
                                      <p:to>
                                        <p:strVal val="visible"/>
                                      </p:to>
                                    </p:set>
                                    <p:animEffect transition="in" filter="fade">
                                      <p:cBhvr>
                                        <p:cTn id="13" dur="500"/>
                                        <p:tgtEl>
                                          <p:spTgt spid="12596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5963"/>
                                        </p:tgtEl>
                                        <p:attrNameLst>
                                          <p:attrName>style.visibility</p:attrName>
                                        </p:attrNameLst>
                                      </p:cBhvr>
                                      <p:to>
                                        <p:strVal val="visible"/>
                                      </p:to>
                                    </p:set>
                                    <p:animEffect transition="in" filter="fade">
                                      <p:cBhvr>
                                        <p:cTn id="16" dur="500"/>
                                        <p:tgtEl>
                                          <p:spTgt spid="12596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5964"/>
                                        </p:tgtEl>
                                        <p:attrNameLst>
                                          <p:attrName>style.visibility</p:attrName>
                                        </p:attrNameLst>
                                      </p:cBhvr>
                                      <p:to>
                                        <p:strVal val="visible"/>
                                      </p:to>
                                    </p:set>
                                    <p:animEffect transition="in" filter="fade">
                                      <p:cBhvr>
                                        <p:cTn id="21" dur="500"/>
                                        <p:tgtEl>
                                          <p:spTgt spid="12596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5965"/>
                                        </p:tgtEl>
                                        <p:attrNameLst>
                                          <p:attrName>style.visibility</p:attrName>
                                        </p:attrNameLst>
                                      </p:cBhvr>
                                      <p:to>
                                        <p:strVal val="visible"/>
                                      </p:to>
                                    </p:set>
                                    <p:animEffect transition="in" filter="fade">
                                      <p:cBhvr>
                                        <p:cTn id="24" dur="500"/>
                                        <p:tgtEl>
                                          <p:spTgt spid="125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60" grpId="0" animBg="1"/>
      <p:bldP spid="125961" grpId="0" animBg="1"/>
      <p:bldP spid="125962" grpId="0" animBg="1"/>
      <p:bldP spid="125963" grpId="0" animBg="1"/>
      <p:bldP spid="125964" grpId="0" animBg="1"/>
      <p:bldP spid="125965"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78" name="Title 1"/>
          <p:cNvSpPr>
            <a:spLocks noGrp="1"/>
          </p:cNvSpPr>
          <p:nvPr>
            <p:ph type="title"/>
          </p:nvPr>
        </p:nvSpPr>
        <p:spPr/>
        <p:txBody>
          <a:bodyPr/>
          <a:lstStyle/>
          <a:p>
            <a:r>
              <a:rPr lang="en-US" sz="3600" dirty="0" smtClean="0">
                <a:cs typeface="Arial" charset="0"/>
              </a:rPr>
              <a:t>Bridging the Gap: Our Approach </a:t>
            </a:r>
          </a:p>
        </p:txBody>
      </p:sp>
      <p:sp>
        <p:nvSpPr>
          <p:cNvPr id="2079" name="Content Placeholder 2"/>
          <p:cNvSpPr>
            <a:spLocks noGrp="1"/>
          </p:cNvSpPr>
          <p:nvPr>
            <p:ph idx="4294967295"/>
          </p:nvPr>
        </p:nvSpPr>
        <p:spPr>
          <a:xfrm>
            <a:off x="571472" y="1428736"/>
            <a:ext cx="8343928" cy="1733550"/>
          </a:xfrm>
        </p:spPr>
        <p:txBody>
          <a:bodyPr>
            <a:normAutofit fontScale="92500" lnSpcReduction="20000"/>
          </a:bodyPr>
          <a:lstStyle/>
          <a:p>
            <a:r>
              <a:rPr lang="en-US" dirty="0" smtClean="0">
                <a:solidFill>
                  <a:schemeClr val="tx1"/>
                </a:solidFill>
                <a:latin typeface="Tahoma" pitchFamily="34" charset="0"/>
              </a:rPr>
              <a:t>Find </a:t>
            </a:r>
            <a:r>
              <a:rPr lang="en-US" dirty="0" smtClean="0">
                <a:solidFill>
                  <a:srgbClr val="FFFF00"/>
                </a:solidFill>
                <a:latin typeface="Tahoma" pitchFamily="34" charset="0"/>
              </a:rPr>
              <a:t>small</a:t>
            </a:r>
            <a:r>
              <a:rPr lang="en-US" dirty="0" smtClean="0">
                <a:solidFill>
                  <a:schemeClr val="tx1"/>
                </a:solidFill>
                <a:latin typeface="Tahoma" pitchFamily="34" charset="0"/>
              </a:rPr>
              <a:t> repeatable transformations</a:t>
            </a:r>
          </a:p>
          <a:p>
            <a:pPr lvl="1"/>
            <a:r>
              <a:rPr lang="en-US" dirty="0" smtClean="0">
                <a:solidFill>
                  <a:srgbClr val="FFFF00"/>
                </a:solidFill>
                <a:latin typeface="Tahoma" pitchFamily="34" charset="0"/>
              </a:rPr>
              <a:t>No</a:t>
            </a:r>
            <a:r>
              <a:rPr lang="en-US" dirty="0" smtClean="0">
                <a:solidFill>
                  <a:schemeClr val="tx1"/>
                </a:solidFill>
                <a:latin typeface="Tahoma" pitchFamily="34" charset="0"/>
              </a:rPr>
              <a:t> magic insights </a:t>
            </a:r>
          </a:p>
          <a:p>
            <a:r>
              <a:rPr lang="en-US" dirty="0" smtClean="0">
                <a:solidFill>
                  <a:schemeClr val="tx1"/>
                </a:solidFill>
                <a:latin typeface="Tahoma" pitchFamily="34" charset="0"/>
              </a:rPr>
              <a:t>Some transformations applied manually, others automatically</a:t>
            </a:r>
          </a:p>
        </p:txBody>
      </p:sp>
      <p:sp>
        <p:nvSpPr>
          <p:cNvPr id="4" name="Slide Number Placeholder 3"/>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19</a:t>
            </a:fld>
            <a:endParaRPr kumimoji="0" lang="en-US" sz="1200">
              <a:solidFill>
                <a:schemeClr val="tx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714348" y="512064"/>
            <a:ext cx="7972452" cy="914400"/>
          </a:xfrm>
        </p:spPr>
        <p:txBody>
          <a:bodyPr/>
          <a:lstStyle/>
          <a:p>
            <a:r>
              <a:rPr lang="en-US" sz="3200" dirty="0" smtClean="0"/>
              <a:t>Concurrency in System-Level </a:t>
            </a:r>
            <a:r>
              <a:rPr lang="en-US" sz="3200" dirty="0"/>
              <a:t>Software</a:t>
            </a:r>
          </a:p>
        </p:txBody>
      </p:sp>
      <p:pic>
        <p:nvPicPr>
          <p:cNvPr id="23556" name="Picture 4" descr="remappliance"/>
          <p:cNvPicPr>
            <a:picLocks noChangeAspect="1" noChangeArrowheads="1"/>
          </p:cNvPicPr>
          <p:nvPr/>
        </p:nvPicPr>
        <p:blipFill>
          <a:blip r:embed="rId4"/>
          <a:srcRect/>
          <a:stretch>
            <a:fillRect/>
          </a:stretch>
        </p:blipFill>
        <p:spPr bwMode="auto">
          <a:xfrm>
            <a:off x="533400" y="2133600"/>
            <a:ext cx="4876800" cy="2019300"/>
          </a:xfrm>
          <a:prstGeom prst="rect">
            <a:avLst/>
          </a:prstGeom>
          <a:noFill/>
        </p:spPr>
      </p:pic>
      <p:pic>
        <p:nvPicPr>
          <p:cNvPr id="23557" name="Picture 5" descr="ps3"/>
          <p:cNvPicPr>
            <a:picLocks noChangeAspect="1" noChangeArrowheads="1"/>
          </p:cNvPicPr>
          <p:nvPr/>
        </p:nvPicPr>
        <p:blipFill>
          <a:blip r:embed="rId5"/>
          <a:srcRect/>
          <a:stretch>
            <a:fillRect/>
          </a:stretch>
        </p:blipFill>
        <p:spPr bwMode="auto">
          <a:xfrm>
            <a:off x="3352800" y="3505200"/>
            <a:ext cx="2692400" cy="2692400"/>
          </a:xfrm>
          <a:prstGeom prst="rect">
            <a:avLst/>
          </a:prstGeom>
          <a:noFill/>
        </p:spPr>
      </p:pic>
      <p:pic>
        <p:nvPicPr>
          <p:cNvPr id="23558" name="Picture 6" descr="Arwhd_Main-420"/>
          <p:cNvPicPr>
            <a:picLocks noChangeAspect="1" noChangeArrowheads="1"/>
          </p:cNvPicPr>
          <p:nvPr/>
        </p:nvPicPr>
        <p:blipFill>
          <a:blip r:embed="rId6"/>
          <a:srcRect/>
          <a:stretch>
            <a:fillRect/>
          </a:stretch>
        </p:blipFill>
        <p:spPr bwMode="auto">
          <a:xfrm>
            <a:off x="5029200" y="2590800"/>
            <a:ext cx="3048000" cy="2395538"/>
          </a:xfrm>
          <a:prstGeom prst="rect">
            <a:avLst/>
          </a:prstGeom>
          <a:noFill/>
        </p:spPr>
      </p:pic>
      <p:grpSp>
        <p:nvGrpSpPr>
          <p:cNvPr id="2" name="Group 10"/>
          <p:cNvGrpSpPr>
            <a:grpSpLocks/>
          </p:cNvGrpSpPr>
          <p:nvPr/>
        </p:nvGrpSpPr>
        <p:grpSpPr bwMode="auto">
          <a:xfrm>
            <a:off x="3200400" y="1676400"/>
            <a:ext cx="2362200" cy="2063750"/>
            <a:chOff x="2112" y="768"/>
            <a:chExt cx="1860" cy="1588"/>
          </a:xfrm>
        </p:grpSpPr>
        <p:pic>
          <p:nvPicPr>
            <p:cNvPr id="23559" name="Picture 7" descr="java-duke-guitar"/>
            <p:cNvPicPr>
              <a:picLocks noChangeAspect="1" noChangeArrowheads="1"/>
            </p:cNvPicPr>
            <p:nvPr/>
          </p:nvPicPr>
          <p:blipFill>
            <a:blip r:embed="rId7"/>
            <a:srcRect/>
            <a:stretch>
              <a:fillRect/>
            </a:stretch>
          </p:blipFill>
          <p:spPr bwMode="auto">
            <a:xfrm>
              <a:off x="2112" y="768"/>
              <a:ext cx="1860" cy="1588"/>
            </a:xfrm>
            <a:prstGeom prst="rect">
              <a:avLst/>
            </a:prstGeom>
            <a:noFill/>
          </p:spPr>
        </p:pic>
        <p:pic>
          <p:nvPicPr>
            <p:cNvPr id="23561" name="Picture 9" descr="metronome"/>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3504" y="1527"/>
              <a:ext cx="445" cy="804"/>
            </a:xfrm>
            <a:prstGeom prst="rect">
              <a:avLst/>
            </a:prstGeom>
            <a:noFill/>
          </p:spPr>
        </p:pic>
      </p:grpSp>
      <p:sp>
        <p:nvSpPr>
          <p:cNvPr id="13" name="AutoShape 11"/>
          <p:cNvSpPr>
            <a:spLocks noChangeArrowheads="1"/>
          </p:cNvSpPr>
          <p:nvPr/>
        </p:nvSpPr>
        <p:spPr bwMode="auto">
          <a:xfrm>
            <a:off x="762000" y="1447800"/>
            <a:ext cx="7696200" cy="2514600"/>
          </a:xfrm>
          <a:prstGeom prst="roundRect">
            <a:avLst>
              <a:gd name="adj" fmla="val 16667"/>
            </a:avLst>
          </a:prstGeom>
          <a:solidFill>
            <a:srgbClr val="000066">
              <a:alpha val="75999"/>
            </a:srgbClr>
          </a:solidFill>
          <a:ln w="9525">
            <a:noFill/>
            <a:round/>
            <a:headEnd/>
            <a:tailEnd/>
          </a:ln>
          <a:effectLst>
            <a:outerShdw dist="107763" dir="2700000" algn="ctr" rotWithShape="0">
              <a:srgbClr val="000000">
                <a:alpha val="50000"/>
              </a:srgbClr>
            </a:outerShdw>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effectLst/>
                <a:uLnTx/>
                <a:uFillTx/>
              </a:rPr>
              <a:t>Requirements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effectLst/>
                <a:uLnTx/>
                <a:uFillTx/>
              </a:rPr>
              <a:t>Correctness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effectLst/>
                <a:uLnTx/>
                <a:uFillTx/>
              </a:rPr>
              <a:t>Scalability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effectLst/>
                <a:uLnTx/>
                <a:uFillTx/>
              </a:rPr>
              <a:t>Response time</a:t>
            </a:r>
          </a:p>
        </p:txBody>
      </p:sp>
      <p:sp>
        <p:nvSpPr>
          <p:cNvPr id="14" name="AutoShape 12"/>
          <p:cNvSpPr>
            <a:spLocks noChangeArrowheads="1"/>
          </p:cNvSpPr>
          <p:nvPr/>
        </p:nvSpPr>
        <p:spPr bwMode="auto">
          <a:xfrm>
            <a:off x="762000" y="4038600"/>
            <a:ext cx="7696200" cy="2514600"/>
          </a:xfrm>
          <a:prstGeom prst="roundRect">
            <a:avLst>
              <a:gd name="adj" fmla="val 16667"/>
            </a:avLst>
          </a:prstGeom>
          <a:solidFill>
            <a:srgbClr val="FF3300">
              <a:alpha val="75999"/>
            </a:srgbClr>
          </a:solidFill>
          <a:ln w="9525">
            <a:noFill/>
            <a:round/>
            <a:headEnd/>
            <a:tailEnd/>
          </a:ln>
          <a:effectLst>
            <a:outerShdw dist="107763" dir="2700000" algn="ctr" rotWithShape="0">
              <a:srgbClr val="000000">
                <a:alpha val="50000"/>
              </a:srgbClr>
            </a:outerShdw>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effectLst/>
                <a:uLnTx/>
                <a:uFillTx/>
              </a:rPr>
              <a:t>Challenges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effectLst/>
                <a:uLnTx/>
                <a:uFillTx/>
              </a:rPr>
              <a:t>Crossing abstraction levels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effectLst/>
                <a:uLnTx/>
                <a:uFillTx/>
              </a:rPr>
              <a:t>Hardware complexity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effectLst/>
                <a:uLnTx/>
                <a:uFillTx/>
              </a:rPr>
              <a:t>Time to market</a:t>
            </a:r>
          </a:p>
        </p:txBody>
      </p:sp>
      <p:sp>
        <p:nvSpPr>
          <p:cNvPr id="11" name="Slide Number Placeholder 10"/>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2</a:t>
            </a:fld>
            <a:endParaRPr kumimoji="0" lang="en-US" sz="1200">
              <a:solidFill>
                <a:schemeClr val="tx2"/>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fade">
                                      <p:cBhvr>
                                        <p:cTn id="7" dur="500"/>
                                        <p:tgtEl>
                                          <p:spTgt spid="235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557"/>
                                        </p:tgtEl>
                                        <p:attrNameLst>
                                          <p:attrName>style.visibility</p:attrName>
                                        </p:attrNameLst>
                                      </p:cBhvr>
                                      <p:to>
                                        <p:strVal val="visible"/>
                                      </p:to>
                                    </p:set>
                                    <p:animEffect transition="in" filter="fade">
                                      <p:cBhvr>
                                        <p:cTn id="12" dur="500"/>
                                        <p:tgtEl>
                                          <p:spTgt spid="2355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558"/>
                                        </p:tgtEl>
                                        <p:attrNameLst>
                                          <p:attrName>style.visibility</p:attrName>
                                        </p:attrNameLst>
                                      </p:cBhvr>
                                      <p:to>
                                        <p:strVal val="visible"/>
                                      </p:to>
                                    </p:set>
                                    <p:animEffect transition="in" filter="fade">
                                      <p:cBhvr>
                                        <p:cTn id="17" dur="500"/>
                                        <p:tgtEl>
                                          <p:spTgt spid="2355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11" name="Title 1"/>
          <p:cNvSpPr>
            <a:spLocks noGrp="1"/>
          </p:cNvSpPr>
          <p:nvPr>
            <p:ph type="title"/>
          </p:nvPr>
        </p:nvSpPr>
        <p:spPr>
          <a:xfrm>
            <a:off x="914400" y="285728"/>
            <a:ext cx="7772400" cy="914400"/>
          </a:xfrm>
        </p:spPr>
        <p:txBody>
          <a:bodyPr/>
          <a:lstStyle/>
          <a:p>
            <a:r>
              <a:rPr lang="en-US" sz="3200" dirty="0" smtClean="0"/>
              <a:t> Computer Assisted Construction</a:t>
            </a:r>
          </a:p>
        </p:txBody>
      </p:sp>
      <p:grpSp>
        <p:nvGrpSpPr>
          <p:cNvPr id="2" name="Group 3"/>
          <p:cNvGrpSpPr>
            <a:grpSpLocks/>
          </p:cNvGrpSpPr>
          <p:nvPr/>
        </p:nvGrpSpPr>
        <p:grpSpPr bwMode="auto">
          <a:xfrm>
            <a:off x="5715000" y="3571875"/>
            <a:ext cx="973138" cy="771525"/>
            <a:chOff x="741" y="516"/>
            <a:chExt cx="96" cy="96"/>
          </a:xfrm>
        </p:grpSpPr>
        <p:sp>
          <p:nvSpPr>
            <p:cNvPr id="3117" name="AutoShape 4"/>
            <p:cNvSpPr>
              <a:spLocks noChangeArrowheads="1"/>
            </p:cNvSpPr>
            <p:nvPr/>
          </p:nvSpPr>
          <p:spPr bwMode="auto">
            <a:xfrm rot="5400000">
              <a:off x="741" y="516"/>
              <a:ext cx="96" cy="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1600 w 21600"/>
                <a:gd name="T13" fmla="*/ 0 h 21600"/>
                <a:gd name="T14" fmla="*/ 0 w 21600"/>
                <a:gd name="T15" fmla="*/ 10575 h 21600"/>
              </a:gdLst>
              <a:ahLst/>
              <a:cxnLst>
                <a:cxn ang="T8">
                  <a:pos x="T0" y="T1"/>
                </a:cxn>
                <a:cxn ang="T9">
                  <a:pos x="T2" y="T3"/>
                </a:cxn>
                <a:cxn ang="T10">
                  <a:pos x="T4" y="T5"/>
                </a:cxn>
                <a:cxn ang="T11">
                  <a:pos x="T6" y="T7"/>
                </a:cxn>
              </a:cxnLst>
              <a:rect l="T12" t="T13" r="T14" b="T15"/>
              <a:pathLst>
                <a:path w="21600" h="21600">
                  <a:moveTo>
                    <a:pt x="12599" y="10649"/>
                  </a:moveTo>
                  <a:cubicBezTo>
                    <a:pt x="12603" y="10699"/>
                    <a:pt x="12606" y="10749"/>
                    <a:pt x="12606" y="10800"/>
                  </a:cubicBezTo>
                  <a:cubicBezTo>
                    <a:pt x="12606" y="11797"/>
                    <a:pt x="11797" y="12606"/>
                    <a:pt x="10800" y="12606"/>
                  </a:cubicBezTo>
                  <a:cubicBezTo>
                    <a:pt x="9802" y="12606"/>
                    <a:pt x="8994" y="11797"/>
                    <a:pt x="8994" y="10800"/>
                  </a:cubicBezTo>
                  <a:cubicBezTo>
                    <a:pt x="8993" y="10749"/>
                    <a:pt x="8996" y="10699"/>
                    <a:pt x="9000" y="10649"/>
                  </a:cubicBezTo>
                  <a:lnTo>
                    <a:pt x="37" y="9897"/>
                  </a:lnTo>
                  <a:cubicBezTo>
                    <a:pt x="12" y="10197"/>
                    <a:pt x="-1" y="10498"/>
                    <a:pt x="0" y="10800"/>
                  </a:cubicBezTo>
                  <a:cubicBezTo>
                    <a:pt x="0" y="16764"/>
                    <a:pt x="4835" y="21600"/>
                    <a:pt x="10800" y="21600"/>
                  </a:cubicBezTo>
                  <a:cubicBezTo>
                    <a:pt x="16764" y="21600"/>
                    <a:pt x="21600" y="16764"/>
                    <a:pt x="21600" y="10800"/>
                  </a:cubicBezTo>
                  <a:cubicBezTo>
                    <a:pt x="21600" y="10498"/>
                    <a:pt x="21587" y="10197"/>
                    <a:pt x="21562" y="9897"/>
                  </a:cubicBezTo>
                  <a:close/>
                </a:path>
              </a:pathLst>
            </a:custGeom>
            <a:solidFill>
              <a:schemeClr val="tx2">
                <a:lumMod val="75000"/>
              </a:schemeClr>
            </a:solidFill>
            <a:ln w="9525">
              <a:solidFill>
                <a:schemeClr val="tx1"/>
              </a:solidFill>
              <a:miter lim="800000"/>
              <a:headEnd/>
              <a:tailEnd/>
            </a:ln>
          </p:spPr>
          <p:txBody>
            <a:bodyPr wrap="none" anchor="ctr"/>
            <a:lstStyle/>
            <a:p>
              <a:endParaRPr lang="en-US" b="0"/>
            </a:p>
          </p:txBody>
        </p:sp>
        <p:sp>
          <p:nvSpPr>
            <p:cNvPr id="3118" name="Oval 5"/>
            <p:cNvSpPr>
              <a:spLocks noChangeArrowheads="1"/>
            </p:cNvSpPr>
            <p:nvPr/>
          </p:nvSpPr>
          <p:spPr bwMode="auto">
            <a:xfrm>
              <a:off x="741" y="516"/>
              <a:ext cx="96" cy="96"/>
            </a:xfrm>
            <a:prstGeom prst="ellipse">
              <a:avLst/>
            </a:prstGeom>
            <a:noFill/>
            <a:ln w="9525">
              <a:solidFill>
                <a:schemeClr val="tx1"/>
              </a:solidFill>
              <a:round/>
              <a:headEnd/>
              <a:tailEnd/>
            </a:ln>
          </p:spPr>
          <p:txBody>
            <a:bodyPr wrap="none" anchor="ctr"/>
            <a:lstStyle/>
            <a:p>
              <a:endParaRPr lang="en-US" b="0"/>
            </a:p>
          </p:txBody>
        </p:sp>
      </p:grpSp>
      <p:sp>
        <p:nvSpPr>
          <p:cNvPr id="3103" name="Oval 7"/>
          <p:cNvSpPr>
            <a:spLocks noChangeArrowheads="1"/>
          </p:cNvSpPr>
          <p:nvPr/>
        </p:nvSpPr>
        <p:spPr bwMode="auto">
          <a:xfrm>
            <a:off x="2286000" y="3433763"/>
            <a:ext cx="228600" cy="223837"/>
          </a:xfrm>
          <a:prstGeom prst="ellipse">
            <a:avLst/>
          </a:prstGeom>
          <a:solidFill>
            <a:schemeClr val="tx2">
              <a:lumMod val="75000"/>
            </a:schemeClr>
          </a:solidFill>
          <a:ln w="9525">
            <a:solidFill>
              <a:schemeClr val="tx1"/>
            </a:solidFill>
            <a:round/>
            <a:headEnd/>
            <a:tailEnd/>
          </a:ln>
        </p:spPr>
        <p:txBody>
          <a:bodyPr wrap="none" anchor="ctr"/>
          <a:lstStyle/>
          <a:p>
            <a:endParaRPr lang="en-US" b="0"/>
          </a:p>
        </p:txBody>
      </p:sp>
      <p:sp>
        <p:nvSpPr>
          <p:cNvPr id="3108" name="Oval 7"/>
          <p:cNvSpPr>
            <a:spLocks noChangeArrowheads="1"/>
          </p:cNvSpPr>
          <p:nvPr/>
        </p:nvSpPr>
        <p:spPr bwMode="auto">
          <a:xfrm>
            <a:off x="2667000" y="3433763"/>
            <a:ext cx="228600" cy="223837"/>
          </a:xfrm>
          <a:prstGeom prst="ellipse">
            <a:avLst/>
          </a:prstGeom>
          <a:solidFill>
            <a:schemeClr val="tx2">
              <a:lumMod val="75000"/>
            </a:schemeClr>
          </a:solidFill>
          <a:ln w="9525">
            <a:solidFill>
              <a:schemeClr val="tx1"/>
            </a:solidFill>
            <a:round/>
            <a:headEnd/>
            <a:tailEnd/>
          </a:ln>
        </p:spPr>
        <p:txBody>
          <a:bodyPr wrap="none" anchor="ctr"/>
          <a:lstStyle/>
          <a:p>
            <a:endParaRPr lang="en-US" b="0"/>
          </a:p>
        </p:txBody>
      </p:sp>
      <p:sp>
        <p:nvSpPr>
          <p:cNvPr id="9" name="Oval 7"/>
          <p:cNvSpPr>
            <a:spLocks noChangeArrowheads="1"/>
          </p:cNvSpPr>
          <p:nvPr/>
        </p:nvSpPr>
        <p:spPr bwMode="auto">
          <a:xfrm>
            <a:off x="2400300" y="3810000"/>
            <a:ext cx="228600" cy="223838"/>
          </a:xfrm>
          <a:prstGeom prst="ellipse">
            <a:avLst/>
          </a:prstGeom>
          <a:solidFill>
            <a:schemeClr val="tx2">
              <a:lumMod val="75000"/>
            </a:schemeClr>
          </a:solidFill>
          <a:ln w="9525">
            <a:solidFill>
              <a:schemeClr val="tx1"/>
            </a:solidFill>
            <a:round/>
            <a:headEnd/>
            <a:tailEnd/>
          </a:ln>
        </p:spPr>
        <p:txBody>
          <a:bodyPr wrap="none" anchor="ctr"/>
          <a:lstStyle/>
          <a:p>
            <a:endParaRPr lang="en-US" b="0"/>
          </a:p>
        </p:txBody>
      </p:sp>
      <p:sp>
        <p:nvSpPr>
          <p:cNvPr id="10" name="Oval 7"/>
          <p:cNvSpPr>
            <a:spLocks noChangeArrowheads="1"/>
          </p:cNvSpPr>
          <p:nvPr/>
        </p:nvSpPr>
        <p:spPr bwMode="auto">
          <a:xfrm>
            <a:off x="2781300" y="3810000"/>
            <a:ext cx="228600" cy="223838"/>
          </a:xfrm>
          <a:prstGeom prst="ellipse">
            <a:avLst/>
          </a:prstGeom>
          <a:solidFill>
            <a:schemeClr val="tx2">
              <a:lumMod val="75000"/>
            </a:schemeClr>
          </a:solidFill>
          <a:ln w="9525">
            <a:solidFill>
              <a:schemeClr val="tx1"/>
            </a:solidFill>
            <a:round/>
            <a:headEnd/>
            <a:tailEnd/>
          </a:ln>
        </p:spPr>
        <p:txBody>
          <a:bodyPr wrap="none" anchor="ctr"/>
          <a:lstStyle/>
          <a:p>
            <a:endParaRPr lang="en-US" b="0"/>
          </a:p>
        </p:txBody>
      </p:sp>
      <p:sp>
        <p:nvSpPr>
          <p:cNvPr id="11" name="Slide Number Placeholder 10"/>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20</a:t>
            </a:fld>
            <a:endParaRPr kumimoji="0" lang="en-US" sz="1200">
              <a:solidFill>
                <a:schemeClr val="tx2"/>
              </a:solidFill>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inkTgt spid="_x0000_s22541"/>
                                        </p:tgtEl>
                                        <p:attrNameLst>
                                          <p:attrName>style.visibility</p:attrName>
                                        </p:attrNameLst>
                                      </p:cBhvr>
                                      <p:to>
                                        <p:strVal val="visible"/>
                                      </p:to>
                                    </p:set>
                                    <p:animEffect transition="in" filter="fade">
                                      <p:cBhvr>
                                        <p:cTn id="7" dur="500"/>
                                        <p:tgtEl>
                                          <p:inkTgt spid="_x0000_s22541"/>
                                        </p:tgtEl>
                                      </p:cBhvr>
                                    </p:animEffect>
                                  </p:childTnLst>
                                </p:cTn>
                              </p:par>
                              <p:par>
                                <p:cTn id="8" presetID="10" presetClass="entr" presetSubtype="0" fill="hold" nodeType="withEffect">
                                  <p:stCondLst>
                                    <p:cond delay="0"/>
                                  </p:stCondLst>
                                  <p:childTnLst>
                                    <p:set>
                                      <p:cBhvr>
                                        <p:cTn id="9" dur="1" fill="hold">
                                          <p:stCondLst>
                                            <p:cond delay="0"/>
                                          </p:stCondLst>
                                        </p:cTn>
                                        <p:tgtEl>
                                          <p:inkTgt spid="_x0000_s22540"/>
                                        </p:tgtEl>
                                        <p:attrNameLst>
                                          <p:attrName>style.visibility</p:attrName>
                                        </p:attrNameLst>
                                      </p:cBhvr>
                                      <p:to>
                                        <p:strVal val="visible"/>
                                      </p:to>
                                    </p:set>
                                    <p:animEffect transition="in" filter="fade">
                                      <p:cBhvr>
                                        <p:cTn id="10" dur="500"/>
                                        <p:tgtEl>
                                          <p:inkTgt spid="_x0000_s22540"/>
                                        </p:tgtEl>
                                      </p:cBhvr>
                                    </p:animEffect>
                                  </p:childTnLst>
                                </p:cTn>
                              </p:par>
                              <p:par>
                                <p:cTn id="11" presetID="10" presetClass="entr" presetSubtype="0" fill="hold" nodeType="withEffect">
                                  <p:stCondLst>
                                    <p:cond delay="0"/>
                                  </p:stCondLst>
                                  <p:childTnLst>
                                    <p:set>
                                      <p:cBhvr>
                                        <p:cTn id="12" dur="1" fill="hold">
                                          <p:stCondLst>
                                            <p:cond delay="0"/>
                                          </p:stCondLst>
                                        </p:cTn>
                                        <p:tgtEl>
                                          <p:inkTgt spid="_x0000_s22542"/>
                                        </p:tgtEl>
                                        <p:attrNameLst>
                                          <p:attrName>style.visibility</p:attrName>
                                        </p:attrNameLst>
                                      </p:cBhvr>
                                      <p:to>
                                        <p:strVal val="visible"/>
                                      </p:to>
                                    </p:set>
                                    <p:animEffect transition="in" filter="fade">
                                      <p:cBhvr>
                                        <p:cTn id="13" dur="500"/>
                                        <p:tgtEl>
                                          <p:inkTgt spid="_x0000_s22542"/>
                                        </p:tgtEl>
                                      </p:cBhvr>
                                    </p:animEffect>
                                  </p:childTnLst>
                                </p:cTn>
                              </p:par>
                              <p:par>
                                <p:cTn id="14" presetID="10" presetClass="entr" presetSubtype="0" fill="hold" nodeType="withEffect">
                                  <p:stCondLst>
                                    <p:cond delay="0"/>
                                  </p:stCondLst>
                                  <p:childTnLst>
                                    <p:set>
                                      <p:cBhvr>
                                        <p:cTn id="15" dur="1" fill="hold">
                                          <p:stCondLst>
                                            <p:cond delay="0"/>
                                          </p:stCondLst>
                                        </p:cTn>
                                        <p:tgtEl>
                                          <p:inkTgt spid="_x0000_s22530"/>
                                        </p:tgtEl>
                                        <p:attrNameLst>
                                          <p:attrName>style.visibility</p:attrName>
                                        </p:attrNameLst>
                                      </p:cBhvr>
                                      <p:to>
                                        <p:strVal val="visible"/>
                                      </p:to>
                                    </p:set>
                                    <p:animEffect transition="in" filter="fade">
                                      <p:cBhvr>
                                        <p:cTn id="16" dur="500"/>
                                        <p:tgtEl>
                                          <p:inkTgt spid="_x0000_s22530"/>
                                        </p:tgtEl>
                                      </p:cBhvr>
                                    </p:animEffect>
                                  </p:childTnLst>
                                </p:cTn>
                              </p:par>
                              <p:par>
                                <p:cTn id="17" presetID="10" presetClass="entr" presetSubtype="0" fill="hold" nodeType="withEffect">
                                  <p:stCondLst>
                                    <p:cond delay="0"/>
                                  </p:stCondLst>
                                  <p:childTnLst>
                                    <p:set>
                                      <p:cBhvr>
                                        <p:cTn id="18" dur="1" fill="hold">
                                          <p:stCondLst>
                                            <p:cond delay="0"/>
                                          </p:stCondLst>
                                        </p:cTn>
                                        <p:tgtEl>
                                          <p:inkTgt spid="_x0000_s22564"/>
                                        </p:tgtEl>
                                        <p:attrNameLst>
                                          <p:attrName>style.visibility</p:attrName>
                                        </p:attrNameLst>
                                      </p:cBhvr>
                                      <p:to>
                                        <p:strVal val="visible"/>
                                      </p:to>
                                    </p:set>
                                    <p:animEffect transition="in" filter="fade">
                                      <p:cBhvr>
                                        <p:cTn id="19" dur="500"/>
                                        <p:tgtEl>
                                          <p:inkTgt spid="_x0000_s2256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inkTgt spid="_x0000_s22531"/>
                                        </p:tgtEl>
                                        <p:attrNameLst>
                                          <p:attrName>style.visibility</p:attrName>
                                        </p:attrNameLst>
                                      </p:cBhvr>
                                      <p:to>
                                        <p:strVal val="visible"/>
                                      </p:to>
                                    </p:set>
                                    <p:animEffect transition="in" filter="fade">
                                      <p:cBhvr>
                                        <p:cTn id="24" dur="500"/>
                                        <p:tgtEl>
                                          <p:inkTgt spid="_x0000_s22531"/>
                                        </p:tgtEl>
                                      </p:cBhvr>
                                    </p:animEffect>
                                  </p:childTnLst>
                                </p:cTn>
                              </p:par>
                              <p:par>
                                <p:cTn id="25" presetID="10"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2000"/>
                                        <p:tgtEl>
                                          <p:spTgt spid="2"/>
                                        </p:tgtEl>
                                      </p:cBhvr>
                                    </p:animEffect>
                                  </p:childTnLst>
                                </p:cTn>
                              </p:par>
                              <p:par>
                                <p:cTn id="28" presetID="10" presetClass="entr" presetSubtype="0" fill="hold" nodeType="withEffect">
                                  <p:stCondLst>
                                    <p:cond delay="0"/>
                                  </p:stCondLst>
                                  <p:childTnLst>
                                    <p:set>
                                      <p:cBhvr>
                                        <p:cTn id="29" dur="1" fill="hold">
                                          <p:stCondLst>
                                            <p:cond delay="0"/>
                                          </p:stCondLst>
                                        </p:cTn>
                                        <p:tgtEl>
                                          <p:inkTgt spid="_x0000_s22543"/>
                                        </p:tgtEl>
                                        <p:attrNameLst>
                                          <p:attrName>style.visibility</p:attrName>
                                        </p:attrNameLst>
                                      </p:cBhvr>
                                      <p:to>
                                        <p:strVal val="visible"/>
                                      </p:to>
                                    </p:set>
                                    <p:animEffect transition="in" filter="fade">
                                      <p:cBhvr>
                                        <p:cTn id="30" dur="2000"/>
                                        <p:tgtEl>
                                          <p:inkTgt spid="_x0000_s2254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inkTgt spid="_x0000_s22562"/>
                                        </p:tgtEl>
                                        <p:attrNameLst>
                                          <p:attrName>style.visibility</p:attrName>
                                        </p:attrNameLst>
                                      </p:cBhvr>
                                      <p:to>
                                        <p:strVal val="visible"/>
                                      </p:to>
                                    </p:set>
                                    <p:animEffect transition="in" filter="fade">
                                      <p:cBhvr>
                                        <p:cTn id="35" dur="500"/>
                                        <p:tgtEl>
                                          <p:inkTgt spid="_x0000_s22562"/>
                                        </p:tgtEl>
                                      </p:cBhvr>
                                    </p:animEffect>
                                  </p:childTnLst>
                                </p:cTn>
                              </p:par>
                              <p:par>
                                <p:cTn id="36" presetID="10" presetClass="entr" presetSubtype="0" fill="hold" nodeType="withEffect">
                                  <p:stCondLst>
                                    <p:cond delay="0"/>
                                  </p:stCondLst>
                                  <p:childTnLst>
                                    <p:set>
                                      <p:cBhvr>
                                        <p:cTn id="37" dur="1" fill="hold">
                                          <p:stCondLst>
                                            <p:cond delay="0"/>
                                          </p:stCondLst>
                                        </p:cTn>
                                        <p:tgtEl>
                                          <p:inkTgt spid="_x0000_s22534"/>
                                        </p:tgtEl>
                                        <p:attrNameLst>
                                          <p:attrName>style.visibility</p:attrName>
                                        </p:attrNameLst>
                                      </p:cBhvr>
                                      <p:to>
                                        <p:strVal val="visible"/>
                                      </p:to>
                                    </p:set>
                                    <p:animEffect transition="in" filter="fade">
                                      <p:cBhvr>
                                        <p:cTn id="38" dur="1000"/>
                                        <p:tgtEl>
                                          <p:inkTgt spid="_x0000_s22534"/>
                                        </p:tgtEl>
                                      </p:cBhvr>
                                    </p:animEffect>
                                  </p:childTnLst>
                                </p:cTn>
                              </p:par>
                              <p:par>
                                <p:cTn id="39" presetID="10" presetClass="entr" presetSubtype="0" fill="hold" nodeType="withEffect">
                                  <p:stCondLst>
                                    <p:cond delay="0"/>
                                  </p:stCondLst>
                                  <p:childTnLst>
                                    <p:set>
                                      <p:cBhvr>
                                        <p:cTn id="40" dur="1" fill="hold">
                                          <p:stCondLst>
                                            <p:cond delay="0"/>
                                          </p:stCondLst>
                                        </p:cTn>
                                        <p:tgtEl>
                                          <p:inkTgt spid="_x0000_s22533"/>
                                        </p:tgtEl>
                                        <p:attrNameLst>
                                          <p:attrName>style.visibility</p:attrName>
                                        </p:attrNameLst>
                                      </p:cBhvr>
                                      <p:to>
                                        <p:strVal val="visible"/>
                                      </p:to>
                                    </p:set>
                                    <p:animEffect transition="in" filter="fade">
                                      <p:cBhvr>
                                        <p:cTn id="41" dur="500"/>
                                        <p:tgtEl>
                                          <p:inkTgt spid="_x0000_s22533"/>
                                        </p:tgtEl>
                                      </p:cBhvr>
                                    </p:animEffect>
                                  </p:childTnLst>
                                </p:cTn>
                              </p:par>
                              <p:par>
                                <p:cTn id="42" presetID="10" presetClass="entr" presetSubtype="0" fill="hold" nodeType="withEffect">
                                  <p:stCondLst>
                                    <p:cond delay="0"/>
                                  </p:stCondLst>
                                  <p:childTnLst>
                                    <p:set>
                                      <p:cBhvr>
                                        <p:cTn id="43" dur="1" fill="hold">
                                          <p:stCondLst>
                                            <p:cond delay="0"/>
                                          </p:stCondLst>
                                        </p:cTn>
                                        <p:tgtEl>
                                          <p:inkTgt spid="_x0000_s22535"/>
                                        </p:tgtEl>
                                        <p:attrNameLst>
                                          <p:attrName>style.visibility</p:attrName>
                                        </p:attrNameLst>
                                      </p:cBhvr>
                                      <p:to>
                                        <p:strVal val="visible"/>
                                      </p:to>
                                    </p:set>
                                    <p:animEffect transition="in" filter="fade">
                                      <p:cBhvr>
                                        <p:cTn id="44" dur="500"/>
                                        <p:tgtEl>
                                          <p:inkTgt spid="_x0000_s22535"/>
                                        </p:tgtEl>
                                      </p:cBhvr>
                                    </p:animEffect>
                                  </p:childTnLst>
                                </p:cTn>
                              </p:par>
                              <p:par>
                                <p:cTn id="45" presetID="10" presetClass="entr" presetSubtype="0" fill="hold" nodeType="withEffect">
                                  <p:stCondLst>
                                    <p:cond delay="0"/>
                                  </p:stCondLst>
                                  <p:childTnLst>
                                    <p:set>
                                      <p:cBhvr>
                                        <p:cTn id="46" dur="1" fill="hold">
                                          <p:stCondLst>
                                            <p:cond delay="0"/>
                                          </p:stCondLst>
                                        </p:cTn>
                                        <p:tgtEl>
                                          <p:inkTgt spid="_x0000_s22539"/>
                                        </p:tgtEl>
                                        <p:attrNameLst>
                                          <p:attrName>style.visibility</p:attrName>
                                        </p:attrNameLst>
                                      </p:cBhvr>
                                      <p:to>
                                        <p:strVal val="visible"/>
                                      </p:to>
                                    </p:set>
                                    <p:animEffect transition="in" filter="fade">
                                      <p:cBhvr>
                                        <p:cTn id="47" dur="1000"/>
                                        <p:tgtEl>
                                          <p:inkTgt spid="_x0000_s22539"/>
                                        </p:tgtEl>
                                      </p:cBhvr>
                                    </p:animEffect>
                                  </p:childTnLst>
                                </p:cTn>
                              </p:par>
                              <p:par>
                                <p:cTn id="48" presetID="10" presetClass="entr" presetSubtype="0" fill="hold" nodeType="withEffect">
                                  <p:stCondLst>
                                    <p:cond delay="0"/>
                                  </p:stCondLst>
                                  <p:childTnLst>
                                    <p:set>
                                      <p:cBhvr>
                                        <p:cTn id="49" dur="1" fill="hold">
                                          <p:stCondLst>
                                            <p:cond delay="0"/>
                                          </p:stCondLst>
                                        </p:cTn>
                                        <p:tgtEl>
                                          <p:inkTgt spid="_x0000_s22546"/>
                                        </p:tgtEl>
                                        <p:attrNameLst>
                                          <p:attrName>style.visibility</p:attrName>
                                        </p:attrNameLst>
                                      </p:cBhvr>
                                      <p:to>
                                        <p:strVal val="visible"/>
                                      </p:to>
                                    </p:set>
                                    <p:animEffect transition="in" filter="fade">
                                      <p:cBhvr>
                                        <p:cTn id="50" dur="500"/>
                                        <p:tgtEl>
                                          <p:inkTgt spid="_x0000_s22546"/>
                                        </p:tgtEl>
                                      </p:cBhvr>
                                    </p:animEffect>
                                  </p:childTnLst>
                                </p:cTn>
                              </p:par>
                              <p:par>
                                <p:cTn id="51" presetID="10" presetClass="entr" presetSubtype="0" fill="hold" nodeType="withEffect">
                                  <p:stCondLst>
                                    <p:cond delay="0"/>
                                  </p:stCondLst>
                                  <p:childTnLst>
                                    <p:set>
                                      <p:cBhvr>
                                        <p:cTn id="52" dur="1" fill="hold">
                                          <p:stCondLst>
                                            <p:cond delay="0"/>
                                          </p:stCondLst>
                                        </p:cTn>
                                        <p:tgtEl>
                                          <p:inkTgt spid="_x0000_s22545"/>
                                        </p:tgtEl>
                                        <p:attrNameLst>
                                          <p:attrName>style.visibility</p:attrName>
                                        </p:attrNameLst>
                                      </p:cBhvr>
                                      <p:to>
                                        <p:strVal val="visible"/>
                                      </p:to>
                                    </p:set>
                                    <p:animEffect transition="in" filter="fade">
                                      <p:cBhvr>
                                        <p:cTn id="53" dur="500"/>
                                        <p:tgtEl>
                                          <p:inkTgt spid="_x0000_s2254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inkTgt spid="_x0000_s22532"/>
                                        </p:tgtEl>
                                        <p:attrNameLst>
                                          <p:attrName>style.visibility</p:attrName>
                                        </p:attrNameLst>
                                      </p:cBhvr>
                                      <p:to>
                                        <p:strVal val="visible"/>
                                      </p:to>
                                    </p:set>
                                    <p:animEffect transition="in" filter="fade">
                                      <p:cBhvr>
                                        <p:cTn id="58" dur="500"/>
                                        <p:tgtEl>
                                          <p:inkTgt spid="_x0000_s22532"/>
                                        </p:tgtEl>
                                      </p:cBhvr>
                                    </p:animEffect>
                                  </p:childTnLst>
                                </p:cTn>
                              </p:par>
                              <p:par>
                                <p:cTn id="59" presetID="10" presetClass="entr" presetSubtype="0" fill="hold" nodeType="withEffect">
                                  <p:stCondLst>
                                    <p:cond delay="0"/>
                                  </p:stCondLst>
                                  <p:childTnLst>
                                    <p:set>
                                      <p:cBhvr>
                                        <p:cTn id="60" dur="1" fill="hold">
                                          <p:stCondLst>
                                            <p:cond delay="0"/>
                                          </p:stCondLst>
                                        </p:cTn>
                                        <p:tgtEl>
                                          <p:inkTgt spid="_x0000_s22561"/>
                                        </p:tgtEl>
                                        <p:attrNameLst>
                                          <p:attrName>style.visibility</p:attrName>
                                        </p:attrNameLst>
                                      </p:cBhvr>
                                      <p:to>
                                        <p:strVal val="visible"/>
                                      </p:to>
                                    </p:set>
                                    <p:animEffect transition="in" filter="fade">
                                      <p:cBhvr>
                                        <p:cTn id="61" dur="500"/>
                                        <p:tgtEl>
                                          <p:inkTgt spid="_x0000_s22561"/>
                                        </p:tgtEl>
                                      </p:cBhvr>
                                    </p:animEffect>
                                  </p:childTnLst>
                                </p:cTn>
                              </p:par>
                              <p:par>
                                <p:cTn id="62" presetID="10" presetClass="entr" presetSubtype="0" fill="hold" nodeType="withEffect">
                                  <p:stCondLst>
                                    <p:cond delay="0"/>
                                  </p:stCondLst>
                                  <p:childTnLst>
                                    <p:set>
                                      <p:cBhvr>
                                        <p:cTn id="63" dur="1" fill="hold">
                                          <p:stCondLst>
                                            <p:cond delay="0"/>
                                          </p:stCondLst>
                                        </p:cTn>
                                        <p:tgtEl>
                                          <p:inkTgt spid="_x0000_s22536"/>
                                        </p:tgtEl>
                                        <p:attrNameLst>
                                          <p:attrName>style.visibility</p:attrName>
                                        </p:attrNameLst>
                                      </p:cBhvr>
                                      <p:to>
                                        <p:strVal val="visible"/>
                                      </p:to>
                                    </p:set>
                                    <p:animEffect transition="in" filter="fade">
                                      <p:cBhvr>
                                        <p:cTn id="64" dur="500"/>
                                        <p:tgtEl>
                                          <p:inkTgt spid="_x0000_s22536"/>
                                        </p:tgtEl>
                                      </p:cBhvr>
                                    </p:animEffect>
                                  </p:childTnLst>
                                </p:cTn>
                              </p:par>
                              <p:par>
                                <p:cTn id="65" presetID="10" presetClass="entr" presetSubtype="0" fill="hold" nodeType="withEffect">
                                  <p:stCondLst>
                                    <p:cond delay="0"/>
                                  </p:stCondLst>
                                  <p:childTnLst>
                                    <p:set>
                                      <p:cBhvr>
                                        <p:cTn id="66" dur="1" fill="hold">
                                          <p:stCondLst>
                                            <p:cond delay="0"/>
                                          </p:stCondLst>
                                        </p:cTn>
                                        <p:tgtEl>
                                          <p:inkTgt spid="_x0000_s22538"/>
                                        </p:tgtEl>
                                        <p:attrNameLst>
                                          <p:attrName>style.visibility</p:attrName>
                                        </p:attrNameLst>
                                      </p:cBhvr>
                                      <p:to>
                                        <p:strVal val="visible"/>
                                      </p:to>
                                    </p:set>
                                    <p:animEffect transition="in" filter="fade">
                                      <p:cBhvr>
                                        <p:cTn id="67" dur="500"/>
                                        <p:tgtEl>
                                          <p:inkTgt spid="_x0000_s2253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108"/>
                                        </p:tgtEl>
                                        <p:attrNameLst>
                                          <p:attrName>style.visibility</p:attrName>
                                        </p:attrNameLst>
                                      </p:cBhvr>
                                      <p:to>
                                        <p:strVal val="visible"/>
                                      </p:to>
                                    </p:set>
                                    <p:animEffect transition="in" filter="fade">
                                      <p:cBhvr>
                                        <p:cTn id="70" dur="500"/>
                                        <p:tgtEl>
                                          <p:spTgt spid="310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fade">
                                      <p:cBhvr>
                                        <p:cTn id="73" dur="500"/>
                                        <p:tgtEl>
                                          <p:spTgt spid="1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fade">
                                      <p:cBhvr>
                                        <p:cTn id="76" dur="500"/>
                                        <p:tgtEl>
                                          <p:spTgt spid="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103"/>
                                        </p:tgtEl>
                                        <p:attrNameLst>
                                          <p:attrName>style.visibility</p:attrName>
                                        </p:attrNameLst>
                                      </p:cBhvr>
                                      <p:to>
                                        <p:strVal val="visible"/>
                                      </p:to>
                                    </p:set>
                                    <p:animEffect transition="in" filter="fade">
                                      <p:cBhvr>
                                        <p:cTn id="79" dur="500"/>
                                        <p:tgtEl>
                                          <p:spTgt spid="3103"/>
                                        </p:tgtEl>
                                      </p:cBhvr>
                                    </p:animEffect>
                                  </p:childTnLst>
                                </p:cTn>
                              </p:par>
                              <p:par>
                                <p:cTn id="80" presetID="10" presetClass="entr" presetSubtype="0" fill="hold" nodeType="withEffect">
                                  <p:stCondLst>
                                    <p:cond delay="0"/>
                                  </p:stCondLst>
                                  <p:childTnLst>
                                    <p:set>
                                      <p:cBhvr>
                                        <p:cTn id="81" dur="1" fill="hold">
                                          <p:stCondLst>
                                            <p:cond delay="0"/>
                                          </p:stCondLst>
                                        </p:cTn>
                                        <p:tgtEl>
                                          <p:inkTgt spid="_x0000_s22563"/>
                                        </p:tgtEl>
                                        <p:attrNameLst>
                                          <p:attrName>style.visibility</p:attrName>
                                        </p:attrNameLst>
                                      </p:cBhvr>
                                      <p:to>
                                        <p:strVal val="visible"/>
                                      </p:to>
                                    </p:set>
                                    <p:animEffect transition="in" filter="fade">
                                      <p:cBhvr>
                                        <p:cTn id="82" dur="500"/>
                                        <p:tgtEl>
                                          <p:inkTgt spid="_x0000_s22563"/>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inkTgt spid="_x0000_s22537"/>
                                        </p:tgtEl>
                                        <p:attrNameLst>
                                          <p:attrName>style.visibility</p:attrName>
                                        </p:attrNameLst>
                                      </p:cBhvr>
                                      <p:to>
                                        <p:strVal val="visible"/>
                                      </p:to>
                                    </p:set>
                                    <p:animEffect transition="in" filter="fade">
                                      <p:cBhvr>
                                        <p:cTn id="87" dur="500"/>
                                        <p:tgtEl>
                                          <p:inkTgt spid="_x0000_s225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3" grpId="0" animBg="1"/>
      <p:bldP spid="3108"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49" name="Title 1"/>
          <p:cNvSpPr>
            <a:spLocks noGrp="1"/>
          </p:cNvSpPr>
          <p:nvPr>
            <p:ph type="title"/>
          </p:nvPr>
        </p:nvSpPr>
        <p:spPr>
          <a:xfrm>
            <a:off x="714348" y="512064"/>
            <a:ext cx="7972452" cy="914400"/>
          </a:xfrm>
        </p:spPr>
        <p:txBody>
          <a:bodyPr/>
          <a:lstStyle/>
          <a:p>
            <a:r>
              <a:rPr lang="en-US" sz="3200" dirty="0" smtClean="0">
                <a:cs typeface="Arial" charset="0"/>
              </a:rPr>
              <a:t>Atomicity Reduction: Transformations</a:t>
            </a:r>
            <a:endParaRPr lang="en-US" sz="3200" dirty="0" smtClean="0"/>
          </a:p>
        </p:txBody>
      </p:sp>
      <p:sp>
        <p:nvSpPr>
          <p:cNvPr id="4150" name="Rectangle 55"/>
          <p:cNvSpPr>
            <a:spLocks noChangeArrowheads="1"/>
          </p:cNvSpPr>
          <p:nvPr/>
        </p:nvSpPr>
        <p:spPr bwMode="auto">
          <a:xfrm>
            <a:off x="1071538" y="1457325"/>
            <a:ext cx="3352800" cy="1177925"/>
          </a:xfrm>
          <a:prstGeom prst="rect">
            <a:avLst/>
          </a:prstGeom>
          <a:noFill/>
          <a:ln w="9525">
            <a:noFill/>
            <a:miter lim="800000"/>
            <a:headEnd/>
            <a:tailEnd/>
          </a:ln>
        </p:spPr>
        <p:txBody>
          <a:bodyPr/>
          <a:lstStyle/>
          <a:p>
            <a:r>
              <a:rPr lang="en-US" sz="2400" b="0" dirty="0">
                <a:latin typeface="Tahoma" pitchFamily="34" charset="0"/>
              </a:rPr>
              <a:t>Removing </a:t>
            </a:r>
          </a:p>
          <a:p>
            <a:r>
              <a:rPr lang="en-US" sz="2400" b="0" dirty="0">
                <a:latin typeface="Tahoma" pitchFamily="34" charset="0"/>
              </a:rPr>
              <a:t>redundant atomicity</a:t>
            </a:r>
          </a:p>
        </p:txBody>
      </p:sp>
      <p:sp>
        <p:nvSpPr>
          <p:cNvPr id="4151" name="Rectangle 56"/>
          <p:cNvSpPr>
            <a:spLocks noChangeArrowheads="1"/>
          </p:cNvSpPr>
          <p:nvPr/>
        </p:nvSpPr>
        <p:spPr bwMode="auto">
          <a:xfrm>
            <a:off x="4424338" y="1473200"/>
            <a:ext cx="4140200" cy="1177925"/>
          </a:xfrm>
          <a:prstGeom prst="rect">
            <a:avLst/>
          </a:prstGeom>
          <a:noFill/>
          <a:ln w="9525">
            <a:noFill/>
            <a:miter lim="800000"/>
            <a:headEnd/>
            <a:tailEnd/>
          </a:ln>
        </p:spPr>
        <p:txBody>
          <a:bodyPr/>
          <a:lstStyle/>
          <a:p>
            <a:endParaRPr lang="en-US" b="0">
              <a:solidFill>
                <a:srgbClr val="000000"/>
              </a:solidFill>
              <a:latin typeface="Tahoma" pitchFamily="34" charset="0"/>
            </a:endParaRPr>
          </a:p>
        </p:txBody>
      </p:sp>
      <p:sp>
        <p:nvSpPr>
          <p:cNvPr id="4152" name="Rectangle 57"/>
          <p:cNvSpPr>
            <a:spLocks noChangeArrowheads="1"/>
          </p:cNvSpPr>
          <p:nvPr/>
        </p:nvSpPr>
        <p:spPr bwMode="auto">
          <a:xfrm>
            <a:off x="1071538" y="2625725"/>
            <a:ext cx="3352800" cy="1008063"/>
          </a:xfrm>
          <a:prstGeom prst="rect">
            <a:avLst/>
          </a:prstGeom>
          <a:noFill/>
          <a:ln w="9525">
            <a:noFill/>
            <a:miter lim="800000"/>
            <a:headEnd/>
            <a:tailEnd/>
          </a:ln>
        </p:spPr>
        <p:txBody>
          <a:bodyPr/>
          <a:lstStyle/>
          <a:p>
            <a:r>
              <a:rPr lang="en-US" sz="2400" b="0">
                <a:latin typeface="Tahoma" pitchFamily="34" charset="0"/>
              </a:rPr>
              <a:t>Reordering</a:t>
            </a:r>
            <a:r>
              <a:rPr lang="en-US" b="0">
                <a:solidFill>
                  <a:srgbClr val="000000"/>
                </a:solidFill>
                <a:latin typeface="Tahoma" pitchFamily="34" charset="0"/>
              </a:rPr>
              <a:t> </a:t>
            </a:r>
            <a:r>
              <a:rPr lang="en-US" sz="2400" b="0">
                <a:latin typeface="Tahoma" pitchFamily="34" charset="0"/>
              </a:rPr>
              <a:t>statements</a:t>
            </a:r>
            <a:r>
              <a:rPr lang="en-US" b="0">
                <a:solidFill>
                  <a:srgbClr val="000000"/>
                </a:solidFill>
                <a:latin typeface="Tahoma" pitchFamily="34" charset="0"/>
              </a:rPr>
              <a:t> </a:t>
            </a:r>
          </a:p>
        </p:txBody>
      </p:sp>
      <p:sp>
        <p:nvSpPr>
          <p:cNvPr id="4153" name="Rectangle 58"/>
          <p:cNvSpPr>
            <a:spLocks noChangeArrowheads="1"/>
          </p:cNvSpPr>
          <p:nvPr/>
        </p:nvSpPr>
        <p:spPr bwMode="auto">
          <a:xfrm>
            <a:off x="4424338" y="2649538"/>
            <a:ext cx="4140200" cy="1008062"/>
          </a:xfrm>
          <a:prstGeom prst="rect">
            <a:avLst/>
          </a:prstGeom>
          <a:noFill/>
          <a:ln w="9525">
            <a:noFill/>
            <a:miter lim="800000"/>
            <a:headEnd/>
            <a:tailEnd/>
          </a:ln>
        </p:spPr>
        <p:txBody>
          <a:bodyPr/>
          <a:lstStyle/>
          <a:p>
            <a:endParaRPr lang="en-US" b="0">
              <a:solidFill>
                <a:srgbClr val="000000"/>
              </a:solidFill>
              <a:latin typeface="Tahoma" pitchFamily="34" charset="0"/>
            </a:endParaRPr>
          </a:p>
        </p:txBody>
      </p:sp>
      <p:sp>
        <p:nvSpPr>
          <p:cNvPr id="4154" name="Rectangle 59"/>
          <p:cNvSpPr>
            <a:spLocks noChangeArrowheads="1"/>
          </p:cNvSpPr>
          <p:nvPr/>
        </p:nvSpPr>
        <p:spPr bwMode="auto">
          <a:xfrm>
            <a:off x="1071538" y="3633788"/>
            <a:ext cx="3352800" cy="1346200"/>
          </a:xfrm>
          <a:prstGeom prst="rect">
            <a:avLst/>
          </a:prstGeom>
          <a:noFill/>
          <a:ln w="9525">
            <a:noFill/>
            <a:miter lim="800000"/>
            <a:headEnd/>
            <a:tailEnd/>
          </a:ln>
        </p:spPr>
        <p:txBody>
          <a:bodyPr/>
          <a:lstStyle/>
          <a:p>
            <a:endParaRPr lang="en-US" sz="2400" b="0">
              <a:latin typeface="Tahoma" pitchFamily="34" charset="0"/>
            </a:endParaRPr>
          </a:p>
          <a:p>
            <a:r>
              <a:rPr lang="en-US" sz="2400" b="0">
                <a:latin typeface="Tahoma" pitchFamily="34" charset="0"/>
              </a:rPr>
              <a:t>Optimistic concurrency</a:t>
            </a:r>
          </a:p>
        </p:txBody>
      </p:sp>
      <p:sp>
        <p:nvSpPr>
          <p:cNvPr id="4155" name="Rectangle 60"/>
          <p:cNvSpPr>
            <a:spLocks noChangeArrowheads="1"/>
          </p:cNvSpPr>
          <p:nvPr/>
        </p:nvSpPr>
        <p:spPr bwMode="auto">
          <a:xfrm>
            <a:off x="4424338" y="3657600"/>
            <a:ext cx="4140200" cy="1346200"/>
          </a:xfrm>
          <a:prstGeom prst="rect">
            <a:avLst/>
          </a:prstGeom>
          <a:noFill/>
          <a:ln w="9525">
            <a:noFill/>
            <a:miter lim="800000"/>
            <a:headEnd/>
            <a:tailEnd/>
          </a:ln>
        </p:spPr>
        <p:txBody>
          <a:bodyPr/>
          <a:lstStyle/>
          <a:p>
            <a:endParaRPr lang="en-US" b="0">
              <a:solidFill>
                <a:srgbClr val="000000"/>
              </a:solidFill>
              <a:latin typeface="Tahoma" pitchFamily="34" charset="0"/>
            </a:endParaRPr>
          </a:p>
        </p:txBody>
      </p:sp>
      <p:sp>
        <p:nvSpPr>
          <p:cNvPr id="4156" name="Rectangle 61"/>
          <p:cNvSpPr>
            <a:spLocks noChangeArrowheads="1"/>
          </p:cNvSpPr>
          <p:nvPr/>
        </p:nvSpPr>
        <p:spPr bwMode="auto">
          <a:xfrm>
            <a:off x="1071538" y="4979988"/>
            <a:ext cx="3352800" cy="1344612"/>
          </a:xfrm>
          <a:prstGeom prst="rect">
            <a:avLst/>
          </a:prstGeom>
          <a:noFill/>
          <a:ln w="9525">
            <a:noFill/>
            <a:miter lim="800000"/>
            <a:headEnd/>
            <a:tailEnd/>
          </a:ln>
        </p:spPr>
        <p:txBody>
          <a:bodyPr/>
          <a:lstStyle/>
          <a:p>
            <a:endParaRPr lang="en-US" sz="2400" b="0" dirty="0">
              <a:latin typeface="Tahoma" pitchFamily="34" charset="0"/>
            </a:endParaRPr>
          </a:p>
          <a:p>
            <a:r>
              <a:rPr lang="en-US" sz="2400" b="0" dirty="0">
                <a:latin typeface="Tahoma" pitchFamily="34" charset="0"/>
              </a:rPr>
              <a:t>Add </a:t>
            </a:r>
            <a:r>
              <a:rPr lang="en-US" sz="2400" dirty="0" smtClean="0">
                <a:latin typeface="Tahoma" pitchFamily="34" charset="0"/>
              </a:rPr>
              <a:t>synch meta-data</a:t>
            </a:r>
            <a:endParaRPr lang="en-US" sz="2400" b="0" dirty="0">
              <a:latin typeface="Tahoma" pitchFamily="34" charset="0"/>
            </a:endParaRPr>
          </a:p>
        </p:txBody>
      </p:sp>
      <p:sp>
        <p:nvSpPr>
          <p:cNvPr id="4157" name="Rectangle 62"/>
          <p:cNvSpPr>
            <a:spLocks noChangeArrowheads="1"/>
          </p:cNvSpPr>
          <p:nvPr/>
        </p:nvSpPr>
        <p:spPr bwMode="auto">
          <a:xfrm>
            <a:off x="4424338" y="4968875"/>
            <a:ext cx="4140200" cy="1344613"/>
          </a:xfrm>
          <a:prstGeom prst="rect">
            <a:avLst/>
          </a:prstGeom>
          <a:noFill/>
          <a:ln w="9525">
            <a:noFill/>
            <a:miter lim="800000"/>
            <a:headEnd/>
            <a:tailEnd/>
          </a:ln>
        </p:spPr>
        <p:txBody>
          <a:bodyPr/>
          <a:lstStyle/>
          <a:p>
            <a:endParaRPr lang="en-US" b="0">
              <a:solidFill>
                <a:srgbClr val="000000"/>
              </a:solidFill>
              <a:latin typeface="Tahoma" pitchFamily="34" charset="0"/>
            </a:endParaRPr>
          </a:p>
        </p:txBody>
      </p:sp>
      <p:sp>
        <p:nvSpPr>
          <p:cNvPr id="4158" name="Line 63"/>
          <p:cNvSpPr>
            <a:spLocks noChangeShapeType="1"/>
          </p:cNvSpPr>
          <p:nvPr/>
        </p:nvSpPr>
        <p:spPr bwMode="auto">
          <a:xfrm>
            <a:off x="4424338" y="1447800"/>
            <a:ext cx="0" cy="4876800"/>
          </a:xfrm>
          <a:prstGeom prst="line">
            <a:avLst/>
          </a:prstGeom>
          <a:noFill/>
          <a:ln w="12700" algn="ctr">
            <a:solidFill>
              <a:schemeClr val="tx1"/>
            </a:solidFill>
            <a:round/>
            <a:headEnd/>
            <a:tailEnd/>
          </a:ln>
        </p:spPr>
        <p:txBody>
          <a:bodyPr/>
          <a:lstStyle/>
          <a:p>
            <a:endParaRPr lang="en-US"/>
          </a:p>
        </p:txBody>
      </p:sp>
      <p:sp>
        <p:nvSpPr>
          <p:cNvPr id="4159" name="Line 64"/>
          <p:cNvSpPr>
            <a:spLocks noChangeShapeType="1"/>
          </p:cNvSpPr>
          <p:nvPr/>
        </p:nvSpPr>
        <p:spPr bwMode="auto">
          <a:xfrm>
            <a:off x="1071538" y="2362200"/>
            <a:ext cx="7493000" cy="0"/>
          </a:xfrm>
          <a:prstGeom prst="line">
            <a:avLst/>
          </a:prstGeom>
          <a:noFill/>
          <a:ln w="12700" algn="ctr">
            <a:solidFill>
              <a:schemeClr val="tx1"/>
            </a:solidFill>
            <a:round/>
            <a:headEnd/>
            <a:tailEnd/>
          </a:ln>
        </p:spPr>
        <p:txBody>
          <a:bodyPr/>
          <a:lstStyle/>
          <a:p>
            <a:endParaRPr lang="en-US"/>
          </a:p>
        </p:txBody>
      </p:sp>
      <p:sp>
        <p:nvSpPr>
          <p:cNvPr id="4160" name="Line 65"/>
          <p:cNvSpPr>
            <a:spLocks noChangeShapeType="1"/>
          </p:cNvSpPr>
          <p:nvPr/>
        </p:nvSpPr>
        <p:spPr bwMode="auto">
          <a:xfrm>
            <a:off x="1071538" y="3352800"/>
            <a:ext cx="7493000" cy="0"/>
          </a:xfrm>
          <a:prstGeom prst="line">
            <a:avLst/>
          </a:prstGeom>
          <a:noFill/>
          <a:ln w="12700" algn="ctr">
            <a:solidFill>
              <a:schemeClr val="tx1"/>
            </a:solidFill>
            <a:round/>
            <a:headEnd/>
            <a:tailEnd/>
          </a:ln>
        </p:spPr>
        <p:txBody>
          <a:bodyPr/>
          <a:lstStyle/>
          <a:p>
            <a:endParaRPr lang="en-US"/>
          </a:p>
        </p:txBody>
      </p:sp>
      <p:sp>
        <p:nvSpPr>
          <p:cNvPr id="4161" name="Line 66"/>
          <p:cNvSpPr>
            <a:spLocks noChangeShapeType="1"/>
          </p:cNvSpPr>
          <p:nvPr/>
        </p:nvSpPr>
        <p:spPr bwMode="auto">
          <a:xfrm>
            <a:off x="1071538" y="5257800"/>
            <a:ext cx="7493000" cy="0"/>
          </a:xfrm>
          <a:prstGeom prst="line">
            <a:avLst/>
          </a:prstGeom>
          <a:noFill/>
          <a:ln w="12700" algn="ctr">
            <a:solidFill>
              <a:schemeClr val="tx1"/>
            </a:solidFill>
            <a:round/>
            <a:headEnd/>
            <a:tailEnd/>
          </a:ln>
        </p:spPr>
        <p:txBody>
          <a:bodyPr/>
          <a:lstStyle/>
          <a:p>
            <a:endParaRPr lang="en-US"/>
          </a:p>
        </p:txBody>
      </p:sp>
      <p:sp>
        <p:nvSpPr>
          <p:cNvPr id="4162" name="Line 67"/>
          <p:cNvSpPr>
            <a:spLocks noChangeShapeType="1"/>
          </p:cNvSpPr>
          <p:nvPr/>
        </p:nvSpPr>
        <p:spPr bwMode="auto">
          <a:xfrm>
            <a:off x="1071538" y="1447800"/>
            <a:ext cx="0" cy="4876800"/>
          </a:xfrm>
          <a:prstGeom prst="line">
            <a:avLst/>
          </a:prstGeom>
          <a:noFill/>
          <a:ln w="12700" algn="ctr">
            <a:solidFill>
              <a:schemeClr val="tx1"/>
            </a:solidFill>
            <a:round/>
            <a:headEnd/>
            <a:tailEnd/>
          </a:ln>
        </p:spPr>
        <p:txBody>
          <a:bodyPr/>
          <a:lstStyle/>
          <a:p>
            <a:endParaRPr lang="en-US"/>
          </a:p>
        </p:txBody>
      </p:sp>
      <p:sp>
        <p:nvSpPr>
          <p:cNvPr id="4163" name="Line 68"/>
          <p:cNvSpPr>
            <a:spLocks noChangeShapeType="1"/>
          </p:cNvSpPr>
          <p:nvPr/>
        </p:nvSpPr>
        <p:spPr bwMode="auto">
          <a:xfrm>
            <a:off x="8564538" y="1447800"/>
            <a:ext cx="0" cy="4876800"/>
          </a:xfrm>
          <a:prstGeom prst="line">
            <a:avLst/>
          </a:prstGeom>
          <a:noFill/>
          <a:ln w="12700" algn="ctr">
            <a:solidFill>
              <a:schemeClr val="tx1"/>
            </a:solidFill>
            <a:round/>
            <a:headEnd/>
            <a:tailEnd/>
          </a:ln>
        </p:spPr>
        <p:txBody>
          <a:bodyPr/>
          <a:lstStyle/>
          <a:p>
            <a:endParaRPr lang="en-US"/>
          </a:p>
        </p:txBody>
      </p:sp>
      <p:sp>
        <p:nvSpPr>
          <p:cNvPr id="4164" name="Line 69"/>
          <p:cNvSpPr>
            <a:spLocks noChangeShapeType="1"/>
          </p:cNvSpPr>
          <p:nvPr/>
        </p:nvSpPr>
        <p:spPr bwMode="auto">
          <a:xfrm>
            <a:off x="1071538" y="1447800"/>
            <a:ext cx="7493000" cy="0"/>
          </a:xfrm>
          <a:prstGeom prst="line">
            <a:avLst/>
          </a:prstGeom>
          <a:noFill/>
          <a:ln w="12700" algn="ctr">
            <a:solidFill>
              <a:schemeClr val="tx1"/>
            </a:solidFill>
            <a:round/>
            <a:headEnd/>
            <a:tailEnd/>
          </a:ln>
        </p:spPr>
        <p:txBody>
          <a:bodyPr/>
          <a:lstStyle/>
          <a:p>
            <a:endParaRPr lang="en-US"/>
          </a:p>
        </p:txBody>
      </p:sp>
      <p:sp>
        <p:nvSpPr>
          <p:cNvPr id="4165" name="Line 70"/>
          <p:cNvSpPr>
            <a:spLocks noChangeShapeType="1"/>
          </p:cNvSpPr>
          <p:nvPr/>
        </p:nvSpPr>
        <p:spPr bwMode="auto">
          <a:xfrm>
            <a:off x="1071538" y="6324600"/>
            <a:ext cx="7493000" cy="0"/>
          </a:xfrm>
          <a:prstGeom prst="line">
            <a:avLst/>
          </a:prstGeom>
          <a:noFill/>
          <a:ln w="12700" algn="ctr">
            <a:solidFill>
              <a:schemeClr val="tx1"/>
            </a:solidFill>
            <a:round/>
            <a:headEnd/>
            <a:tailEnd/>
          </a:ln>
        </p:spPr>
        <p:txBody>
          <a:bodyPr/>
          <a:lstStyle/>
          <a:p>
            <a:endParaRPr lang="en-US"/>
          </a:p>
        </p:txBody>
      </p:sp>
      <p:sp>
        <p:nvSpPr>
          <p:cNvPr id="4167" name="AutoShape 77"/>
          <p:cNvSpPr>
            <a:spLocks noChangeArrowheads="1"/>
          </p:cNvSpPr>
          <p:nvPr/>
        </p:nvSpPr>
        <p:spPr bwMode="auto">
          <a:xfrm>
            <a:off x="6100738" y="1752600"/>
            <a:ext cx="304800" cy="228600"/>
          </a:xfrm>
          <a:prstGeom prst="rightArrow">
            <a:avLst>
              <a:gd name="adj1" fmla="val 50000"/>
              <a:gd name="adj2" fmla="val 33333"/>
            </a:avLst>
          </a:prstGeom>
          <a:noFill/>
          <a:ln w="9525" algn="ctr">
            <a:solidFill>
              <a:schemeClr val="tx1"/>
            </a:solidFill>
            <a:miter lim="800000"/>
            <a:headEnd/>
            <a:tailEnd/>
          </a:ln>
        </p:spPr>
        <p:txBody>
          <a:bodyPr wrap="none" anchor="ctr"/>
          <a:lstStyle/>
          <a:p>
            <a:endParaRPr lang="en-US"/>
          </a:p>
        </p:txBody>
      </p:sp>
      <p:grpSp>
        <p:nvGrpSpPr>
          <p:cNvPr id="2" name="Group 80"/>
          <p:cNvGrpSpPr>
            <a:grpSpLocks/>
          </p:cNvGrpSpPr>
          <p:nvPr/>
        </p:nvGrpSpPr>
        <p:grpSpPr bwMode="auto">
          <a:xfrm>
            <a:off x="4576738" y="1528763"/>
            <a:ext cx="1187450" cy="649287"/>
            <a:chOff x="5070475" y="2106612"/>
            <a:chExt cx="1187450" cy="649288"/>
          </a:xfrm>
          <a:noFill/>
        </p:grpSpPr>
        <p:grpSp>
          <p:nvGrpSpPr>
            <p:cNvPr id="3" name="Group 13"/>
            <p:cNvGrpSpPr>
              <a:grpSpLocks/>
            </p:cNvGrpSpPr>
            <p:nvPr/>
          </p:nvGrpSpPr>
          <p:grpSpPr bwMode="auto">
            <a:xfrm>
              <a:off x="5102225" y="2130425"/>
              <a:ext cx="152400" cy="609600"/>
              <a:chOff x="144" y="1728"/>
              <a:chExt cx="144" cy="576"/>
            </a:xfrm>
            <a:grpFill/>
          </p:grpSpPr>
          <p:sp>
            <p:nvSpPr>
              <p:cNvPr id="4242" name="Line 14"/>
              <p:cNvSpPr>
                <a:spLocks noChangeShapeType="1"/>
              </p:cNvSpPr>
              <p:nvPr/>
            </p:nvSpPr>
            <p:spPr bwMode="auto">
              <a:xfrm flipV="1">
                <a:off x="144" y="1728"/>
                <a:ext cx="0" cy="576"/>
              </a:xfrm>
              <a:prstGeom prst="line">
                <a:avLst/>
              </a:prstGeom>
              <a:grpFill/>
              <a:ln w="25400">
                <a:solidFill>
                  <a:schemeClr val="tx2"/>
                </a:solidFill>
                <a:round/>
                <a:headEnd/>
                <a:tailEnd/>
              </a:ln>
            </p:spPr>
            <p:txBody>
              <a:bodyPr/>
              <a:lstStyle/>
              <a:p>
                <a:endParaRPr lang="en-US"/>
              </a:p>
            </p:txBody>
          </p:sp>
          <p:cxnSp>
            <p:nvCxnSpPr>
              <p:cNvPr id="4243" name="AutoShape 15"/>
              <p:cNvCxnSpPr>
                <a:cxnSpLocks noChangeShapeType="1"/>
                <a:stCxn id="4242" idx="1"/>
              </p:cNvCxnSpPr>
              <p:nvPr/>
            </p:nvCxnSpPr>
            <p:spPr bwMode="auto">
              <a:xfrm>
                <a:off x="144" y="1728"/>
                <a:ext cx="144" cy="0"/>
              </a:xfrm>
              <a:prstGeom prst="straightConnector1">
                <a:avLst/>
              </a:prstGeom>
              <a:grpFill/>
              <a:ln w="25400">
                <a:solidFill>
                  <a:schemeClr val="tx2"/>
                </a:solidFill>
                <a:round/>
                <a:headEnd/>
                <a:tailEnd/>
              </a:ln>
            </p:spPr>
          </p:cxnSp>
          <p:cxnSp>
            <p:nvCxnSpPr>
              <p:cNvPr id="4244" name="AutoShape 16"/>
              <p:cNvCxnSpPr>
                <a:cxnSpLocks noChangeShapeType="1"/>
              </p:cNvCxnSpPr>
              <p:nvPr/>
            </p:nvCxnSpPr>
            <p:spPr bwMode="auto">
              <a:xfrm>
                <a:off x="144" y="2303"/>
                <a:ext cx="144" cy="1"/>
              </a:xfrm>
              <a:prstGeom prst="straightConnector1">
                <a:avLst/>
              </a:prstGeom>
              <a:grpFill/>
              <a:ln w="25400">
                <a:solidFill>
                  <a:schemeClr val="tx2"/>
                </a:solidFill>
                <a:round/>
                <a:headEnd/>
                <a:tailEnd/>
              </a:ln>
            </p:spPr>
          </p:cxnSp>
        </p:grpSp>
        <p:sp>
          <p:nvSpPr>
            <p:cNvPr id="4234" name="Text Box 82"/>
            <p:cNvSpPr txBox="1">
              <a:spLocks noChangeArrowheads="1"/>
            </p:cNvSpPr>
            <p:nvPr/>
          </p:nvSpPr>
          <p:spPr bwMode="auto">
            <a:xfrm>
              <a:off x="5070475" y="2106612"/>
              <a:ext cx="425450" cy="641350"/>
            </a:xfrm>
            <a:prstGeom prst="rect">
              <a:avLst/>
            </a:prstGeom>
            <a:grpFill/>
            <a:ln w="9525" algn="ctr">
              <a:noFill/>
              <a:miter lim="800000"/>
              <a:headEnd/>
              <a:tailEnd/>
            </a:ln>
          </p:spPr>
          <p:txBody>
            <a:bodyPr wrap="none">
              <a:spAutoFit/>
            </a:bodyPr>
            <a:lstStyle/>
            <a:p>
              <a:r>
                <a:rPr lang="en-US" b="0"/>
                <a:t>s1</a:t>
              </a:r>
            </a:p>
            <a:p>
              <a:r>
                <a:rPr lang="en-US" b="0"/>
                <a:t>s2</a:t>
              </a:r>
            </a:p>
          </p:txBody>
        </p:sp>
        <p:sp>
          <p:nvSpPr>
            <p:cNvPr id="4235" name="Text Box 83"/>
            <p:cNvSpPr txBox="1">
              <a:spLocks noChangeArrowheads="1"/>
            </p:cNvSpPr>
            <p:nvPr/>
          </p:nvSpPr>
          <p:spPr bwMode="auto">
            <a:xfrm>
              <a:off x="5832475" y="2114550"/>
              <a:ext cx="425450" cy="641350"/>
            </a:xfrm>
            <a:prstGeom prst="rect">
              <a:avLst/>
            </a:prstGeom>
            <a:grpFill/>
            <a:ln w="9525" algn="ctr">
              <a:noFill/>
              <a:miter lim="800000"/>
              <a:headEnd/>
              <a:tailEnd/>
            </a:ln>
          </p:spPr>
          <p:txBody>
            <a:bodyPr wrap="none">
              <a:spAutoFit/>
            </a:bodyPr>
            <a:lstStyle/>
            <a:p>
              <a:r>
                <a:rPr lang="en-US" b="0"/>
                <a:t>s3</a:t>
              </a:r>
            </a:p>
            <a:p>
              <a:r>
                <a:rPr lang="en-US" b="0"/>
                <a:t>s4</a:t>
              </a:r>
            </a:p>
          </p:txBody>
        </p:sp>
        <p:grpSp>
          <p:nvGrpSpPr>
            <p:cNvPr id="4" name="Group 13"/>
            <p:cNvGrpSpPr>
              <a:grpSpLocks/>
            </p:cNvGrpSpPr>
            <p:nvPr/>
          </p:nvGrpSpPr>
          <p:grpSpPr bwMode="auto">
            <a:xfrm>
              <a:off x="5867400" y="2133600"/>
              <a:ext cx="152400" cy="609600"/>
              <a:chOff x="144" y="1728"/>
              <a:chExt cx="144" cy="576"/>
            </a:xfrm>
            <a:grpFill/>
          </p:grpSpPr>
          <p:sp>
            <p:nvSpPr>
              <p:cNvPr id="4239" name="Line 14"/>
              <p:cNvSpPr>
                <a:spLocks noChangeShapeType="1"/>
              </p:cNvSpPr>
              <p:nvPr/>
            </p:nvSpPr>
            <p:spPr bwMode="auto">
              <a:xfrm flipV="1">
                <a:off x="144" y="1728"/>
                <a:ext cx="0" cy="576"/>
              </a:xfrm>
              <a:prstGeom prst="line">
                <a:avLst/>
              </a:prstGeom>
              <a:grpFill/>
              <a:ln w="25400">
                <a:solidFill>
                  <a:schemeClr val="tx2"/>
                </a:solidFill>
                <a:round/>
                <a:headEnd/>
                <a:tailEnd/>
              </a:ln>
            </p:spPr>
            <p:txBody>
              <a:bodyPr/>
              <a:lstStyle/>
              <a:p>
                <a:endParaRPr lang="en-US"/>
              </a:p>
            </p:txBody>
          </p:sp>
          <p:cxnSp>
            <p:nvCxnSpPr>
              <p:cNvPr id="4240" name="AutoShape 15"/>
              <p:cNvCxnSpPr>
                <a:cxnSpLocks noChangeShapeType="1"/>
                <a:stCxn id="4239" idx="1"/>
              </p:cNvCxnSpPr>
              <p:nvPr/>
            </p:nvCxnSpPr>
            <p:spPr bwMode="auto">
              <a:xfrm>
                <a:off x="144" y="1728"/>
                <a:ext cx="144" cy="0"/>
              </a:xfrm>
              <a:prstGeom prst="straightConnector1">
                <a:avLst/>
              </a:prstGeom>
              <a:grpFill/>
              <a:ln w="25400">
                <a:solidFill>
                  <a:schemeClr val="tx2"/>
                </a:solidFill>
                <a:round/>
                <a:headEnd/>
                <a:tailEnd/>
              </a:ln>
            </p:spPr>
          </p:cxnSp>
          <p:cxnSp>
            <p:nvCxnSpPr>
              <p:cNvPr id="4241" name="AutoShape 16"/>
              <p:cNvCxnSpPr>
                <a:cxnSpLocks noChangeShapeType="1"/>
              </p:cNvCxnSpPr>
              <p:nvPr/>
            </p:nvCxnSpPr>
            <p:spPr bwMode="auto">
              <a:xfrm>
                <a:off x="144" y="2303"/>
                <a:ext cx="144" cy="1"/>
              </a:xfrm>
              <a:prstGeom prst="straightConnector1">
                <a:avLst/>
              </a:prstGeom>
              <a:grpFill/>
              <a:ln w="25400">
                <a:solidFill>
                  <a:schemeClr val="tx2"/>
                </a:solidFill>
                <a:round/>
                <a:headEnd/>
                <a:tailEnd/>
              </a:ln>
            </p:spPr>
          </p:cxnSp>
        </p:grpSp>
        <p:sp>
          <p:nvSpPr>
            <p:cNvPr id="4237" name="Line 88"/>
            <p:cNvSpPr>
              <a:spLocks noChangeShapeType="1"/>
            </p:cNvSpPr>
            <p:nvPr/>
          </p:nvSpPr>
          <p:spPr bwMode="auto">
            <a:xfrm>
              <a:off x="5527675" y="2292350"/>
              <a:ext cx="0" cy="304800"/>
            </a:xfrm>
            <a:prstGeom prst="line">
              <a:avLst/>
            </a:prstGeom>
            <a:grpFill/>
            <a:ln w="9525">
              <a:solidFill>
                <a:schemeClr val="tx1"/>
              </a:solidFill>
              <a:round/>
              <a:headEnd/>
              <a:tailEnd/>
            </a:ln>
          </p:spPr>
          <p:txBody>
            <a:bodyPr/>
            <a:lstStyle/>
            <a:p>
              <a:endParaRPr lang="en-US"/>
            </a:p>
          </p:txBody>
        </p:sp>
        <p:sp>
          <p:nvSpPr>
            <p:cNvPr id="4238" name="Line 89"/>
            <p:cNvSpPr>
              <a:spLocks noChangeShapeType="1"/>
            </p:cNvSpPr>
            <p:nvPr/>
          </p:nvSpPr>
          <p:spPr bwMode="auto">
            <a:xfrm>
              <a:off x="5603875" y="2292350"/>
              <a:ext cx="0" cy="304800"/>
            </a:xfrm>
            <a:prstGeom prst="line">
              <a:avLst/>
            </a:prstGeom>
            <a:grpFill/>
            <a:ln w="9525">
              <a:solidFill>
                <a:schemeClr val="tx1"/>
              </a:solidFill>
              <a:round/>
              <a:headEnd/>
              <a:tailEnd/>
            </a:ln>
          </p:spPr>
          <p:txBody>
            <a:bodyPr/>
            <a:lstStyle/>
            <a:p>
              <a:endParaRPr lang="en-US"/>
            </a:p>
          </p:txBody>
        </p:sp>
      </p:grpSp>
      <p:sp>
        <p:nvSpPr>
          <p:cNvPr id="4169" name="Text Box 94"/>
          <p:cNvSpPr txBox="1">
            <a:spLocks noChangeArrowheads="1"/>
          </p:cNvSpPr>
          <p:nvPr/>
        </p:nvSpPr>
        <p:spPr bwMode="auto">
          <a:xfrm>
            <a:off x="6675413" y="1568450"/>
            <a:ext cx="425450" cy="641350"/>
          </a:xfrm>
          <a:prstGeom prst="rect">
            <a:avLst/>
          </a:prstGeom>
          <a:noFill/>
          <a:ln w="9525" algn="ctr">
            <a:noFill/>
            <a:miter lim="800000"/>
            <a:headEnd/>
            <a:tailEnd/>
          </a:ln>
        </p:spPr>
        <p:txBody>
          <a:bodyPr wrap="none">
            <a:spAutoFit/>
          </a:bodyPr>
          <a:lstStyle/>
          <a:p>
            <a:r>
              <a:rPr lang="en-US" b="0"/>
              <a:t>s1</a:t>
            </a:r>
          </a:p>
          <a:p>
            <a:r>
              <a:rPr lang="en-US" b="0"/>
              <a:t>s2</a:t>
            </a:r>
          </a:p>
        </p:txBody>
      </p:sp>
      <p:sp>
        <p:nvSpPr>
          <p:cNvPr id="4170" name="Text Box 95"/>
          <p:cNvSpPr txBox="1">
            <a:spLocks noChangeArrowheads="1"/>
          </p:cNvSpPr>
          <p:nvPr/>
        </p:nvSpPr>
        <p:spPr bwMode="auto">
          <a:xfrm>
            <a:off x="7507263" y="1568450"/>
            <a:ext cx="425450" cy="641350"/>
          </a:xfrm>
          <a:prstGeom prst="rect">
            <a:avLst/>
          </a:prstGeom>
          <a:noFill/>
          <a:ln w="9525" algn="ctr">
            <a:noFill/>
            <a:miter lim="800000"/>
            <a:headEnd/>
            <a:tailEnd/>
          </a:ln>
        </p:spPr>
        <p:txBody>
          <a:bodyPr wrap="none">
            <a:spAutoFit/>
          </a:bodyPr>
          <a:lstStyle/>
          <a:p>
            <a:r>
              <a:rPr lang="en-US" b="0"/>
              <a:t>s3</a:t>
            </a:r>
          </a:p>
          <a:p>
            <a:r>
              <a:rPr lang="en-US" b="0"/>
              <a:t>s4</a:t>
            </a:r>
          </a:p>
        </p:txBody>
      </p:sp>
      <p:grpSp>
        <p:nvGrpSpPr>
          <p:cNvPr id="5" name="Group 13"/>
          <p:cNvGrpSpPr>
            <a:grpSpLocks/>
          </p:cNvGrpSpPr>
          <p:nvPr/>
        </p:nvGrpSpPr>
        <p:grpSpPr bwMode="auto">
          <a:xfrm>
            <a:off x="7542188" y="1582738"/>
            <a:ext cx="152400" cy="609600"/>
            <a:chOff x="144" y="1728"/>
            <a:chExt cx="144" cy="576"/>
          </a:xfrm>
          <a:noFill/>
        </p:grpSpPr>
        <p:sp>
          <p:nvSpPr>
            <p:cNvPr id="4230" name="Line 14"/>
            <p:cNvSpPr>
              <a:spLocks noChangeShapeType="1"/>
            </p:cNvSpPr>
            <p:nvPr/>
          </p:nvSpPr>
          <p:spPr bwMode="auto">
            <a:xfrm flipV="1">
              <a:off x="144" y="1728"/>
              <a:ext cx="0" cy="576"/>
            </a:xfrm>
            <a:prstGeom prst="line">
              <a:avLst/>
            </a:prstGeom>
            <a:grpFill/>
            <a:ln w="25400">
              <a:solidFill>
                <a:schemeClr val="tx2"/>
              </a:solidFill>
              <a:round/>
              <a:headEnd/>
              <a:tailEnd/>
            </a:ln>
          </p:spPr>
          <p:txBody>
            <a:bodyPr/>
            <a:lstStyle/>
            <a:p>
              <a:endParaRPr lang="en-US"/>
            </a:p>
          </p:txBody>
        </p:sp>
        <p:cxnSp>
          <p:nvCxnSpPr>
            <p:cNvPr id="4231" name="AutoShape 15"/>
            <p:cNvCxnSpPr>
              <a:cxnSpLocks noChangeShapeType="1"/>
              <a:stCxn id="4230" idx="1"/>
            </p:cNvCxnSpPr>
            <p:nvPr/>
          </p:nvCxnSpPr>
          <p:spPr bwMode="auto">
            <a:xfrm>
              <a:off x="144" y="1728"/>
              <a:ext cx="144" cy="0"/>
            </a:xfrm>
            <a:prstGeom prst="straightConnector1">
              <a:avLst/>
            </a:prstGeom>
            <a:grpFill/>
            <a:ln w="25400">
              <a:solidFill>
                <a:schemeClr val="tx2"/>
              </a:solidFill>
              <a:round/>
              <a:headEnd/>
              <a:tailEnd/>
            </a:ln>
          </p:spPr>
        </p:cxnSp>
        <p:cxnSp>
          <p:nvCxnSpPr>
            <p:cNvPr id="4232" name="AutoShape 16"/>
            <p:cNvCxnSpPr>
              <a:cxnSpLocks noChangeShapeType="1"/>
            </p:cNvCxnSpPr>
            <p:nvPr/>
          </p:nvCxnSpPr>
          <p:spPr bwMode="auto">
            <a:xfrm>
              <a:off x="144" y="2303"/>
              <a:ext cx="144" cy="1"/>
            </a:xfrm>
            <a:prstGeom prst="straightConnector1">
              <a:avLst/>
            </a:prstGeom>
            <a:grpFill/>
            <a:ln w="25400">
              <a:solidFill>
                <a:schemeClr val="tx2"/>
              </a:solidFill>
              <a:round/>
              <a:headEnd/>
              <a:tailEnd/>
            </a:ln>
          </p:spPr>
        </p:cxnSp>
      </p:grpSp>
      <p:sp>
        <p:nvSpPr>
          <p:cNvPr id="4172" name="Line 100"/>
          <p:cNvSpPr>
            <a:spLocks noChangeShapeType="1"/>
          </p:cNvSpPr>
          <p:nvPr/>
        </p:nvSpPr>
        <p:spPr bwMode="auto">
          <a:xfrm>
            <a:off x="7167538" y="1752600"/>
            <a:ext cx="0" cy="304800"/>
          </a:xfrm>
          <a:prstGeom prst="line">
            <a:avLst/>
          </a:prstGeom>
          <a:noFill/>
          <a:ln w="9525">
            <a:solidFill>
              <a:schemeClr val="tx1"/>
            </a:solidFill>
            <a:round/>
            <a:headEnd/>
            <a:tailEnd/>
          </a:ln>
        </p:spPr>
        <p:txBody>
          <a:bodyPr/>
          <a:lstStyle/>
          <a:p>
            <a:endParaRPr lang="en-US"/>
          </a:p>
        </p:txBody>
      </p:sp>
      <p:sp>
        <p:nvSpPr>
          <p:cNvPr id="4173" name="Line 101"/>
          <p:cNvSpPr>
            <a:spLocks noChangeShapeType="1"/>
          </p:cNvSpPr>
          <p:nvPr/>
        </p:nvSpPr>
        <p:spPr bwMode="auto">
          <a:xfrm>
            <a:off x="7243738" y="1752600"/>
            <a:ext cx="0" cy="304800"/>
          </a:xfrm>
          <a:prstGeom prst="line">
            <a:avLst/>
          </a:prstGeom>
          <a:noFill/>
          <a:ln w="9525">
            <a:solidFill>
              <a:schemeClr val="tx1"/>
            </a:solidFill>
            <a:round/>
            <a:headEnd/>
            <a:tailEnd/>
          </a:ln>
        </p:spPr>
        <p:txBody>
          <a:bodyPr/>
          <a:lstStyle/>
          <a:p>
            <a:endParaRPr lang="en-US"/>
          </a:p>
        </p:txBody>
      </p:sp>
      <p:sp>
        <p:nvSpPr>
          <p:cNvPr id="4174" name="AutoShape 190"/>
          <p:cNvSpPr>
            <a:spLocks noChangeArrowheads="1"/>
          </p:cNvSpPr>
          <p:nvPr/>
        </p:nvSpPr>
        <p:spPr bwMode="auto">
          <a:xfrm>
            <a:off x="6140426" y="3956050"/>
            <a:ext cx="304800" cy="228600"/>
          </a:xfrm>
          <a:prstGeom prst="rightArrow">
            <a:avLst>
              <a:gd name="adj1" fmla="val 50000"/>
              <a:gd name="adj2" fmla="val 33333"/>
            </a:avLst>
          </a:prstGeom>
          <a:noFill/>
          <a:ln w="9525" algn="ctr">
            <a:solidFill>
              <a:schemeClr val="tx1"/>
            </a:solidFill>
            <a:miter lim="800000"/>
            <a:headEnd/>
            <a:tailEnd/>
          </a:ln>
        </p:spPr>
        <p:txBody>
          <a:bodyPr wrap="none" anchor="ctr"/>
          <a:lstStyle/>
          <a:p>
            <a:endParaRPr lang="en-US"/>
          </a:p>
        </p:txBody>
      </p:sp>
      <p:sp>
        <p:nvSpPr>
          <p:cNvPr id="4175" name="Text Box 217"/>
          <p:cNvSpPr txBox="1">
            <a:spLocks noChangeArrowheads="1"/>
          </p:cNvSpPr>
          <p:nvPr/>
        </p:nvSpPr>
        <p:spPr bwMode="auto">
          <a:xfrm>
            <a:off x="6862738" y="3887788"/>
            <a:ext cx="1377950" cy="1190625"/>
          </a:xfrm>
          <a:prstGeom prst="rect">
            <a:avLst/>
          </a:prstGeom>
          <a:noFill/>
          <a:ln w="9525" algn="ctr">
            <a:noFill/>
            <a:miter lim="800000"/>
            <a:headEnd/>
            <a:tailEnd/>
          </a:ln>
        </p:spPr>
        <p:txBody>
          <a:bodyPr wrap="none">
            <a:spAutoFit/>
          </a:bodyPr>
          <a:lstStyle/>
          <a:p>
            <a:r>
              <a:rPr lang="en-US" b="0"/>
              <a:t>If (validate) </a:t>
            </a:r>
          </a:p>
          <a:p>
            <a:r>
              <a:rPr lang="en-US" b="0"/>
              <a:t>  update</a:t>
            </a:r>
          </a:p>
          <a:p>
            <a:r>
              <a:rPr lang="en-US" b="0"/>
              <a:t>else </a:t>
            </a:r>
          </a:p>
          <a:p>
            <a:r>
              <a:rPr lang="en-US" b="0"/>
              <a:t>  restart</a:t>
            </a:r>
          </a:p>
        </p:txBody>
      </p:sp>
      <p:grpSp>
        <p:nvGrpSpPr>
          <p:cNvPr id="6" name="Group 13"/>
          <p:cNvGrpSpPr>
            <a:grpSpLocks/>
          </p:cNvGrpSpPr>
          <p:nvPr/>
        </p:nvGrpSpPr>
        <p:grpSpPr bwMode="auto">
          <a:xfrm>
            <a:off x="6862738" y="3856038"/>
            <a:ext cx="304800" cy="1246187"/>
            <a:chOff x="144" y="1728"/>
            <a:chExt cx="144" cy="576"/>
          </a:xfrm>
          <a:noFill/>
        </p:grpSpPr>
        <p:sp>
          <p:nvSpPr>
            <p:cNvPr id="4227" name="Line 14"/>
            <p:cNvSpPr>
              <a:spLocks noChangeShapeType="1"/>
            </p:cNvSpPr>
            <p:nvPr/>
          </p:nvSpPr>
          <p:spPr bwMode="auto">
            <a:xfrm flipV="1">
              <a:off x="144" y="1728"/>
              <a:ext cx="0" cy="576"/>
            </a:xfrm>
            <a:prstGeom prst="line">
              <a:avLst/>
            </a:prstGeom>
            <a:grpFill/>
            <a:ln w="25400">
              <a:solidFill>
                <a:schemeClr val="tx2"/>
              </a:solidFill>
              <a:round/>
              <a:headEnd/>
              <a:tailEnd/>
            </a:ln>
          </p:spPr>
          <p:txBody>
            <a:bodyPr/>
            <a:lstStyle/>
            <a:p>
              <a:endParaRPr lang="en-US"/>
            </a:p>
          </p:txBody>
        </p:sp>
        <p:cxnSp>
          <p:nvCxnSpPr>
            <p:cNvPr id="4228" name="AutoShape 15"/>
            <p:cNvCxnSpPr>
              <a:cxnSpLocks noChangeShapeType="1"/>
              <a:stCxn id="4227" idx="1"/>
            </p:cNvCxnSpPr>
            <p:nvPr/>
          </p:nvCxnSpPr>
          <p:spPr bwMode="auto">
            <a:xfrm>
              <a:off x="144" y="1728"/>
              <a:ext cx="144" cy="0"/>
            </a:xfrm>
            <a:prstGeom prst="straightConnector1">
              <a:avLst/>
            </a:prstGeom>
            <a:grpFill/>
            <a:ln w="25400">
              <a:solidFill>
                <a:schemeClr val="tx2"/>
              </a:solidFill>
              <a:round/>
              <a:headEnd/>
              <a:tailEnd/>
            </a:ln>
          </p:spPr>
        </p:cxnSp>
        <p:cxnSp>
          <p:nvCxnSpPr>
            <p:cNvPr id="4229" name="AutoShape 16"/>
            <p:cNvCxnSpPr>
              <a:cxnSpLocks noChangeShapeType="1"/>
            </p:cNvCxnSpPr>
            <p:nvPr/>
          </p:nvCxnSpPr>
          <p:spPr bwMode="auto">
            <a:xfrm>
              <a:off x="144" y="2303"/>
              <a:ext cx="144" cy="1"/>
            </a:xfrm>
            <a:prstGeom prst="straightConnector1">
              <a:avLst/>
            </a:prstGeom>
            <a:grpFill/>
            <a:ln w="25400">
              <a:solidFill>
                <a:schemeClr val="tx2"/>
              </a:solidFill>
              <a:round/>
              <a:headEnd/>
              <a:tailEnd/>
            </a:ln>
          </p:spPr>
        </p:cxnSp>
      </p:grpSp>
      <p:sp>
        <p:nvSpPr>
          <p:cNvPr id="4177" name="Text Box 222"/>
          <p:cNvSpPr txBox="1">
            <a:spLocks noChangeArrowheads="1"/>
          </p:cNvSpPr>
          <p:nvPr/>
        </p:nvSpPr>
        <p:spPr bwMode="auto">
          <a:xfrm>
            <a:off x="6729388" y="3506788"/>
            <a:ext cx="641350" cy="366712"/>
          </a:xfrm>
          <a:prstGeom prst="rect">
            <a:avLst/>
          </a:prstGeom>
          <a:noFill/>
          <a:ln w="9525" algn="ctr">
            <a:noFill/>
            <a:miter lim="800000"/>
            <a:headEnd/>
            <a:tailEnd/>
          </a:ln>
        </p:spPr>
        <p:txBody>
          <a:bodyPr wrap="none">
            <a:spAutoFit/>
          </a:bodyPr>
          <a:lstStyle/>
          <a:p>
            <a:r>
              <a:rPr lang="en-US" b="0"/>
              <a:t>read</a:t>
            </a:r>
          </a:p>
        </p:txBody>
      </p:sp>
      <p:sp>
        <p:nvSpPr>
          <p:cNvPr id="4178" name="AutoShape 164"/>
          <p:cNvSpPr>
            <a:spLocks noChangeArrowheads="1"/>
          </p:cNvSpPr>
          <p:nvPr/>
        </p:nvSpPr>
        <p:spPr bwMode="auto">
          <a:xfrm>
            <a:off x="6100738" y="2667000"/>
            <a:ext cx="304800" cy="228600"/>
          </a:xfrm>
          <a:prstGeom prst="rightArrow">
            <a:avLst>
              <a:gd name="adj1" fmla="val 50000"/>
              <a:gd name="adj2" fmla="val 33333"/>
            </a:avLst>
          </a:prstGeom>
          <a:noFill/>
          <a:ln w="9525" algn="ctr">
            <a:solidFill>
              <a:schemeClr val="tx1"/>
            </a:solidFill>
            <a:miter lim="800000"/>
            <a:headEnd/>
            <a:tailEnd/>
          </a:ln>
        </p:spPr>
        <p:txBody>
          <a:bodyPr wrap="none" anchor="ctr"/>
          <a:lstStyle/>
          <a:p>
            <a:endParaRPr lang="en-US"/>
          </a:p>
        </p:txBody>
      </p:sp>
      <p:grpSp>
        <p:nvGrpSpPr>
          <p:cNvPr id="7" name="Group 83"/>
          <p:cNvGrpSpPr>
            <a:grpSpLocks/>
          </p:cNvGrpSpPr>
          <p:nvPr/>
        </p:nvGrpSpPr>
        <p:grpSpPr bwMode="auto">
          <a:xfrm>
            <a:off x="4564038" y="2514600"/>
            <a:ext cx="1200150" cy="649288"/>
            <a:chOff x="4940300" y="3268663"/>
            <a:chExt cx="1200150" cy="649287"/>
          </a:xfrm>
          <a:noFill/>
        </p:grpSpPr>
        <p:grpSp>
          <p:nvGrpSpPr>
            <p:cNvPr id="8" name="Group 13"/>
            <p:cNvGrpSpPr>
              <a:grpSpLocks/>
            </p:cNvGrpSpPr>
            <p:nvPr/>
          </p:nvGrpSpPr>
          <p:grpSpPr bwMode="auto">
            <a:xfrm>
              <a:off x="4972050" y="3292475"/>
              <a:ext cx="152400" cy="609600"/>
              <a:chOff x="144" y="1728"/>
              <a:chExt cx="144" cy="576"/>
            </a:xfrm>
            <a:grpFill/>
          </p:grpSpPr>
          <p:sp>
            <p:nvSpPr>
              <p:cNvPr id="4224" name="Line 14"/>
              <p:cNvSpPr>
                <a:spLocks noChangeShapeType="1"/>
              </p:cNvSpPr>
              <p:nvPr/>
            </p:nvSpPr>
            <p:spPr bwMode="auto">
              <a:xfrm flipV="1">
                <a:off x="144" y="1728"/>
                <a:ext cx="0" cy="576"/>
              </a:xfrm>
              <a:prstGeom prst="line">
                <a:avLst/>
              </a:prstGeom>
              <a:grpFill/>
              <a:ln w="25400">
                <a:solidFill>
                  <a:schemeClr val="tx2"/>
                </a:solidFill>
                <a:round/>
                <a:headEnd/>
                <a:tailEnd/>
              </a:ln>
            </p:spPr>
            <p:txBody>
              <a:bodyPr/>
              <a:lstStyle/>
              <a:p>
                <a:endParaRPr lang="en-US"/>
              </a:p>
            </p:txBody>
          </p:sp>
          <p:cxnSp>
            <p:nvCxnSpPr>
              <p:cNvPr id="4225" name="AutoShape 15"/>
              <p:cNvCxnSpPr>
                <a:cxnSpLocks noChangeShapeType="1"/>
                <a:stCxn id="4224" idx="1"/>
              </p:cNvCxnSpPr>
              <p:nvPr/>
            </p:nvCxnSpPr>
            <p:spPr bwMode="auto">
              <a:xfrm>
                <a:off x="144" y="1728"/>
                <a:ext cx="144" cy="0"/>
              </a:xfrm>
              <a:prstGeom prst="straightConnector1">
                <a:avLst/>
              </a:prstGeom>
              <a:grpFill/>
              <a:ln w="25400">
                <a:solidFill>
                  <a:schemeClr val="tx2"/>
                </a:solidFill>
                <a:round/>
                <a:headEnd/>
                <a:tailEnd/>
              </a:ln>
            </p:spPr>
          </p:cxnSp>
          <p:cxnSp>
            <p:nvCxnSpPr>
              <p:cNvPr id="4226" name="AutoShape 16"/>
              <p:cNvCxnSpPr>
                <a:cxnSpLocks noChangeShapeType="1"/>
              </p:cNvCxnSpPr>
              <p:nvPr/>
            </p:nvCxnSpPr>
            <p:spPr bwMode="auto">
              <a:xfrm>
                <a:off x="144" y="2303"/>
                <a:ext cx="144" cy="1"/>
              </a:xfrm>
              <a:prstGeom prst="straightConnector1">
                <a:avLst/>
              </a:prstGeom>
              <a:grpFill/>
              <a:ln w="25400">
                <a:solidFill>
                  <a:schemeClr val="tx2"/>
                </a:solidFill>
                <a:round/>
                <a:headEnd/>
                <a:tailEnd/>
              </a:ln>
            </p:spPr>
          </p:cxnSp>
        </p:grpSp>
        <p:sp>
          <p:nvSpPr>
            <p:cNvPr id="4216" name="Text Box 169"/>
            <p:cNvSpPr txBox="1">
              <a:spLocks noChangeArrowheads="1"/>
            </p:cNvSpPr>
            <p:nvPr/>
          </p:nvSpPr>
          <p:spPr bwMode="auto">
            <a:xfrm>
              <a:off x="4940300" y="3268663"/>
              <a:ext cx="425450" cy="641350"/>
            </a:xfrm>
            <a:prstGeom prst="rect">
              <a:avLst/>
            </a:prstGeom>
            <a:grpFill/>
            <a:ln w="9525" algn="ctr">
              <a:noFill/>
              <a:miter lim="800000"/>
              <a:headEnd/>
              <a:tailEnd/>
            </a:ln>
          </p:spPr>
          <p:txBody>
            <a:bodyPr wrap="none">
              <a:spAutoFit/>
            </a:bodyPr>
            <a:lstStyle/>
            <a:p>
              <a:r>
                <a:rPr lang="en-US" b="0"/>
                <a:t>s1</a:t>
              </a:r>
            </a:p>
            <a:p>
              <a:r>
                <a:rPr lang="en-US" b="0"/>
                <a:t>s2</a:t>
              </a:r>
            </a:p>
          </p:txBody>
        </p:sp>
        <p:sp>
          <p:nvSpPr>
            <p:cNvPr id="4217" name="Text Box 170"/>
            <p:cNvSpPr txBox="1">
              <a:spLocks noChangeArrowheads="1"/>
            </p:cNvSpPr>
            <p:nvPr/>
          </p:nvSpPr>
          <p:spPr bwMode="auto">
            <a:xfrm>
              <a:off x="5715000" y="3276600"/>
              <a:ext cx="425450" cy="641350"/>
            </a:xfrm>
            <a:prstGeom prst="rect">
              <a:avLst/>
            </a:prstGeom>
            <a:grpFill/>
            <a:ln w="9525" algn="ctr">
              <a:noFill/>
              <a:miter lim="800000"/>
              <a:headEnd/>
              <a:tailEnd/>
            </a:ln>
          </p:spPr>
          <p:txBody>
            <a:bodyPr wrap="none">
              <a:spAutoFit/>
            </a:bodyPr>
            <a:lstStyle/>
            <a:p>
              <a:r>
                <a:rPr lang="en-US" b="0"/>
                <a:t>s3</a:t>
              </a:r>
            </a:p>
            <a:p>
              <a:r>
                <a:rPr lang="en-US" b="0"/>
                <a:t>s4</a:t>
              </a:r>
            </a:p>
          </p:txBody>
        </p:sp>
        <p:grpSp>
          <p:nvGrpSpPr>
            <p:cNvPr id="9" name="Group 13"/>
            <p:cNvGrpSpPr>
              <a:grpSpLocks/>
            </p:cNvGrpSpPr>
            <p:nvPr/>
          </p:nvGrpSpPr>
          <p:grpSpPr bwMode="auto">
            <a:xfrm>
              <a:off x="5749925" y="3295650"/>
              <a:ext cx="152400" cy="609600"/>
              <a:chOff x="144" y="1728"/>
              <a:chExt cx="144" cy="576"/>
            </a:xfrm>
            <a:grpFill/>
          </p:grpSpPr>
          <p:sp>
            <p:nvSpPr>
              <p:cNvPr id="4221" name="Line 14"/>
              <p:cNvSpPr>
                <a:spLocks noChangeShapeType="1"/>
              </p:cNvSpPr>
              <p:nvPr/>
            </p:nvSpPr>
            <p:spPr bwMode="auto">
              <a:xfrm flipV="1">
                <a:off x="144" y="1728"/>
                <a:ext cx="0" cy="576"/>
              </a:xfrm>
              <a:prstGeom prst="line">
                <a:avLst/>
              </a:prstGeom>
              <a:grpFill/>
              <a:ln w="25400">
                <a:solidFill>
                  <a:schemeClr val="tx2"/>
                </a:solidFill>
                <a:round/>
                <a:headEnd/>
                <a:tailEnd/>
              </a:ln>
            </p:spPr>
            <p:txBody>
              <a:bodyPr/>
              <a:lstStyle/>
              <a:p>
                <a:endParaRPr lang="en-US"/>
              </a:p>
            </p:txBody>
          </p:sp>
          <p:cxnSp>
            <p:nvCxnSpPr>
              <p:cNvPr id="4222" name="AutoShape 15"/>
              <p:cNvCxnSpPr>
                <a:cxnSpLocks noChangeShapeType="1"/>
                <a:stCxn id="4221" idx="1"/>
              </p:cNvCxnSpPr>
              <p:nvPr/>
            </p:nvCxnSpPr>
            <p:spPr bwMode="auto">
              <a:xfrm>
                <a:off x="144" y="1728"/>
                <a:ext cx="144" cy="0"/>
              </a:xfrm>
              <a:prstGeom prst="straightConnector1">
                <a:avLst/>
              </a:prstGeom>
              <a:grpFill/>
              <a:ln w="25400">
                <a:solidFill>
                  <a:schemeClr val="tx2"/>
                </a:solidFill>
                <a:round/>
                <a:headEnd/>
                <a:tailEnd/>
              </a:ln>
            </p:spPr>
          </p:cxnSp>
          <p:cxnSp>
            <p:nvCxnSpPr>
              <p:cNvPr id="4223" name="AutoShape 16"/>
              <p:cNvCxnSpPr>
                <a:cxnSpLocks noChangeShapeType="1"/>
              </p:cNvCxnSpPr>
              <p:nvPr/>
            </p:nvCxnSpPr>
            <p:spPr bwMode="auto">
              <a:xfrm>
                <a:off x="144" y="2303"/>
                <a:ext cx="144" cy="1"/>
              </a:xfrm>
              <a:prstGeom prst="straightConnector1">
                <a:avLst/>
              </a:prstGeom>
              <a:grpFill/>
              <a:ln w="25400">
                <a:solidFill>
                  <a:schemeClr val="tx2"/>
                </a:solidFill>
                <a:round/>
                <a:headEnd/>
                <a:tailEnd/>
              </a:ln>
            </p:spPr>
          </p:cxnSp>
        </p:grpSp>
        <p:sp>
          <p:nvSpPr>
            <p:cNvPr id="4219" name="Line 175"/>
            <p:cNvSpPr>
              <a:spLocks noChangeShapeType="1"/>
            </p:cNvSpPr>
            <p:nvPr/>
          </p:nvSpPr>
          <p:spPr bwMode="auto">
            <a:xfrm>
              <a:off x="5403850" y="3454400"/>
              <a:ext cx="0" cy="304800"/>
            </a:xfrm>
            <a:prstGeom prst="line">
              <a:avLst/>
            </a:prstGeom>
            <a:grpFill/>
            <a:ln w="9525">
              <a:solidFill>
                <a:schemeClr val="tx1"/>
              </a:solidFill>
              <a:round/>
              <a:headEnd/>
              <a:tailEnd/>
            </a:ln>
          </p:spPr>
          <p:txBody>
            <a:bodyPr/>
            <a:lstStyle/>
            <a:p>
              <a:endParaRPr lang="en-US"/>
            </a:p>
          </p:txBody>
        </p:sp>
        <p:sp>
          <p:nvSpPr>
            <p:cNvPr id="4220" name="Line 176"/>
            <p:cNvSpPr>
              <a:spLocks noChangeShapeType="1"/>
            </p:cNvSpPr>
            <p:nvPr/>
          </p:nvSpPr>
          <p:spPr bwMode="auto">
            <a:xfrm>
              <a:off x="5480050" y="3454400"/>
              <a:ext cx="0" cy="304800"/>
            </a:xfrm>
            <a:prstGeom prst="line">
              <a:avLst/>
            </a:prstGeom>
            <a:grpFill/>
            <a:ln w="9525">
              <a:solidFill>
                <a:schemeClr val="tx1"/>
              </a:solidFill>
              <a:round/>
              <a:headEnd/>
              <a:tailEnd/>
            </a:ln>
          </p:spPr>
          <p:txBody>
            <a:bodyPr/>
            <a:lstStyle/>
            <a:p>
              <a:endParaRPr lang="en-US"/>
            </a:p>
          </p:txBody>
        </p:sp>
      </p:grpSp>
      <p:grpSp>
        <p:nvGrpSpPr>
          <p:cNvPr id="10" name="Group 13"/>
          <p:cNvGrpSpPr>
            <a:grpSpLocks/>
          </p:cNvGrpSpPr>
          <p:nvPr/>
        </p:nvGrpSpPr>
        <p:grpSpPr bwMode="auto">
          <a:xfrm>
            <a:off x="6742088" y="2538413"/>
            <a:ext cx="152400" cy="609600"/>
            <a:chOff x="144" y="1728"/>
            <a:chExt cx="144" cy="576"/>
          </a:xfrm>
          <a:noFill/>
        </p:grpSpPr>
        <p:sp>
          <p:nvSpPr>
            <p:cNvPr id="4212" name="Line 14"/>
            <p:cNvSpPr>
              <a:spLocks noChangeShapeType="1"/>
            </p:cNvSpPr>
            <p:nvPr/>
          </p:nvSpPr>
          <p:spPr bwMode="auto">
            <a:xfrm flipV="1">
              <a:off x="144" y="1728"/>
              <a:ext cx="0" cy="576"/>
            </a:xfrm>
            <a:prstGeom prst="line">
              <a:avLst/>
            </a:prstGeom>
            <a:grpFill/>
            <a:ln w="25400">
              <a:solidFill>
                <a:schemeClr val="tx2"/>
              </a:solidFill>
              <a:round/>
              <a:headEnd/>
              <a:tailEnd/>
            </a:ln>
          </p:spPr>
          <p:txBody>
            <a:bodyPr/>
            <a:lstStyle/>
            <a:p>
              <a:endParaRPr lang="en-US"/>
            </a:p>
          </p:txBody>
        </p:sp>
        <p:cxnSp>
          <p:nvCxnSpPr>
            <p:cNvPr id="4213" name="AutoShape 15"/>
            <p:cNvCxnSpPr>
              <a:cxnSpLocks noChangeShapeType="1"/>
              <a:stCxn id="4212" idx="1"/>
            </p:cNvCxnSpPr>
            <p:nvPr/>
          </p:nvCxnSpPr>
          <p:spPr bwMode="auto">
            <a:xfrm>
              <a:off x="144" y="1728"/>
              <a:ext cx="144" cy="0"/>
            </a:xfrm>
            <a:prstGeom prst="straightConnector1">
              <a:avLst/>
            </a:prstGeom>
            <a:grpFill/>
            <a:ln w="25400">
              <a:solidFill>
                <a:schemeClr val="tx2"/>
              </a:solidFill>
              <a:round/>
              <a:headEnd/>
              <a:tailEnd/>
            </a:ln>
          </p:spPr>
        </p:cxnSp>
        <p:cxnSp>
          <p:nvCxnSpPr>
            <p:cNvPr id="4214" name="AutoShape 16"/>
            <p:cNvCxnSpPr>
              <a:cxnSpLocks noChangeShapeType="1"/>
            </p:cNvCxnSpPr>
            <p:nvPr/>
          </p:nvCxnSpPr>
          <p:spPr bwMode="auto">
            <a:xfrm>
              <a:off x="144" y="2303"/>
              <a:ext cx="144" cy="1"/>
            </a:xfrm>
            <a:prstGeom prst="straightConnector1">
              <a:avLst/>
            </a:prstGeom>
            <a:grpFill/>
            <a:ln w="25400">
              <a:solidFill>
                <a:schemeClr val="tx2"/>
              </a:solidFill>
              <a:round/>
              <a:headEnd/>
              <a:tailEnd/>
            </a:ln>
          </p:spPr>
        </p:cxnSp>
      </p:grpSp>
      <p:sp>
        <p:nvSpPr>
          <p:cNvPr id="4181" name="Text Box 181"/>
          <p:cNvSpPr txBox="1">
            <a:spLocks noChangeArrowheads="1"/>
          </p:cNvSpPr>
          <p:nvPr/>
        </p:nvSpPr>
        <p:spPr bwMode="auto">
          <a:xfrm>
            <a:off x="6710338" y="2514600"/>
            <a:ext cx="425450" cy="641350"/>
          </a:xfrm>
          <a:prstGeom prst="rect">
            <a:avLst/>
          </a:prstGeom>
          <a:noFill/>
          <a:ln w="9525" algn="ctr">
            <a:noFill/>
            <a:miter lim="800000"/>
            <a:headEnd/>
            <a:tailEnd/>
          </a:ln>
        </p:spPr>
        <p:txBody>
          <a:bodyPr wrap="none">
            <a:spAutoFit/>
          </a:bodyPr>
          <a:lstStyle/>
          <a:p>
            <a:r>
              <a:rPr lang="en-US" b="0"/>
              <a:t>s2</a:t>
            </a:r>
          </a:p>
          <a:p>
            <a:r>
              <a:rPr lang="en-US" b="0"/>
              <a:t>s1</a:t>
            </a:r>
          </a:p>
        </p:txBody>
      </p:sp>
      <p:sp>
        <p:nvSpPr>
          <p:cNvPr id="4182" name="Text Box 182"/>
          <p:cNvSpPr txBox="1">
            <a:spLocks noChangeArrowheads="1"/>
          </p:cNvSpPr>
          <p:nvPr/>
        </p:nvSpPr>
        <p:spPr bwMode="auto">
          <a:xfrm>
            <a:off x="7472338" y="2522538"/>
            <a:ext cx="425450" cy="641350"/>
          </a:xfrm>
          <a:prstGeom prst="rect">
            <a:avLst/>
          </a:prstGeom>
          <a:noFill/>
          <a:ln w="9525" algn="ctr">
            <a:noFill/>
            <a:miter lim="800000"/>
            <a:headEnd/>
            <a:tailEnd/>
          </a:ln>
        </p:spPr>
        <p:txBody>
          <a:bodyPr wrap="none">
            <a:spAutoFit/>
          </a:bodyPr>
          <a:lstStyle/>
          <a:p>
            <a:r>
              <a:rPr lang="en-US" b="0"/>
              <a:t>s3</a:t>
            </a:r>
          </a:p>
          <a:p>
            <a:r>
              <a:rPr lang="en-US" b="0"/>
              <a:t>s4</a:t>
            </a:r>
          </a:p>
        </p:txBody>
      </p:sp>
      <p:grpSp>
        <p:nvGrpSpPr>
          <p:cNvPr id="11" name="Group 13"/>
          <p:cNvGrpSpPr>
            <a:grpSpLocks/>
          </p:cNvGrpSpPr>
          <p:nvPr/>
        </p:nvGrpSpPr>
        <p:grpSpPr bwMode="auto">
          <a:xfrm>
            <a:off x="7507263" y="2541588"/>
            <a:ext cx="152400" cy="609600"/>
            <a:chOff x="144" y="1728"/>
            <a:chExt cx="144" cy="576"/>
          </a:xfrm>
          <a:noFill/>
        </p:grpSpPr>
        <p:sp>
          <p:nvSpPr>
            <p:cNvPr id="4209" name="Line 14"/>
            <p:cNvSpPr>
              <a:spLocks noChangeShapeType="1"/>
            </p:cNvSpPr>
            <p:nvPr/>
          </p:nvSpPr>
          <p:spPr bwMode="auto">
            <a:xfrm flipV="1">
              <a:off x="144" y="1728"/>
              <a:ext cx="0" cy="576"/>
            </a:xfrm>
            <a:prstGeom prst="line">
              <a:avLst/>
            </a:prstGeom>
            <a:grpFill/>
            <a:ln w="25400">
              <a:solidFill>
                <a:schemeClr val="tx2"/>
              </a:solidFill>
              <a:round/>
              <a:headEnd/>
              <a:tailEnd/>
            </a:ln>
          </p:spPr>
          <p:txBody>
            <a:bodyPr/>
            <a:lstStyle/>
            <a:p>
              <a:endParaRPr lang="en-US"/>
            </a:p>
          </p:txBody>
        </p:sp>
        <p:cxnSp>
          <p:nvCxnSpPr>
            <p:cNvPr id="4210" name="AutoShape 15"/>
            <p:cNvCxnSpPr>
              <a:cxnSpLocks noChangeShapeType="1"/>
              <a:stCxn id="4209" idx="1"/>
            </p:cNvCxnSpPr>
            <p:nvPr/>
          </p:nvCxnSpPr>
          <p:spPr bwMode="auto">
            <a:xfrm>
              <a:off x="144" y="1728"/>
              <a:ext cx="144" cy="0"/>
            </a:xfrm>
            <a:prstGeom prst="straightConnector1">
              <a:avLst/>
            </a:prstGeom>
            <a:grpFill/>
            <a:ln w="25400">
              <a:solidFill>
                <a:schemeClr val="tx2"/>
              </a:solidFill>
              <a:round/>
              <a:headEnd/>
              <a:tailEnd/>
            </a:ln>
          </p:spPr>
        </p:cxnSp>
        <p:cxnSp>
          <p:nvCxnSpPr>
            <p:cNvPr id="4211" name="AutoShape 16"/>
            <p:cNvCxnSpPr>
              <a:cxnSpLocks noChangeShapeType="1"/>
            </p:cNvCxnSpPr>
            <p:nvPr/>
          </p:nvCxnSpPr>
          <p:spPr bwMode="auto">
            <a:xfrm>
              <a:off x="144" y="2303"/>
              <a:ext cx="144" cy="1"/>
            </a:xfrm>
            <a:prstGeom prst="straightConnector1">
              <a:avLst/>
            </a:prstGeom>
            <a:grpFill/>
            <a:ln w="25400">
              <a:solidFill>
                <a:schemeClr val="tx2"/>
              </a:solidFill>
              <a:round/>
              <a:headEnd/>
              <a:tailEnd/>
            </a:ln>
          </p:spPr>
        </p:cxnSp>
      </p:grpSp>
      <p:sp>
        <p:nvSpPr>
          <p:cNvPr id="4184" name="Line 187"/>
          <p:cNvSpPr>
            <a:spLocks noChangeShapeType="1"/>
          </p:cNvSpPr>
          <p:nvPr/>
        </p:nvSpPr>
        <p:spPr bwMode="auto">
          <a:xfrm>
            <a:off x="7167538" y="2700338"/>
            <a:ext cx="0" cy="304800"/>
          </a:xfrm>
          <a:prstGeom prst="line">
            <a:avLst/>
          </a:prstGeom>
          <a:noFill/>
          <a:ln w="9525">
            <a:solidFill>
              <a:schemeClr val="tx1"/>
            </a:solidFill>
            <a:round/>
            <a:headEnd/>
            <a:tailEnd/>
          </a:ln>
        </p:spPr>
        <p:txBody>
          <a:bodyPr/>
          <a:lstStyle/>
          <a:p>
            <a:endParaRPr lang="en-US"/>
          </a:p>
        </p:txBody>
      </p:sp>
      <p:sp>
        <p:nvSpPr>
          <p:cNvPr id="4185" name="Line 188"/>
          <p:cNvSpPr>
            <a:spLocks noChangeShapeType="1"/>
          </p:cNvSpPr>
          <p:nvPr/>
        </p:nvSpPr>
        <p:spPr bwMode="auto">
          <a:xfrm>
            <a:off x="7243738" y="2700338"/>
            <a:ext cx="0" cy="304800"/>
          </a:xfrm>
          <a:prstGeom prst="line">
            <a:avLst/>
          </a:prstGeom>
          <a:noFill/>
          <a:ln w="9525">
            <a:solidFill>
              <a:schemeClr val="tx1"/>
            </a:solidFill>
            <a:round/>
            <a:headEnd/>
            <a:tailEnd/>
          </a:ln>
        </p:spPr>
        <p:txBody>
          <a:bodyPr/>
          <a:lstStyle/>
          <a:p>
            <a:endParaRPr lang="en-US"/>
          </a:p>
        </p:txBody>
      </p:sp>
      <p:sp>
        <p:nvSpPr>
          <p:cNvPr id="4186" name="AutoShape 236"/>
          <p:cNvSpPr>
            <a:spLocks noChangeArrowheads="1"/>
          </p:cNvSpPr>
          <p:nvPr/>
        </p:nvSpPr>
        <p:spPr bwMode="auto">
          <a:xfrm>
            <a:off x="6100738" y="5638800"/>
            <a:ext cx="304800" cy="228600"/>
          </a:xfrm>
          <a:prstGeom prst="rightArrow">
            <a:avLst>
              <a:gd name="adj1" fmla="val 50000"/>
              <a:gd name="adj2" fmla="val 33333"/>
            </a:avLst>
          </a:prstGeom>
          <a:noFill/>
          <a:ln w="9525" algn="ctr">
            <a:solidFill>
              <a:schemeClr val="tx1"/>
            </a:solidFill>
            <a:miter lim="800000"/>
            <a:headEnd/>
            <a:tailEnd/>
          </a:ln>
        </p:spPr>
        <p:txBody>
          <a:bodyPr wrap="none" anchor="ctr"/>
          <a:lstStyle/>
          <a:p>
            <a:endParaRPr lang="en-US"/>
          </a:p>
        </p:txBody>
      </p:sp>
      <p:sp>
        <p:nvSpPr>
          <p:cNvPr id="4187" name="Text Box 242"/>
          <p:cNvSpPr txBox="1">
            <a:spLocks noChangeArrowheads="1"/>
          </p:cNvSpPr>
          <p:nvPr/>
        </p:nvSpPr>
        <p:spPr bwMode="auto">
          <a:xfrm>
            <a:off x="5338738" y="5410200"/>
            <a:ext cx="425450" cy="641350"/>
          </a:xfrm>
          <a:prstGeom prst="rect">
            <a:avLst/>
          </a:prstGeom>
          <a:noFill/>
          <a:ln w="9525" algn="ctr">
            <a:noFill/>
            <a:miter lim="800000"/>
            <a:headEnd/>
            <a:tailEnd/>
          </a:ln>
        </p:spPr>
        <p:txBody>
          <a:bodyPr wrap="none">
            <a:spAutoFit/>
          </a:bodyPr>
          <a:lstStyle/>
          <a:p>
            <a:r>
              <a:rPr lang="en-US" b="0"/>
              <a:t>s3</a:t>
            </a:r>
          </a:p>
          <a:p>
            <a:r>
              <a:rPr lang="en-US" b="0"/>
              <a:t>s4</a:t>
            </a:r>
          </a:p>
        </p:txBody>
      </p:sp>
      <p:sp>
        <p:nvSpPr>
          <p:cNvPr id="4188" name="Text Box 196"/>
          <p:cNvSpPr txBox="1">
            <a:spLocks noChangeArrowheads="1"/>
          </p:cNvSpPr>
          <p:nvPr/>
        </p:nvSpPr>
        <p:spPr bwMode="auto">
          <a:xfrm>
            <a:off x="4595788" y="3783013"/>
            <a:ext cx="882650" cy="641350"/>
          </a:xfrm>
          <a:prstGeom prst="rect">
            <a:avLst/>
          </a:prstGeom>
          <a:noFill/>
          <a:ln w="9525" algn="ctr">
            <a:noFill/>
            <a:miter lim="800000"/>
            <a:headEnd/>
            <a:tailEnd/>
          </a:ln>
        </p:spPr>
        <p:txBody>
          <a:bodyPr wrap="none">
            <a:spAutoFit/>
          </a:bodyPr>
          <a:lstStyle/>
          <a:p>
            <a:r>
              <a:rPr lang="en-US" b="0"/>
              <a:t>read</a:t>
            </a:r>
          </a:p>
          <a:p>
            <a:r>
              <a:rPr lang="en-US" b="0"/>
              <a:t>update</a:t>
            </a:r>
          </a:p>
        </p:txBody>
      </p:sp>
      <p:grpSp>
        <p:nvGrpSpPr>
          <p:cNvPr id="12" name="Group 13"/>
          <p:cNvGrpSpPr>
            <a:grpSpLocks/>
          </p:cNvGrpSpPr>
          <p:nvPr/>
        </p:nvGrpSpPr>
        <p:grpSpPr bwMode="auto">
          <a:xfrm>
            <a:off x="4560863" y="3802063"/>
            <a:ext cx="269875" cy="627062"/>
            <a:chOff x="144" y="1728"/>
            <a:chExt cx="144" cy="576"/>
          </a:xfrm>
          <a:noFill/>
        </p:grpSpPr>
        <p:sp>
          <p:nvSpPr>
            <p:cNvPr id="4206" name="Line 14"/>
            <p:cNvSpPr>
              <a:spLocks noChangeShapeType="1"/>
            </p:cNvSpPr>
            <p:nvPr/>
          </p:nvSpPr>
          <p:spPr bwMode="auto">
            <a:xfrm flipV="1">
              <a:off x="144" y="1728"/>
              <a:ext cx="0" cy="576"/>
            </a:xfrm>
            <a:prstGeom prst="line">
              <a:avLst/>
            </a:prstGeom>
            <a:grpFill/>
            <a:ln w="25400">
              <a:solidFill>
                <a:schemeClr val="tx2"/>
              </a:solidFill>
              <a:round/>
              <a:headEnd/>
              <a:tailEnd/>
            </a:ln>
          </p:spPr>
          <p:txBody>
            <a:bodyPr/>
            <a:lstStyle/>
            <a:p>
              <a:endParaRPr lang="en-US"/>
            </a:p>
          </p:txBody>
        </p:sp>
        <p:cxnSp>
          <p:nvCxnSpPr>
            <p:cNvPr id="4207" name="AutoShape 15"/>
            <p:cNvCxnSpPr>
              <a:cxnSpLocks noChangeShapeType="1"/>
              <a:stCxn id="4206" idx="1"/>
            </p:cNvCxnSpPr>
            <p:nvPr/>
          </p:nvCxnSpPr>
          <p:spPr bwMode="auto">
            <a:xfrm>
              <a:off x="144" y="1728"/>
              <a:ext cx="144" cy="0"/>
            </a:xfrm>
            <a:prstGeom prst="straightConnector1">
              <a:avLst/>
            </a:prstGeom>
            <a:grpFill/>
            <a:ln w="25400">
              <a:solidFill>
                <a:schemeClr val="tx2"/>
              </a:solidFill>
              <a:round/>
              <a:headEnd/>
              <a:tailEnd/>
            </a:ln>
          </p:spPr>
        </p:cxnSp>
        <p:cxnSp>
          <p:nvCxnSpPr>
            <p:cNvPr id="4208" name="AutoShape 16"/>
            <p:cNvCxnSpPr>
              <a:cxnSpLocks noChangeShapeType="1"/>
            </p:cNvCxnSpPr>
            <p:nvPr/>
          </p:nvCxnSpPr>
          <p:spPr bwMode="auto">
            <a:xfrm>
              <a:off x="144" y="2303"/>
              <a:ext cx="144" cy="1"/>
            </a:xfrm>
            <a:prstGeom prst="straightConnector1">
              <a:avLst/>
            </a:prstGeom>
            <a:grpFill/>
            <a:ln w="25400">
              <a:solidFill>
                <a:schemeClr val="tx2"/>
              </a:solidFill>
              <a:round/>
              <a:headEnd/>
              <a:tailEnd/>
            </a:ln>
          </p:spPr>
        </p:cxnSp>
      </p:grpSp>
      <p:grpSp>
        <p:nvGrpSpPr>
          <p:cNvPr id="13" name="Group 81"/>
          <p:cNvGrpSpPr>
            <a:grpSpLocks/>
          </p:cNvGrpSpPr>
          <p:nvPr/>
        </p:nvGrpSpPr>
        <p:grpSpPr bwMode="auto">
          <a:xfrm>
            <a:off x="4546576" y="5383213"/>
            <a:ext cx="962025" cy="641350"/>
            <a:chOff x="4743450" y="5556250"/>
            <a:chExt cx="962025" cy="641350"/>
          </a:xfrm>
          <a:noFill/>
        </p:grpSpPr>
        <p:grpSp>
          <p:nvGrpSpPr>
            <p:cNvPr id="14" name="Group 13"/>
            <p:cNvGrpSpPr>
              <a:grpSpLocks/>
            </p:cNvGrpSpPr>
            <p:nvPr/>
          </p:nvGrpSpPr>
          <p:grpSpPr bwMode="auto">
            <a:xfrm>
              <a:off x="4775200" y="5580063"/>
              <a:ext cx="152400" cy="609600"/>
              <a:chOff x="144" y="1728"/>
              <a:chExt cx="144" cy="576"/>
            </a:xfrm>
            <a:grpFill/>
          </p:grpSpPr>
          <p:sp>
            <p:nvSpPr>
              <p:cNvPr id="4203" name="Line 14"/>
              <p:cNvSpPr>
                <a:spLocks noChangeShapeType="1"/>
              </p:cNvSpPr>
              <p:nvPr/>
            </p:nvSpPr>
            <p:spPr bwMode="auto">
              <a:xfrm flipV="1">
                <a:off x="144" y="1728"/>
                <a:ext cx="0" cy="576"/>
              </a:xfrm>
              <a:prstGeom prst="line">
                <a:avLst/>
              </a:prstGeom>
              <a:grpFill/>
              <a:ln w="25400">
                <a:solidFill>
                  <a:schemeClr val="tx2"/>
                </a:solidFill>
                <a:round/>
                <a:headEnd/>
                <a:tailEnd/>
              </a:ln>
            </p:spPr>
            <p:txBody>
              <a:bodyPr/>
              <a:lstStyle/>
              <a:p>
                <a:endParaRPr lang="en-US"/>
              </a:p>
            </p:txBody>
          </p:sp>
          <p:cxnSp>
            <p:nvCxnSpPr>
              <p:cNvPr id="4204" name="AutoShape 15"/>
              <p:cNvCxnSpPr>
                <a:cxnSpLocks noChangeShapeType="1"/>
                <a:stCxn id="4203" idx="1"/>
              </p:cNvCxnSpPr>
              <p:nvPr/>
            </p:nvCxnSpPr>
            <p:spPr bwMode="auto">
              <a:xfrm>
                <a:off x="144" y="1728"/>
                <a:ext cx="144" cy="0"/>
              </a:xfrm>
              <a:prstGeom prst="straightConnector1">
                <a:avLst/>
              </a:prstGeom>
              <a:grpFill/>
              <a:ln w="25400">
                <a:solidFill>
                  <a:schemeClr val="tx2"/>
                </a:solidFill>
                <a:round/>
                <a:headEnd/>
                <a:tailEnd/>
              </a:ln>
            </p:spPr>
          </p:cxnSp>
          <p:cxnSp>
            <p:nvCxnSpPr>
              <p:cNvPr id="4205" name="AutoShape 16"/>
              <p:cNvCxnSpPr>
                <a:cxnSpLocks noChangeShapeType="1"/>
              </p:cNvCxnSpPr>
              <p:nvPr/>
            </p:nvCxnSpPr>
            <p:spPr bwMode="auto">
              <a:xfrm>
                <a:off x="144" y="2303"/>
                <a:ext cx="144" cy="1"/>
              </a:xfrm>
              <a:prstGeom prst="straightConnector1">
                <a:avLst/>
              </a:prstGeom>
              <a:grpFill/>
              <a:ln w="25400">
                <a:solidFill>
                  <a:schemeClr val="tx2"/>
                </a:solidFill>
                <a:round/>
                <a:headEnd/>
                <a:tailEnd/>
              </a:ln>
            </p:spPr>
          </p:cxnSp>
        </p:grpSp>
        <p:sp>
          <p:nvSpPr>
            <p:cNvPr id="4196" name="Text Box 241"/>
            <p:cNvSpPr txBox="1">
              <a:spLocks noChangeArrowheads="1"/>
            </p:cNvSpPr>
            <p:nvPr/>
          </p:nvSpPr>
          <p:spPr bwMode="auto">
            <a:xfrm>
              <a:off x="4743450" y="5556250"/>
              <a:ext cx="425450" cy="641350"/>
            </a:xfrm>
            <a:prstGeom prst="rect">
              <a:avLst/>
            </a:prstGeom>
            <a:grpFill/>
            <a:ln w="9525" algn="ctr">
              <a:noFill/>
              <a:miter lim="800000"/>
              <a:headEnd/>
              <a:tailEnd/>
            </a:ln>
          </p:spPr>
          <p:txBody>
            <a:bodyPr wrap="none">
              <a:spAutoFit/>
            </a:bodyPr>
            <a:lstStyle/>
            <a:p>
              <a:r>
                <a:rPr lang="en-US" b="0"/>
                <a:t>s1</a:t>
              </a:r>
            </a:p>
            <a:p>
              <a:r>
                <a:rPr lang="en-US" b="0"/>
                <a:t>s2</a:t>
              </a:r>
            </a:p>
          </p:txBody>
        </p:sp>
        <p:grpSp>
          <p:nvGrpSpPr>
            <p:cNvPr id="15" name="Group 13"/>
            <p:cNvGrpSpPr>
              <a:grpSpLocks/>
            </p:cNvGrpSpPr>
            <p:nvPr/>
          </p:nvGrpSpPr>
          <p:grpSpPr bwMode="auto">
            <a:xfrm>
              <a:off x="5553075" y="5583238"/>
              <a:ext cx="152400" cy="609600"/>
              <a:chOff x="144" y="1728"/>
              <a:chExt cx="144" cy="576"/>
            </a:xfrm>
            <a:grpFill/>
          </p:grpSpPr>
          <p:sp>
            <p:nvSpPr>
              <p:cNvPr id="4200" name="Line 14"/>
              <p:cNvSpPr>
                <a:spLocks noChangeShapeType="1"/>
              </p:cNvSpPr>
              <p:nvPr/>
            </p:nvSpPr>
            <p:spPr bwMode="auto">
              <a:xfrm flipV="1">
                <a:off x="144" y="1728"/>
                <a:ext cx="0" cy="576"/>
              </a:xfrm>
              <a:prstGeom prst="line">
                <a:avLst/>
              </a:prstGeom>
              <a:grpFill/>
              <a:ln w="25400">
                <a:solidFill>
                  <a:schemeClr val="tx2"/>
                </a:solidFill>
                <a:round/>
                <a:headEnd/>
                <a:tailEnd/>
              </a:ln>
            </p:spPr>
            <p:txBody>
              <a:bodyPr/>
              <a:lstStyle/>
              <a:p>
                <a:endParaRPr lang="en-US"/>
              </a:p>
            </p:txBody>
          </p:sp>
          <p:cxnSp>
            <p:nvCxnSpPr>
              <p:cNvPr id="4201" name="AutoShape 15"/>
              <p:cNvCxnSpPr>
                <a:cxnSpLocks noChangeShapeType="1"/>
                <a:stCxn id="4200" idx="1"/>
              </p:cNvCxnSpPr>
              <p:nvPr/>
            </p:nvCxnSpPr>
            <p:spPr bwMode="auto">
              <a:xfrm>
                <a:off x="144" y="1728"/>
                <a:ext cx="144" cy="0"/>
              </a:xfrm>
              <a:prstGeom prst="straightConnector1">
                <a:avLst/>
              </a:prstGeom>
              <a:grpFill/>
              <a:ln w="25400">
                <a:solidFill>
                  <a:schemeClr val="tx2"/>
                </a:solidFill>
                <a:round/>
                <a:headEnd/>
                <a:tailEnd/>
              </a:ln>
            </p:spPr>
          </p:cxnSp>
          <p:cxnSp>
            <p:nvCxnSpPr>
              <p:cNvPr id="4202" name="AutoShape 16"/>
              <p:cNvCxnSpPr>
                <a:cxnSpLocks noChangeShapeType="1"/>
              </p:cNvCxnSpPr>
              <p:nvPr/>
            </p:nvCxnSpPr>
            <p:spPr bwMode="auto">
              <a:xfrm>
                <a:off x="144" y="2303"/>
                <a:ext cx="144" cy="1"/>
              </a:xfrm>
              <a:prstGeom prst="straightConnector1">
                <a:avLst/>
              </a:prstGeom>
              <a:grpFill/>
              <a:ln w="25400">
                <a:solidFill>
                  <a:schemeClr val="tx2"/>
                </a:solidFill>
                <a:round/>
                <a:headEnd/>
                <a:tailEnd/>
              </a:ln>
            </p:spPr>
          </p:cxnSp>
        </p:grpSp>
        <p:sp>
          <p:nvSpPr>
            <p:cNvPr id="4198" name="Line 247"/>
            <p:cNvSpPr>
              <a:spLocks noChangeShapeType="1"/>
            </p:cNvSpPr>
            <p:nvPr/>
          </p:nvSpPr>
          <p:spPr bwMode="auto">
            <a:xfrm>
              <a:off x="5241925" y="5741988"/>
              <a:ext cx="0" cy="304800"/>
            </a:xfrm>
            <a:prstGeom prst="line">
              <a:avLst/>
            </a:prstGeom>
            <a:grpFill/>
            <a:ln w="9525">
              <a:solidFill>
                <a:schemeClr val="tx1"/>
              </a:solidFill>
              <a:round/>
              <a:headEnd/>
              <a:tailEnd/>
            </a:ln>
          </p:spPr>
          <p:txBody>
            <a:bodyPr/>
            <a:lstStyle/>
            <a:p>
              <a:endParaRPr lang="en-US"/>
            </a:p>
          </p:txBody>
        </p:sp>
        <p:sp>
          <p:nvSpPr>
            <p:cNvPr id="4199" name="Line 248"/>
            <p:cNvSpPr>
              <a:spLocks noChangeShapeType="1"/>
            </p:cNvSpPr>
            <p:nvPr/>
          </p:nvSpPr>
          <p:spPr bwMode="auto">
            <a:xfrm>
              <a:off x="5318125" y="5741988"/>
              <a:ext cx="0" cy="304800"/>
            </a:xfrm>
            <a:prstGeom prst="line">
              <a:avLst/>
            </a:prstGeom>
            <a:grpFill/>
            <a:ln w="9525">
              <a:solidFill>
                <a:schemeClr val="tx1"/>
              </a:solidFill>
              <a:round/>
              <a:headEnd/>
              <a:tailEnd/>
            </a:ln>
          </p:spPr>
          <p:txBody>
            <a:bodyPr/>
            <a:lstStyle/>
            <a:p>
              <a:endParaRPr lang="en-US"/>
            </a:p>
          </p:txBody>
        </p:sp>
      </p:grpSp>
      <p:sp>
        <p:nvSpPr>
          <p:cNvPr id="4191" name="Text Box 253"/>
          <p:cNvSpPr txBox="1">
            <a:spLocks noChangeArrowheads="1"/>
          </p:cNvSpPr>
          <p:nvPr/>
        </p:nvSpPr>
        <p:spPr bwMode="auto">
          <a:xfrm>
            <a:off x="6634138" y="5408613"/>
            <a:ext cx="977900" cy="915987"/>
          </a:xfrm>
          <a:prstGeom prst="rect">
            <a:avLst/>
          </a:prstGeom>
          <a:noFill/>
          <a:ln w="9525" algn="ctr">
            <a:noFill/>
            <a:miter lim="800000"/>
            <a:headEnd/>
            <a:tailEnd/>
          </a:ln>
        </p:spPr>
        <p:txBody>
          <a:bodyPr wrap="none">
            <a:spAutoFit/>
          </a:bodyPr>
          <a:lstStyle/>
          <a:p>
            <a:r>
              <a:rPr lang="en-US" b="0"/>
              <a:t>s1</a:t>
            </a:r>
          </a:p>
          <a:p>
            <a:r>
              <a:rPr lang="en-US" b="0"/>
              <a:t>If (t &gt; 0)</a:t>
            </a:r>
          </a:p>
          <a:p>
            <a:r>
              <a:rPr lang="en-US" b="0"/>
              <a:t>  s2</a:t>
            </a:r>
          </a:p>
        </p:txBody>
      </p:sp>
      <p:sp>
        <p:nvSpPr>
          <p:cNvPr id="4192" name="Text Box 254"/>
          <p:cNvSpPr txBox="1">
            <a:spLocks noChangeArrowheads="1"/>
          </p:cNvSpPr>
          <p:nvPr/>
        </p:nvSpPr>
        <p:spPr bwMode="auto">
          <a:xfrm>
            <a:off x="7961288" y="5416550"/>
            <a:ext cx="425450" cy="641350"/>
          </a:xfrm>
          <a:prstGeom prst="rect">
            <a:avLst/>
          </a:prstGeom>
          <a:noFill/>
          <a:ln w="9525" algn="ctr">
            <a:noFill/>
            <a:miter lim="800000"/>
            <a:headEnd/>
            <a:tailEnd/>
          </a:ln>
        </p:spPr>
        <p:txBody>
          <a:bodyPr wrap="none">
            <a:spAutoFit/>
          </a:bodyPr>
          <a:lstStyle/>
          <a:p>
            <a:r>
              <a:rPr lang="en-US" b="0"/>
              <a:t>s3</a:t>
            </a:r>
          </a:p>
          <a:p>
            <a:r>
              <a:rPr lang="en-US" b="0"/>
              <a:t>s4</a:t>
            </a:r>
          </a:p>
        </p:txBody>
      </p:sp>
      <p:sp>
        <p:nvSpPr>
          <p:cNvPr id="4193" name="Line 259"/>
          <p:cNvSpPr>
            <a:spLocks noChangeShapeType="1"/>
          </p:cNvSpPr>
          <p:nvPr/>
        </p:nvSpPr>
        <p:spPr bwMode="auto">
          <a:xfrm>
            <a:off x="7777138" y="5594350"/>
            <a:ext cx="0" cy="304800"/>
          </a:xfrm>
          <a:prstGeom prst="line">
            <a:avLst/>
          </a:prstGeom>
          <a:noFill/>
          <a:ln w="9525">
            <a:solidFill>
              <a:schemeClr val="tx1"/>
            </a:solidFill>
            <a:round/>
            <a:headEnd/>
            <a:tailEnd/>
          </a:ln>
        </p:spPr>
        <p:txBody>
          <a:bodyPr/>
          <a:lstStyle/>
          <a:p>
            <a:endParaRPr lang="en-US"/>
          </a:p>
        </p:txBody>
      </p:sp>
      <p:sp>
        <p:nvSpPr>
          <p:cNvPr id="4194" name="Line 260"/>
          <p:cNvSpPr>
            <a:spLocks noChangeShapeType="1"/>
          </p:cNvSpPr>
          <p:nvPr/>
        </p:nvSpPr>
        <p:spPr bwMode="auto">
          <a:xfrm>
            <a:off x="7700938" y="5594350"/>
            <a:ext cx="0" cy="304800"/>
          </a:xfrm>
          <a:prstGeom prst="line">
            <a:avLst/>
          </a:prstGeom>
          <a:noFill/>
          <a:ln w="9525">
            <a:solidFill>
              <a:schemeClr val="tx1"/>
            </a:solidFill>
            <a:round/>
            <a:headEnd/>
            <a:tailEnd/>
          </a:ln>
        </p:spPr>
        <p:txBody>
          <a:bodyPr/>
          <a:lstStyle/>
          <a:p>
            <a:endParaRPr lang="en-US"/>
          </a:p>
        </p:txBody>
      </p:sp>
      <p:sp>
        <p:nvSpPr>
          <p:cNvPr id="97" name="Slide Number Placeholder 96"/>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21</a:t>
            </a:fld>
            <a:endParaRPr kumimoji="0" lang="en-US" sz="1200">
              <a:solidFill>
                <a:schemeClr val="tx2"/>
              </a:solidFill>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inkTgt spid="_x0000_s23554"/>
                                        </p:tgtEl>
                                        <p:attrNameLst>
                                          <p:attrName>style.visibility</p:attrName>
                                        </p:attrNameLst>
                                      </p:cBhvr>
                                      <p:to>
                                        <p:strVal val="visible"/>
                                      </p:to>
                                    </p:set>
                                    <p:animEffect transition="in" filter="fade">
                                      <p:cBhvr>
                                        <p:cTn id="7" dur="500"/>
                                        <p:tgtEl>
                                          <p:inkTgt spid="_x0000_s23554"/>
                                        </p:tgtEl>
                                      </p:cBhvr>
                                    </p:animEffect>
                                  </p:childTnLst>
                                </p:cTn>
                              </p:par>
                              <p:par>
                                <p:cTn id="8" presetID="10" presetClass="entr" presetSubtype="0" fill="hold" nodeType="withEffect">
                                  <p:stCondLst>
                                    <p:cond delay="0"/>
                                  </p:stCondLst>
                                  <p:childTnLst>
                                    <p:set>
                                      <p:cBhvr>
                                        <p:cTn id="9" dur="1" fill="hold">
                                          <p:stCondLst>
                                            <p:cond delay="0"/>
                                          </p:stCondLst>
                                        </p:cTn>
                                        <p:tgtEl>
                                          <p:inkTgt spid="_x0000_s23572"/>
                                        </p:tgtEl>
                                        <p:attrNameLst>
                                          <p:attrName>style.visibility</p:attrName>
                                        </p:attrNameLst>
                                      </p:cBhvr>
                                      <p:to>
                                        <p:strVal val="visible"/>
                                      </p:to>
                                    </p:set>
                                    <p:animEffect transition="in" filter="fade">
                                      <p:cBhvr>
                                        <p:cTn id="10" dur="500"/>
                                        <p:tgtEl>
                                          <p:inkTgt spid="_x0000_s23572"/>
                                        </p:tgtEl>
                                      </p:cBhvr>
                                    </p:animEffect>
                                  </p:childTnLst>
                                </p:cTn>
                              </p:par>
                              <p:par>
                                <p:cTn id="11" presetID="10" presetClass="entr" presetSubtype="0" fill="hold" nodeType="withEffect">
                                  <p:stCondLst>
                                    <p:cond delay="0"/>
                                  </p:stCondLst>
                                  <p:childTnLst>
                                    <p:set>
                                      <p:cBhvr>
                                        <p:cTn id="12" dur="1" fill="hold">
                                          <p:stCondLst>
                                            <p:cond delay="0"/>
                                          </p:stCondLst>
                                        </p:cTn>
                                        <p:tgtEl>
                                          <p:inkTgt spid="_x0000_s23569"/>
                                        </p:tgtEl>
                                        <p:attrNameLst>
                                          <p:attrName>style.visibility</p:attrName>
                                        </p:attrNameLst>
                                      </p:cBhvr>
                                      <p:to>
                                        <p:strVal val="visible"/>
                                      </p:to>
                                    </p:set>
                                    <p:animEffect transition="in" filter="fade">
                                      <p:cBhvr>
                                        <p:cTn id="13" dur="500"/>
                                        <p:tgtEl>
                                          <p:inkTgt spid="_x0000_s23569"/>
                                        </p:tgtEl>
                                      </p:cBhvr>
                                    </p:animEffect>
                                  </p:childTnLst>
                                </p:cTn>
                              </p:par>
                              <p:par>
                                <p:cTn id="14" presetID="10" presetClass="entr" presetSubtype="0" fill="hold" nodeType="withEffect">
                                  <p:stCondLst>
                                    <p:cond delay="0"/>
                                  </p:stCondLst>
                                  <p:childTnLst>
                                    <p:set>
                                      <p:cBhvr>
                                        <p:cTn id="15" dur="1" fill="hold">
                                          <p:stCondLst>
                                            <p:cond delay="0"/>
                                          </p:stCondLst>
                                        </p:cTn>
                                        <p:tgtEl>
                                          <p:inkTgt spid="_x0000_s23587"/>
                                        </p:tgtEl>
                                        <p:attrNameLst>
                                          <p:attrName>style.visibility</p:attrName>
                                        </p:attrNameLst>
                                      </p:cBhvr>
                                      <p:to>
                                        <p:strVal val="visible"/>
                                      </p:to>
                                    </p:set>
                                    <p:animEffect transition="in" filter="fade">
                                      <p:cBhvr>
                                        <p:cTn id="16" dur="500"/>
                                        <p:tgtEl>
                                          <p:inkTgt spid="_x0000_s23587"/>
                                        </p:tgtEl>
                                      </p:cBhvr>
                                    </p:animEffect>
                                  </p:childTnLst>
                                </p:cTn>
                              </p:par>
                              <p:par>
                                <p:cTn id="17" presetID="10" presetClass="entr" presetSubtype="0" fill="hold" nodeType="withEffect">
                                  <p:stCondLst>
                                    <p:cond delay="0"/>
                                  </p:stCondLst>
                                  <p:childTnLst>
                                    <p:set>
                                      <p:cBhvr>
                                        <p:cTn id="18" dur="1" fill="hold">
                                          <p:stCondLst>
                                            <p:cond delay="0"/>
                                          </p:stCondLst>
                                        </p:cTn>
                                        <p:tgtEl>
                                          <p:inkTgt spid="_x0000_s23602"/>
                                        </p:tgtEl>
                                        <p:attrNameLst>
                                          <p:attrName>style.visibility</p:attrName>
                                        </p:attrNameLst>
                                      </p:cBhvr>
                                      <p:to>
                                        <p:strVal val="visible"/>
                                      </p:to>
                                    </p:set>
                                    <p:animEffect transition="in" filter="fade">
                                      <p:cBhvr>
                                        <p:cTn id="19" dur="500"/>
                                        <p:tgtEl>
                                          <p:inkTgt spid="_x0000_s23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eaLnBrk="1" hangingPunct="1"/>
            <a:r>
              <a:rPr lang="en-US" sz="2800" dirty="0" smtClean="0"/>
              <a:t>A journey from a sequential algorithm</a:t>
            </a:r>
            <a:br>
              <a:rPr lang="en-US" sz="2800" dirty="0" smtClean="0"/>
            </a:br>
            <a:r>
              <a:rPr lang="en-US" sz="2800" dirty="0" smtClean="0"/>
              <a:t>to efficient concurrent algorithms</a:t>
            </a:r>
          </a:p>
        </p:txBody>
      </p:sp>
      <p:grpSp>
        <p:nvGrpSpPr>
          <p:cNvPr id="4" name="Group 3"/>
          <p:cNvGrpSpPr>
            <a:grpSpLocks/>
          </p:cNvGrpSpPr>
          <p:nvPr/>
        </p:nvGrpSpPr>
        <p:grpSpPr bwMode="auto">
          <a:xfrm>
            <a:off x="6646863" y="1900240"/>
            <a:ext cx="228600" cy="238125"/>
            <a:chOff x="741" y="516"/>
            <a:chExt cx="96" cy="96"/>
          </a:xfrm>
        </p:grpSpPr>
        <p:sp>
          <p:nvSpPr>
            <p:cNvPr id="22619" name="AutoShape 4"/>
            <p:cNvSpPr>
              <a:spLocks noChangeArrowheads="1"/>
            </p:cNvSpPr>
            <p:nvPr/>
          </p:nvSpPr>
          <p:spPr bwMode="auto">
            <a:xfrm rot="5400000">
              <a:off x="741" y="516"/>
              <a:ext cx="96" cy="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1600 w 21600"/>
                <a:gd name="T13" fmla="*/ 0 h 21600"/>
                <a:gd name="T14" fmla="*/ 0 w 21600"/>
                <a:gd name="T15" fmla="*/ 10575 h 21600"/>
              </a:gdLst>
              <a:ahLst/>
              <a:cxnLst>
                <a:cxn ang="T8">
                  <a:pos x="T0" y="T1"/>
                </a:cxn>
                <a:cxn ang="T9">
                  <a:pos x="T2" y="T3"/>
                </a:cxn>
                <a:cxn ang="T10">
                  <a:pos x="T4" y="T5"/>
                </a:cxn>
                <a:cxn ang="T11">
                  <a:pos x="T6" y="T7"/>
                </a:cxn>
              </a:cxnLst>
              <a:rect l="T12" t="T13" r="T14" b="T15"/>
              <a:pathLst>
                <a:path w="21600" h="21600">
                  <a:moveTo>
                    <a:pt x="12599" y="10649"/>
                  </a:moveTo>
                  <a:cubicBezTo>
                    <a:pt x="12603" y="10699"/>
                    <a:pt x="12606" y="10749"/>
                    <a:pt x="12606" y="10800"/>
                  </a:cubicBezTo>
                  <a:cubicBezTo>
                    <a:pt x="12606" y="11797"/>
                    <a:pt x="11797" y="12606"/>
                    <a:pt x="10800" y="12606"/>
                  </a:cubicBezTo>
                  <a:cubicBezTo>
                    <a:pt x="9802" y="12606"/>
                    <a:pt x="8994" y="11797"/>
                    <a:pt x="8994" y="10800"/>
                  </a:cubicBezTo>
                  <a:cubicBezTo>
                    <a:pt x="8993" y="10749"/>
                    <a:pt x="8996" y="10699"/>
                    <a:pt x="9000" y="10649"/>
                  </a:cubicBezTo>
                  <a:lnTo>
                    <a:pt x="37" y="9897"/>
                  </a:lnTo>
                  <a:cubicBezTo>
                    <a:pt x="12" y="10197"/>
                    <a:pt x="-1" y="10498"/>
                    <a:pt x="0" y="10800"/>
                  </a:cubicBezTo>
                  <a:cubicBezTo>
                    <a:pt x="0" y="16764"/>
                    <a:pt x="4835" y="21600"/>
                    <a:pt x="10800" y="21600"/>
                  </a:cubicBezTo>
                  <a:cubicBezTo>
                    <a:pt x="16764" y="21600"/>
                    <a:pt x="21600" y="16764"/>
                    <a:pt x="21600" y="10800"/>
                  </a:cubicBezTo>
                  <a:cubicBezTo>
                    <a:pt x="21600" y="10498"/>
                    <a:pt x="21587" y="10197"/>
                    <a:pt x="21562" y="9897"/>
                  </a:cubicBezTo>
                  <a:close/>
                </a:path>
              </a:pathLst>
            </a:custGeom>
            <a:solidFill>
              <a:schemeClr val="accent1"/>
            </a:solidFill>
            <a:ln w="9525">
              <a:solidFill>
                <a:schemeClr val="tx1"/>
              </a:solidFill>
              <a:miter lim="800000"/>
              <a:headEnd/>
              <a:tailEnd/>
            </a:ln>
          </p:spPr>
          <p:txBody>
            <a:bodyPr wrap="none" anchor="ctr"/>
            <a:lstStyle/>
            <a:p>
              <a:endParaRPr lang="en-US" b="0"/>
            </a:p>
          </p:txBody>
        </p:sp>
        <p:sp>
          <p:nvSpPr>
            <p:cNvPr id="22620" name="Oval 5"/>
            <p:cNvSpPr>
              <a:spLocks noChangeArrowheads="1"/>
            </p:cNvSpPr>
            <p:nvPr/>
          </p:nvSpPr>
          <p:spPr bwMode="auto">
            <a:xfrm>
              <a:off x="741" y="516"/>
              <a:ext cx="96" cy="96"/>
            </a:xfrm>
            <a:prstGeom prst="ellipse">
              <a:avLst/>
            </a:prstGeom>
            <a:noFill/>
            <a:ln w="9525">
              <a:solidFill>
                <a:schemeClr val="tx1"/>
              </a:solidFill>
              <a:round/>
              <a:headEnd/>
              <a:tailEnd/>
            </a:ln>
          </p:spPr>
          <p:txBody>
            <a:bodyPr wrap="none" anchor="ctr"/>
            <a:lstStyle/>
            <a:p>
              <a:endParaRPr lang="en-US" b="0"/>
            </a:p>
          </p:txBody>
        </p:sp>
      </p:grpSp>
      <p:sp>
        <p:nvSpPr>
          <p:cNvPr id="22533" name="Text Box 6"/>
          <p:cNvSpPr txBox="1">
            <a:spLocks noChangeArrowheads="1"/>
          </p:cNvSpPr>
          <p:nvPr/>
        </p:nvSpPr>
        <p:spPr bwMode="auto">
          <a:xfrm>
            <a:off x="6953250" y="1801815"/>
            <a:ext cx="928688" cy="336550"/>
          </a:xfrm>
          <a:prstGeom prst="rect">
            <a:avLst/>
          </a:prstGeom>
          <a:noFill/>
          <a:ln w="9525">
            <a:noFill/>
            <a:miter lim="800000"/>
            <a:headEnd/>
            <a:tailEnd/>
          </a:ln>
        </p:spPr>
        <p:txBody>
          <a:bodyPr wrap="none">
            <a:spAutoFit/>
          </a:bodyPr>
          <a:lstStyle/>
          <a:p>
            <a:r>
              <a:rPr lang="en-US" sz="1600" b="0">
                <a:cs typeface="Arial" charset="0"/>
              </a:rPr>
              <a:t>Schema</a:t>
            </a:r>
          </a:p>
        </p:txBody>
      </p:sp>
      <p:sp>
        <p:nvSpPr>
          <p:cNvPr id="22534" name="Oval 7"/>
          <p:cNvSpPr>
            <a:spLocks noChangeArrowheads="1"/>
          </p:cNvSpPr>
          <p:nvPr/>
        </p:nvSpPr>
        <p:spPr bwMode="auto">
          <a:xfrm>
            <a:off x="6643688" y="2281240"/>
            <a:ext cx="228600" cy="223838"/>
          </a:xfrm>
          <a:prstGeom prst="ellipse">
            <a:avLst/>
          </a:prstGeom>
          <a:solidFill>
            <a:schemeClr val="accent1"/>
          </a:solidFill>
          <a:ln w="9525">
            <a:solidFill>
              <a:schemeClr val="tx1"/>
            </a:solidFill>
            <a:round/>
            <a:headEnd/>
            <a:tailEnd/>
          </a:ln>
        </p:spPr>
        <p:txBody>
          <a:bodyPr wrap="none" anchor="ctr"/>
          <a:lstStyle/>
          <a:p>
            <a:endParaRPr lang="en-US" b="0"/>
          </a:p>
        </p:txBody>
      </p:sp>
      <p:sp>
        <p:nvSpPr>
          <p:cNvPr id="22535" name="Text Box 8"/>
          <p:cNvSpPr txBox="1">
            <a:spLocks noChangeArrowheads="1"/>
          </p:cNvSpPr>
          <p:nvPr/>
        </p:nvSpPr>
        <p:spPr bwMode="auto">
          <a:xfrm>
            <a:off x="6950075" y="2182815"/>
            <a:ext cx="1765300" cy="336550"/>
          </a:xfrm>
          <a:prstGeom prst="rect">
            <a:avLst/>
          </a:prstGeom>
          <a:noFill/>
          <a:ln w="9525">
            <a:noFill/>
            <a:miter lim="800000"/>
            <a:headEnd/>
            <a:tailEnd/>
          </a:ln>
        </p:spPr>
        <p:txBody>
          <a:bodyPr wrap="none">
            <a:spAutoFit/>
          </a:bodyPr>
          <a:lstStyle/>
          <a:p>
            <a:r>
              <a:rPr lang="en-US" sz="1600" b="0">
                <a:cs typeface="Arial" charset="0"/>
              </a:rPr>
              <a:t>Correct Algorithm</a:t>
            </a:r>
          </a:p>
        </p:txBody>
      </p:sp>
      <p:sp>
        <p:nvSpPr>
          <p:cNvPr id="22536" name="AutoShape 9"/>
          <p:cNvSpPr>
            <a:spLocks noChangeArrowheads="1"/>
          </p:cNvSpPr>
          <p:nvPr/>
        </p:nvSpPr>
        <p:spPr bwMode="auto">
          <a:xfrm>
            <a:off x="6477000" y="1652590"/>
            <a:ext cx="2362200" cy="2133600"/>
          </a:xfrm>
          <a:prstGeom prst="roundRect">
            <a:avLst>
              <a:gd name="adj" fmla="val 16667"/>
            </a:avLst>
          </a:prstGeom>
          <a:noFill/>
          <a:ln w="9525">
            <a:solidFill>
              <a:schemeClr val="tx1"/>
            </a:solidFill>
            <a:round/>
            <a:headEnd/>
            <a:tailEnd/>
          </a:ln>
        </p:spPr>
        <p:txBody>
          <a:bodyPr wrap="none" anchor="ctr"/>
          <a:lstStyle/>
          <a:p>
            <a:endParaRPr lang="en-US" b="0"/>
          </a:p>
        </p:txBody>
      </p:sp>
      <p:sp>
        <p:nvSpPr>
          <p:cNvPr id="64525" name="Oval 92"/>
          <p:cNvSpPr>
            <a:spLocks noChangeArrowheads="1"/>
          </p:cNvSpPr>
          <p:nvPr/>
        </p:nvSpPr>
        <p:spPr bwMode="auto">
          <a:xfrm>
            <a:off x="609600" y="4876800"/>
            <a:ext cx="223838" cy="220663"/>
          </a:xfrm>
          <a:prstGeom prst="ellipse">
            <a:avLst/>
          </a:prstGeom>
          <a:solidFill>
            <a:schemeClr val="accent1"/>
          </a:solidFill>
          <a:ln w="9525">
            <a:solidFill>
              <a:schemeClr val="tx1"/>
            </a:solidFill>
            <a:round/>
            <a:headEnd/>
            <a:tailEnd/>
          </a:ln>
        </p:spPr>
        <p:txBody>
          <a:bodyPr wrap="none" anchor="ctr"/>
          <a:lstStyle/>
          <a:p>
            <a:endParaRPr lang="en-US" b="0"/>
          </a:p>
        </p:txBody>
      </p:sp>
      <p:sp>
        <p:nvSpPr>
          <p:cNvPr id="64526" name="Text Box 94"/>
          <p:cNvSpPr txBox="1">
            <a:spLocks noChangeArrowheads="1"/>
          </p:cNvSpPr>
          <p:nvPr/>
        </p:nvSpPr>
        <p:spPr bwMode="auto">
          <a:xfrm>
            <a:off x="381000" y="5173663"/>
            <a:ext cx="746125" cy="336550"/>
          </a:xfrm>
          <a:prstGeom prst="rect">
            <a:avLst/>
          </a:prstGeom>
          <a:noFill/>
          <a:ln w="9525">
            <a:noFill/>
            <a:miter lim="800000"/>
            <a:headEnd/>
            <a:tailEnd/>
          </a:ln>
        </p:spPr>
        <p:txBody>
          <a:bodyPr wrap="none">
            <a:spAutoFit/>
          </a:bodyPr>
          <a:lstStyle/>
          <a:p>
            <a:r>
              <a:rPr lang="en-US" sz="1600" b="0">
                <a:cs typeface="Arial" charset="0"/>
              </a:rPr>
              <a:t>DCAS</a:t>
            </a:r>
          </a:p>
        </p:txBody>
      </p:sp>
      <p:sp>
        <p:nvSpPr>
          <p:cNvPr id="64527" name="Oval 97"/>
          <p:cNvSpPr>
            <a:spLocks noChangeArrowheads="1"/>
          </p:cNvSpPr>
          <p:nvPr/>
        </p:nvSpPr>
        <p:spPr bwMode="auto">
          <a:xfrm>
            <a:off x="1127125" y="4254500"/>
            <a:ext cx="223838" cy="220663"/>
          </a:xfrm>
          <a:prstGeom prst="ellipse">
            <a:avLst/>
          </a:prstGeom>
          <a:solidFill>
            <a:schemeClr val="accent1"/>
          </a:solidFill>
          <a:ln w="9525">
            <a:solidFill>
              <a:schemeClr val="tx1"/>
            </a:solidFill>
            <a:round/>
            <a:headEnd/>
            <a:tailEnd/>
          </a:ln>
        </p:spPr>
        <p:txBody>
          <a:bodyPr wrap="none" anchor="ctr"/>
          <a:lstStyle/>
          <a:p>
            <a:endParaRPr lang="en-US" b="0"/>
          </a:p>
        </p:txBody>
      </p:sp>
      <p:sp>
        <p:nvSpPr>
          <p:cNvPr id="22540" name="Oval 119"/>
          <p:cNvSpPr>
            <a:spLocks noChangeArrowheads="1"/>
          </p:cNvSpPr>
          <p:nvPr/>
        </p:nvSpPr>
        <p:spPr bwMode="auto">
          <a:xfrm>
            <a:off x="2417763" y="1884363"/>
            <a:ext cx="223837" cy="220662"/>
          </a:xfrm>
          <a:prstGeom prst="ellipse">
            <a:avLst/>
          </a:prstGeom>
          <a:solidFill>
            <a:schemeClr val="accent1"/>
          </a:solidFill>
          <a:ln w="9525">
            <a:solidFill>
              <a:schemeClr val="tx1"/>
            </a:solidFill>
            <a:round/>
            <a:headEnd/>
            <a:tailEnd/>
          </a:ln>
        </p:spPr>
        <p:txBody>
          <a:bodyPr wrap="none" anchor="ctr"/>
          <a:lstStyle/>
          <a:p>
            <a:endParaRPr lang="en-US" b="0"/>
          </a:p>
        </p:txBody>
      </p:sp>
      <p:grpSp>
        <p:nvGrpSpPr>
          <p:cNvPr id="5" name="Group 120"/>
          <p:cNvGrpSpPr>
            <a:grpSpLocks/>
          </p:cNvGrpSpPr>
          <p:nvPr/>
        </p:nvGrpSpPr>
        <p:grpSpPr bwMode="auto">
          <a:xfrm>
            <a:off x="2417763" y="2500313"/>
            <a:ext cx="223837" cy="220662"/>
            <a:chOff x="741" y="516"/>
            <a:chExt cx="96" cy="96"/>
          </a:xfrm>
        </p:grpSpPr>
        <p:sp>
          <p:nvSpPr>
            <p:cNvPr id="22617" name="AutoShape 121"/>
            <p:cNvSpPr>
              <a:spLocks noChangeArrowheads="1"/>
            </p:cNvSpPr>
            <p:nvPr/>
          </p:nvSpPr>
          <p:spPr bwMode="auto">
            <a:xfrm rot="5400000">
              <a:off x="741" y="516"/>
              <a:ext cx="96" cy="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1600 w 21600"/>
                <a:gd name="T13" fmla="*/ 0 h 21600"/>
                <a:gd name="T14" fmla="*/ 0 w 21600"/>
                <a:gd name="T15" fmla="*/ 10575 h 21600"/>
              </a:gdLst>
              <a:ahLst/>
              <a:cxnLst>
                <a:cxn ang="T8">
                  <a:pos x="T0" y="T1"/>
                </a:cxn>
                <a:cxn ang="T9">
                  <a:pos x="T2" y="T3"/>
                </a:cxn>
                <a:cxn ang="T10">
                  <a:pos x="T4" y="T5"/>
                </a:cxn>
                <a:cxn ang="T11">
                  <a:pos x="T6" y="T7"/>
                </a:cxn>
              </a:cxnLst>
              <a:rect l="T12" t="T13" r="T14" b="T15"/>
              <a:pathLst>
                <a:path w="21600" h="21600">
                  <a:moveTo>
                    <a:pt x="12599" y="10649"/>
                  </a:moveTo>
                  <a:cubicBezTo>
                    <a:pt x="12603" y="10699"/>
                    <a:pt x="12606" y="10749"/>
                    <a:pt x="12606" y="10800"/>
                  </a:cubicBezTo>
                  <a:cubicBezTo>
                    <a:pt x="12606" y="11797"/>
                    <a:pt x="11797" y="12606"/>
                    <a:pt x="10800" y="12606"/>
                  </a:cubicBezTo>
                  <a:cubicBezTo>
                    <a:pt x="9802" y="12606"/>
                    <a:pt x="8994" y="11797"/>
                    <a:pt x="8994" y="10800"/>
                  </a:cubicBezTo>
                  <a:cubicBezTo>
                    <a:pt x="8993" y="10749"/>
                    <a:pt x="8996" y="10699"/>
                    <a:pt x="9000" y="10649"/>
                  </a:cubicBezTo>
                  <a:lnTo>
                    <a:pt x="37" y="9897"/>
                  </a:lnTo>
                  <a:cubicBezTo>
                    <a:pt x="12" y="10197"/>
                    <a:pt x="-1" y="10498"/>
                    <a:pt x="0" y="10800"/>
                  </a:cubicBezTo>
                  <a:cubicBezTo>
                    <a:pt x="0" y="16764"/>
                    <a:pt x="4835" y="21600"/>
                    <a:pt x="10800" y="21600"/>
                  </a:cubicBezTo>
                  <a:cubicBezTo>
                    <a:pt x="16764" y="21600"/>
                    <a:pt x="21600" y="16764"/>
                    <a:pt x="21600" y="10800"/>
                  </a:cubicBezTo>
                  <a:cubicBezTo>
                    <a:pt x="21600" y="10498"/>
                    <a:pt x="21587" y="10197"/>
                    <a:pt x="21562" y="9897"/>
                  </a:cubicBezTo>
                  <a:close/>
                </a:path>
              </a:pathLst>
            </a:custGeom>
            <a:solidFill>
              <a:schemeClr val="accent1"/>
            </a:solidFill>
            <a:ln w="9525">
              <a:solidFill>
                <a:schemeClr val="tx1"/>
              </a:solidFill>
              <a:miter lim="800000"/>
              <a:headEnd/>
              <a:tailEnd/>
            </a:ln>
          </p:spPr>
          <p:txBody>
            <a:bodyPr rot="10800000" vert="eaVert" wrap="none" anchor="ctr"/>
            <a:lstStyle/>
            <a:p>
              <a:endParaRPr lang="en-US" b="0"/>
            </a:p>
          </p:txBody>
        </p:sp>
        <p:sp>
          <p:nvSpPr>
            <p:cNvPr id="22618" name="Oval 122"/>
            <p:cNvSpPr>
              <a:spLocks noChangeArrowheads="1"/>
            </p:cNvSpPr>
            <p:nvPr/>
          </p:nvSpPr>
          <p:spPr bwMode="auto">
            <a:xfrm>
              <a:off x="741" y="516"/>
              <a:ext cx="96" cy="96"/>
            </a:xfrm>
            <a:prstGeom prst="ellipse">
              <a:avLst/>
            </a:prstGeom>
            <a:noFill/>
            <a:ln w="9525">
              <a:solidFill>
                <a:schemeClr val="tx1"/>
              </a:solidFill>
              <a:round/>
              <a:headEnd/>
              <a:tailEnd/>
            </a:ln>
          </p:spPr>
          <p:txBody>
            <a:bodyPr wrap="none" anchor="ctr"/>
            <a:lstStyle/>
            <a:p>
              <a:endParaRPr lang="en-US" b="0"/>
            </a:p>
          </p:txBody>
        </p:sp>
      </p:grpSp>
      <p:cxnSp>
        <p:nvCxnSpPr>
          <p:cNvPr id="64532" name="AutoShape 123"/>
          <p:cNvCxnSpPr>
            <a:cxnSpLocks noChangeShapeType="1"/>
            <a:stCxn id="22540" idx="4"/>
            <a:endCxn id="22618" idx="0"/>
          </p:cNvCxnSpPr>
          <p:nvPr/>
        </p:nvCxnSpPr>
        <p:spPr bwMode="auto">
          <a:xfrm>
            <a:off x="2530475" y="2105025"/>
            <a:ext cx="0" cy="395288"/>
          </a:xfrm>
          <a:prstGeom prst="straightConnector1">
            <a:avLst/>
          </a:prstGeom>
          <a:noFill/>
          <a:ln w="3175">
            <a:solidFill>
              <a:schemeClr val="tx1"/>
            </a:solidFill>
            <a:round/>
            <a:headEnd/>
            <a:tailEnd type="triangle" w="med" len="med"/>
          </a:ln>
        </p:spPr>
      </p:cxnSp>
      <p:cxnSp>
        <p:nvCxnSpPr>
          <p:cNvPr id="64538" name="AutoShape 26"/>
          <p:cNvCxnSpPr>
            <a:cxnSpLocks noChangeShapeType="1"/>
            <a:stCxn id="22618" idx="4"/>
          </p:cNvCxnSpPr>
          <p:nvPr/>
        </p:nvCxnSpPr>
        <p:spPr bwMode="auto">
          <a:xfrm flipH="1">
            <a:off x="2514600" y="2720975"/>
            <a:ext cx="15875" cy="388938"/>
          </a:xfrm>
          <a:prstGeom prst="straightConnector1">
            <a:avLst/>
          </a:prstGeom>
          <a:noFill/>
          <a:ln w="3175">
            <a:solidFill>
              <a:schemeClr val="tx1"/>
            </a:solidFill>
            <a:round/>
            <a:headEnd/>
            <a:tailEnd type="triangle" w="med" len="med"/>
          </a:ln>
        </p:spPr>
      </p:cxnSp>
      <p:sp>
        <p:nvSpPr>
          <p:cNvPr id="19472" name="Text Box 94"/>
          <p:cNvSpPr txBox="1">
            <a:spLocks noChangeArrowheads="1"/>
          </p:cNvSpPr>
          <p:nvPr/>
        </p:nvSpPr>
        <p:spPr bwMode="auto">
          <a:xfrm>
            <a:off x="1982788" y="1571612"/>
            <a:ext cx="1141412" cy="336550"/>
          </a:xfrm>
          <a:prstGeom prst="rect">
            <a:avLst/>
          </a:prstGeom>
          <a:noFill/>
          <a:ln w="9525">
            <a:noFill/>
            <a:miter lim="800000"/>
            <a:headEnd/>
            <a:tailEnd/>
          </a:ln>
        </p:spPr>
        <p:txBody>
          <a:bodyPr wrap="none">
            <a:spAutoFit/>
          </a:bodyPr>
          <a:lstStyle/>
          <a:p>
            <a:r>
              <a:rPr lang="en-US" sz="1600" b="0" dirty="0">
                <a:cs typeface="Arial" charset="0"/>
              </a:rPr>
              <a:t>Sequential</a:t>
            </a:r>
          </a:p>
        </p:txBody>
      </p:sp>
      <p:sp>
        <p:nvSpPr>
          <p:cNvPr id="64541" name="Oval 97"/>
          <p:cNvSpPr>
            <a:spLocks noChangeArrowheads="1"/>
          </p:cNvSpPr>
          <p:nvPr/>
        </p:nvSpPr>
        <p:spPr bwMode="auto">
          <a:xfrm>
            <a:off x="3281363" y="4276725"/>
            <a:ext cx="223837" cy="220663"/>
          </a:xfrm>
          <a:prstGeom prst="ellipse">
            <a:avLst/>
          </a:prstGeom>
          <a:solidFill>
            <a:schemeClr val="accent1"/>
          </a:solidFill>
          <a:ln w="9525">
            <a:solidFill>
              <a:schemeClr val="tx1"/>
            </a:solidFill>
            <a:round/>
            <a:headEnd/>
            <a:tailEnd/>
          </a:ln>
        </p:spPr>
        <p:txBody>
          <a:bodyPr wrap="none" anchor="ctr"/>
          <a:lstStyle/>
          <a:p>
            <a:endParaRPr lang="en-US" b="0"/>
          </a:p>
        </p:txBody>
      </p:sp>
      <p:sp>
        <p:nvSpPr>
          <p:cNvPr id="64542" name="Oval 92"/>
          <p:cNvSpPr>
            <a:spLocks noChangeArrowheads="1"/>
          </p:cNvSpPr>
          <p:nvPr/>
        </p:nvSpPr>
        <p:spPr bwMode="auto">
          <a:xfrm>
            <a:off x="1676400" y="4875213"/>
            <a:ext cx="223838" cy="220662"/>
          </a:xfrm>
          <a:prstGeom prst="ellipse">
            <a:avLst/>
          </a:prstGeom>
          <a:solidFill>
            <a:schemeClr val="accent1"/>
          </a:solidFill>
          <a:ln w="9525">
            <a:solidFill>
              <a:schemeClr val="tx1"/>
            </a:solidFill>
            <a:round/>
            <a:headEnd/>
            <a:tailEnd/>
          </a:ln>
        </p:spPr>
        <p:txBody>
          <a:bodyPr wrap="none" anchor="ctr"/>
          <a:lstStyle/>
          <a:p>
            <a:endParaRPr lang="en-US" b="0"/>
          </a:p>
        </p:txBody>
      </p:sp>
      <p:sp>
        <p:nvSpPr>
          <p:cNvPr id="64543" name="Text Box 94"/>
          <p:cNvSpPr txBox="1">
            <a:spLocks noChangeArrowheads="1"/>
          </p:cNvSpPr>
          <p:nvPr/>
        </p:nvSpPr>
        <p:spPr bwMode="auto">
          <a:xfrm>
            <a:off x="1219200" y="5172075"/>
            <a:ext cx="917575" cy="336550"/>
          </a:xfrm>
          <a:prstGeom prst="rect">
            <a:avLst/>
          </a:prstGeom>
          <a:noFill/>
          <a:ln w="9525">
            <a:noFill/>
            <a:miter lim="800000"/>
            <a:headEnd/>
            <a:tailEnd/>
          </a:ln>
        </p:spPr>
        <p:txBody>
          <a:bodyPr wrap="none">
            <a:spAutoFit/>
          </a:bodyPr>
          <a:lstStyle/>
          <a:p>
            <a:r>
              <a:rPr lang="en-US" sz="1600" b="0">
                <a:cs typeface="Arial" charset="0"/>
              </a:rPr>
              <a:t>   DCAS</a:t>
            </a:r>
          </a:p>
        </p:txBody>
      </p:sp>
      <p:sp>
        <p:nvSpPr>
          <p:cNvPr id="19476" name="Text Box 94"/>
          <p:cNvSpPr txBox="1">
            <a:spLocks noChangeArrowheads="1"/>
          </p:cNvSpPr>
          <p:nvPr/>
        </p:nvSpPr>
        <p:spPr bwMode="auto">
          <a:xfrm>
            <a:off x="2971800" y="5172075"/>
            <a:ext cx="771525" cy="336550"/>
          </a:xfrm>
          <a:prstGeom prst="rect">
            <a:avLst/>
          </a:prstGeom>
          <a:noFill/>
          <a:ln w="9525">
            <a:noFill/>
            <a:miter lim="800000"/>
            <a:headEnd/>
            <a:tailEnd/>
          </a:ln>
        </p:spPr>
        <p:txBody>
          <a:bodyPr wrap="none">
            <a:spAutoFit/>
          </a:bodyPr>
          <a:lstStyle/>
          <a:p>
            <a:r>
              <a:rPr lang="en-US" sz="1600" b="0" dirty="0">
                <a:cs typeface="Arial" charset="0"/>
              </a:rPr>
              <a:t>  CAS </a:t>
            </a:r>
          </a:p>
        </p:txBody>
      </p:sp>
      <p:sp>
        <p:nvSpPr>
          <p:cNvPr id="22549" name="Oval 92"/>
          <p:cNvSpPr>
            <a:spLocks noChangeArrowheads="1"/>
          </p:cNvSpPr>
          <p:nvPr/>
        </p:nvSpPr>
        <p:spPr bwMode="auto">
          <a:xfrm>
            <a:off x="3276600" y="4899025"/>
            <a:ext cx="223838" cy="220663"/>
          </a:xfrm>
          <a:prstGeom prst="ellipse">
            <a:avLst/>
          </a:prstGeom>
          <a:solidFill>
            <a:schemeClr val="accent1"/>
          </a:solidFill>
          <a:ln w="9525">
            <a:solidFill>
              <a:schemeClr val="tx1"/>
            </a:solidFill>
            <a:round/>
            <a:headEnd/>
            <a:tailEnd/>
          </a:ln>
        </p:spPr>
        <p:txBody>
          <a:bodyPr wrap="none" anchor="ctr"/>
          <a:lstStyle/>
          <a:p>
            <a:endParaRPr lang="en-US" b="0"/>
          </a:p>
        </p:txBody>
      </p:sp>
      <p:sp>
        <p:nvSpPr>
          <p:cNvPr id="64546" name="Oval 92"/>
          <p:cNvSpPr>
            <a:spLocks noChangeArrowheads="1"/>
          </p:cNvSpPr>
          <p:nvPr/>
        </p:nvSpPr>
        <p:spPr bwMode="auto">
          <a:xfrm>
            <a:off x="4038600" y="4883150"/>
            <a:ext cx="223838" cy="220663"/>
          </a:xfrm>
          <a:prstGeom prst="ellipse">
            <a:avLst/>
          </a:prstGeom>
          <a:solidFill>
            <a:schemeClr val="accent1"/>
          </a:solidFill>
          <a:ln w="9525">
            <a:solidFill>
              <a:schemeClr val="tx1"/>
            </a:solidFill>
            <a:round/>
            <a:headEnd/>
            <a:tailEnd/>
          </a:ln>
        </p:spPr>
        <p:txBody>
          <a:bodyPr wrap="none" anchor="ctr"/>
          <a:lstStyle/>
          <a:p>
            <a:endParaRPr lang="en-US" b="0"/>
          </a:p>
        </p:txBody>
      </p:sp>
      <p:sp>
        <p:nvSpPr>
          <p:cNvPr id="64547" name="Text Box 94"/>
          <p:cNvSpPr txBox="1">
            <a:spLocks noChangeArrowheads="1"/>
          </p:cNvSpPr>
          <p:nvPr/>
        </p:nvSpPr>
        <p:spPr bwMode="auto">
          <a:xfrm>
            <a:off x="3657600" y="5203825"/>
            <a:ext cx="1289050" cy="581025"/>
          </a:xfrm>
          <a:prstGeom prst="rect">
            <a:avLst/>
          </a:prstGeom>
          <a:noFill/>
          <a:ln w="9525">
            <a:noFill/>
            <a:miter lim="800000"/>
            <a:headEnd/>
            <a:tailEnd/>
          </a:ln>
        </p:spPr>
        <p:txBody>
          <a:bodyPr wrap="none">
            <a:spAutoFit/>
          </a:bodyPr>
          <a:lstStyle/>
          <a:p>
            <a:r>
              <a:rPr lang="en-US" sz="1600" b="0" dirty="0">
                <a:cs typeface="Arial" charset="0"/>
              </a:rPr>
              <a:t>    CAS</a:t>
            </a:r>
          </a:p>
          <a:p>
            <a:r>
              <a:rPr lang="en-US" sz="1600" b="0" dirty="0">
                <a:cs typeface="Arial" charset="0"/>
              </a:rPr>
              <a:t>with LOCKS</a:t>
            </a:r>
          </a:p>
        </p:txBody>
      </p:sp>
      <p:grpSp>
        <p:nvGrpSpPr>
          <p:cNvPr id="6" name="Group 120"/>
          <p:cNvGrpSpPr>
            <a:grpSpLocks/>
          </p:cNvGrpSpPr>
          <p:nvPr/>
        </p:nvGrpSpPr>
        <p:grpSpPr bwMode="auto">
          <a:xfrm>
            <a:off x="898525" y="3665538"/>
            <a:ext cx="223838" cy="220662"/>
            <a:chOff x="741" y="516"/>
            <a:chExt cx="96" cy="96"/>
          </a:xfrm>
        </p:grpSpPr>
        <p:sp>
          <p:nvSpPr>
            <p:cNvPr id="22615" name="AutoShape 121"/>
            <p:cNvSpPr>
              <a:spLocks noChangeArrowheads="1"/>
            </p:cNvSpPr>
            <p:nvPr/>
          </p:nvSpPr>
          <p:spPr bwMode="auto">
            <a:xfrm rot="5400000">
              <a:off x="741" y="516"/>
              <a:ext cx="96" cy="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1600 w 21600"/>
                <a:gd name="T13" fmla="*/ 0 h 21600"/>
                <a:gd name="T14" fmla="*/ 0 w 21600"/>
                <a:gd name="T15" fmla="*/ 10575 h 21600"/>
              </a:gdLst>
              <a:ahLst/>
              <a:cxnLst>
                <a:cxn ang="T8">
                  <a:pos x="T0" y="T1"/>
                </a:cxn>
                <a:cxn ang="T9">
                  <a:pos x="T2" y="T3"/>
                </a:cxn>
                <a:cxn ang="T10">
                  <a:pos x="T4" y="T5"/>
                </a:cxn>
                <a:cxn ang="T11">
                  <a:pos x="T6" y="T7"/>
                </a:cxn>
              </a:cxnLst>
              <a:rect l="T12" t="T13" r="T14" b="T15"/>
              <a:pathLst>
                <a:path w="21600" h="21600">
                  <a:moveTo>
                    <a:pt x="12599" y="10649"/>
                  </a:moveTo>
                  <a:cubicBezTo>
                    <a:pt x="12603" y="10699"/>
                    <a:pt x="12606" y="10749"/>
                    <a:pt x="12606" y="10800"/>
                  </a:cubicBezTo>
                  <a:cubicBezTo>
                    <a:pt x="12606" y="11797"/>
                    <a:pt x="11797" y="12606"/>
                    <a:pt x="10800" y="12606"/>
                  </a:cubicBezTo>
                  <a:cubicBezTo>
                    <a:pt x="9802" y="12606"/>
                    <a:pt x="8994" y="11797"/>
                    <a:pt x="8994" y="10800"/>
                  </a:cubicBezTo>
                  <a:cubicBezTo>
                    <a:pt x="8993" y="10749"/>
                    <a:pt x="8996" y="10699"/>
                    <a:pt x="9000" y="10649"/>
                  </a:cubicBezTo>
                  <a:lnTo>
                    <a:pt x="37" y="9897"/>
                  </a:lnTo>
                  <a:cubicBezTo>
                    <a:pt x="12" y="10197"/>
                    <a:pt x="-1" y="10498"/>
                    <a:pt x="0" y="10800"/>
                  </a:cubicBezTo>
                  <a:cubicBezTo>
                    <a:pt x="0" y="16764"/>
                    <a:pt x="4835" y="21600"/>
                    <a:pt x="10800" y="21600"/>
                  </a:cubicBezTo>
                  <a:cubicBezTo>
                    <a:pt x="16764" y="21600"/>
                    <a:pt x="21600" y="16764"/>
                    <a:pt x="21600" y="10800"/>
                  </a:cubicBezTo>
                  <a:cubicBezTo>
                    <a:pt x="21600" y="10498"/>
                    <a:pt x="21587" y="10197"/>
                    <a:pt x="21562" y="9897"/>
                  </a:cubicBezTo>
                  <a:close/>
                </a:path>
              </a:pathLst>
            </a:custGeom>
            <a:solidFill>
              <a:schemeClr val="accent1"/>
            </a:solidFill>
            <a:ln w="9525">
              <a:solidFill>
                <a:schemeClr val="tx1"/>
              </a:solidFill>
              <a:miter lim="800000"/>
              <a:headEnd/>
              <a:tailEnd/>
            </a:ln>
          </p:spPr>
          <p:txBody>
            <a:bodyPr wrap="none" anchor="ctr"/>
            <a:lstStyle/>
            <a:p>
              <a:endParaRPr lang="en-US" b="0"/>
            </a:p>
          </p:txBody>
        </p:sp>
        <p:sp>
          <p:nvSpPr>
            <p:cNvPr id="22616" name="Oval 122"/>
            <p:cNvSpPr>
              <a:spLocks noChangeArrowheads="1"/>
            </p:cNvSpPr>
            <p:nvPr/>
          </p:nvSpPr>
          <p:spPr bwMode="auto">
            <a:xfrm>
              <a:off x="741" y="516"/>
              <a:ext cx="96" cy="96"/>
            </a:xfrm>
            <a:prstGeom prst="ellipse">
              <a:avLst/>
            </a:prstGeom>
            <a:noFill/>
            <a:ln w="9525">
              <a:solidFill>
                <a:schemeClr val="tx1"/>
              </a:solidFill>
              <a:round/>
              <a:headEnd/>
              <a:tailEnd/>
            </a:ln>
          </p:spPr>
          <p:txBody>
            <a:bodyPr wrap="none" anchor="ctr"/>
            <a:lstStyle/>
            <a:p>
              <a:endParaRPr lang="en-US" b="0"/>
            </a:p>
          </p:txBody>
        </p:sp>
      </p:grpSp>
      <p:grpSp>
        <p:nvGrpSpPr>
          <p:cNvPr id="7" name="Group 120"/>
          <p:cNvGrpSpPr>
            <a:grpSpLocks/>
          </p:cNvGrpSpPr>
          <p:nvPr/>
        </p:nvGrpSpPr>
        <p:grpSpPr bwMode="auto">
          <a:xfrm>
            <a:off x="3281363" y="3665538"/>
            <a:ext cx="223837" cy="220662"/>
            <a:chOff x="741" y="516"/>
            <a:chExt cx="96" cy="96"/>
          </a:xfrm>
        </p:grpSpPr>
        <p:sp>
          <p:nvSpPr>
            <p:cNvPr id="22613" name="AutoShape 121"/>
            <p:cNvSpPr>
              <a:spLocks noChangeArrowheads="1"/>
            </p:cNvSpPr>
            <p:nvPr/>
          </p:nvSpPr>
          <p:spPr bwMode="auto">
            <a:xfrm rot="5400000">
              <a:off x="741" y="516"/>
              <a:ext cx="96" cy="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1600 w 21600"/>
                <a:gd name="T13" fmla="*/ 0 h 21600"/>
                <a:gd name="T14" fmla="*/ 0 w 21600"/>
                <a:gd name="T15" fmla="*/ 10575 h 21600"/>
              </a:gdLst>
              <a:ahLst/>
              <a:cxnLst>
                <a:cxn ang="T8">
                  <a:pos x="T0" y="T1"/>
                </a:cxn>
                <a:cxn ang="T9">
                  <a:pos x="T2" y="T3"/>
                </a:cxn>
                <a:cxn ang="T10">
                  <a:pos x="T4" y="T5"/>
                </a:cxn>
                <a:cxn ang="T11">
                  <a:pos x="T6" y="T7"/>
                </a:cxn>
              </a:cxnLst>
              <a:rect l="T12" t="T13" r="T14" b="T15"/>
              <a:pathLst>
                <a:path w="21600" h="21600">
                  <a:moveTo>
                    <a:pt x="12599" y="10649"/>
                  </a:moveTo>
                  <a:cubicBezTo>
                    <a:pt x="12603" y="10699"/>
                    <a:pt x="12606" y="10749"/>
                    <a:pt x="12606" y="10800"/>
                  </a:cubicBezTo>
                  <a:cubicBezTo>
                    <a:pt x="12606" y="11797"/>
                    <a:pt x="11797" y="12606"/>
                    <a:pt x="10800" y="12606"/>
                  </a:cubicBezTo>
                  <a:cubicBezTo>
                    <a:pt x="9802" y="12606"/>
                    <a:pt x="8994" y="11797"/>
                    <a:pt x="8994" y="10800"/>
                  </a:cubicBezTo>
                  <a:cubicBezTo>
                    <a:pt x="8993" y="10749"/>
                    <a:pt x="8996" y="10699"/>
                    <a:pt x="9000" y="10649"/>
                  </a:cubicBezTo>
                  <a:lnTo>
                    <a:pt x="37" y="9897"/>
                  </a:lnTo>
                  <a:cubicBezTo>
                    <a:pt x="12" y="10197"/>
                    <a:pt x="-1" y="10498"/>
                    <a:pt x="0" y="10800"/>
                  </a:cubicBezTo>
                  <a:cubicBezTo>
                    <a:pt x="0" y="16764"/>
                    <a:pt x="4835" y="21600"/>
                    <a:pt x="10800" y="21600"/>
                  </a:cubicBezTo>
                  <a:cubicBezTo>
                    <a:pt x="16764" y="21600"/>
                    <a:pt x="21600" y="16764"/>
                    <a:pt x="21600" y="10800"/>
                  </a:cubicBezTo>
                  <a:cubicBezTo>
                    <a:pt x="21600" y="10498"/>
                    <a:pt x="21587" y="10197"/>
                    <a:pt x="21562" y="9897"/>
                  </a:cubicBezTo>
                  <a:close/>
                </a:path>
              </a:pathLst>
            </a:custGeom>
            <a:solidFill>
              <a:schemeClr val="accent1"/>
            </a:solidFill>
            <a:ln w="9525">
              <a:solidFill>
                <a:schemeClr val="tx1"/>
              </a:solidFill>
              <a:miter lim="800000"/>
              <a:headEnd/>
              <a:tailEnd/>
            </a:ln>
          </p:spPr>
          <p:txBody>
            <a:bodyPr rot="10800000" vert="eaVert" wrap="none" anchor="ctr"/>
            <a:lstStyle/>
            <a:p>
              <a:endParaRPr lang="en-US" b="0"/>
            </a:p>
          </p:txBody>
        </p:sp>
        <p:sp>
          <p:nvSpPr>
            <p:cNvPr id="22614" name="Oval 122"/>
            <p:cNvSpPr>
              <a:spLocks noChangeArrowheads="1"/>
            </p:cNvSpPr>
            <p:nvPr/>
          </p:nvSpPr>
          <p:spPr bwMode="auto">
            <a:xfrm>
              <a:off x="741" y="516"/>
              <a:ext cx="96" cy="96"/>
            </a:xfrm>
            <a:prstGeom prst="ellipse">
              <a:avLst/>
            </a:prstGeom>
            <a:noFill/>
            <a:ln w="9525">
              <a:solidFill>
                <a:schemeClr val="tx1"/>
              </a:solidFill>
              <a:round/>
              <a:headEnd/>
              <a:tailEnd/>
            </a:ln>
          </p:spPr>
          <p:txBody>
            <a:bodyPr wrap="none" anchor="ctr"/>
            <a:lstStyle/>
            <a:p>
              <a:endParaRPr lang="en-US" b="0"/>
            </a:p>
          </p:txBody>
        </p:sp>
      </p:grpSp>
      <p:cxnSp>
        <p:nvCxnSpPr>
          <p:cNvPr id="64555" name="AutoShape 43"/>
          <p:cNvCxnSpPr>
            <a:cxnSpLocks noChangeShapeType="1"/>
            <a:stCxn id="22608" idx="4"/>
            <a:endCxn id="22616" idx="7"/>
          </p:cNvCxnSpPr>
          <p:nvPr/>
        </p:nvCxnSpPr>
        <p:spPr bwMode="auto">
          <a:xfrm flipH="1">
            <a:off x="1089025" y="3352800"/>
            <a:ext cx="1423988" cy="344488"/>
          </a:xfrm>
          <a:prstGeom prst="straightConnector1">
            <a:avLst/>
          </a:prstGeom>
          <a:noFill/>
          <a:ln w="9525">
            <a:solidFill>
              <a:schemeClr val="tx1"/>
            </a:solidFill>
            <a:round/>
            <a:headEnd/>
            <a:tailEnd type="triangle" w="med" len="med"/>
          </a:ln>
        </p:spPr>
      </p:cxnSp>
      <p:cxnSp>
        <p:nvCxnSpPr>
          <p:cNvPr id="64556" name="AutoShape 44"/>
          <p:cNvCxnSpPr>
            <a:cxnSpLocks noChangeShapeType="1"/>
            <a:endCxn id="22614" idx="1"/>
          </p:cNvCxnSpPr>
          <p:nvPr/>
        </p:nvCxnSpPr>
        <p:spPr bwMode="auto">
          <a:xfrm>
            <a:off x="2592388" y="3298825"/>
            <a:ext cx="722312" cy="398463"/>
          </a:xfrm>
          <a:prstGeom prst="straightConnector1">
            <a:avLst/>
          </a:prstGeom>
          <a:noFill/>
          <a:ln w="3175">
            <a:solidFill>
              <a:schemeClr val="tx1"/>
            </a:solidFill>
            <a:round/>
            <a:headEnd/>
            <a:tailEnd type="triangle" w="med" len="med"/>
          </a:ln>
        </p:spPr>
      </p:cxnSp>
      <p:cxnSp>
        <p:nvCxnSpPr>
          <p:cNvPr id="64557" name="AutoShape 45"/>
          <p:cNvCxnSpPr>
            <a:cxnSpLocks noChangeShapeType="1"/>
            <a:stCxn id="22616" idx="4"/>
            <a:endCxn id="64527" idx="0"/>
          </p:cNvCxnSpPr>
          <p:nvPr/>
        </p:nvCxnSpPr>
        <p:spPr bwMode="auto">
          <a:xfrm>
            <a:off x="1011238" y="3886200"/>
            <a:ext cx="228600" cy="368300"/>
          </a:xfrm>
          <a:prstGeom prst="straightConnector1">
            <a:avLst/>
          </a:prstGeom>
          <a:noFill/>
          <a:ln w="9525">
            <a:solidFill>
              <a:schemeClr val="tx1"/>
            </a:solidFill>
            <a:round/>
            <a:headEnd/>
            <a:tailEnd type="triangle" w="med" len="med"/>
          </a:ln>
        </p:spPr>
      </p:cxnSp>
      <p:cxnSp>
        <p:nvCxnSpPr>
          <p:cNvPr id="64558" name="AutoShape 46"/>
          <p:cNvCxnSpPr>
            <a:cxnSpLocks noChangeShapeType="1"/>
            <a:stCxn id="22614" idx="4"/>
            <a:endCxn id="64541" idx="0"/>
          </p:cNvCxnSpPr>
          <p:nvPr/>
        </p:nvCxnSpPr>
        <p:spPr bwMode="auto">
          <a:xfrm>
            <a:off x="3394075" y="3886200"/>
            <a:ext cx="0" cy="390525"/>
          </a:xfrm>
          <a:prstGeom prst="straightConnector1">
            <a:avLst/>
          </a:prstGeom>
          <a:noFill/>
          <a:ln w="3175">
            <a:solidFill>
              <a:schemeClr val="tx1"/>
            </a:solidFill>
            <a:round/>
            <a:headEnd/>
            <a:tailEnd type="triangle" w="med" len="med"/>
          </a:ln>
        </p:spPr>
      </p:cxnSp>
      <p:cxnSp>
        <p:nvCxnSpPr>
          <p:cNvPr id="64559" name="AutoShape 47"/>
          <p:cNvCxnSpPr>
            <a:cxnSpLocks noChangeShapeType="1"/>
            <a:stCxn id="64541" idx="4"/>
            <a:endCxn id="22549" idx="0"/>
          </p:cNvCxnSpPr>
          <p:nvPr/>
        </p:nvCxnSpPr>
        <p:spPr bwMode="auto">
          <a:xfrm flipH="1">
            <a:off x="3389313" y="4497388"/>
            <a:ext cx="4762" cy="401637"/>
          </a:xfrm>
          <a:prstGeom prst="straightConnector1">
            <a:avLst/>
          </a:prstGeom>
          <a:noFill/>
          <a:ln w="3175">
            <a:solidFill>
              <a:schemeClr val="tx1"/>
            </a:solidFill>
            <a:round/>
            <a:headEnd/>
            <a:tailEnd type="triangle" w="med" len="med"/>
          </a:ln>
        </p:spPr>
      </p:cxnSp>
      <p:cxnSp>
        <p:nvCxnSpPr>
          <p:cNvPr id="64560" name="AutoShape 48"/>
          <p:cNvCxnSpPr>
            <a:cxnSpLocks noChangeShapeType="1"/>
            <a:stCxn id="64541" idx="4"/>
            <a:endCxn id="64546" idx="1"/>
          </p:cNvCxnSpPr>
          <p:nvPr/>
        </p:nvCxnSpPr>
        <p:spPr bwMode="auto">
          <a:xfrm>
            <a:off x="3394075" y="4497388"/>
            <a:ext cx="677863" cy="417512"/>
          </a:xfrm>
          <a:prstGeom prst="straightConnector1">
            <a:avLst/>
          </a:prstGeom>
          <a:noFill/>
          <a:ln w="9525">
            <a:solidFill>
              <a:schemeClr val="tx1"/>
            </a:solidFill>
            <a:round/>
            <a:headEnd/>
            <a:tailEnd type="triangle" w="med" len="med"/>
          </a:ln>
        </p:spPr>
      </p:cxnSp>
      <p:grpSp>
        <p:nvGrpSpPr>
          <p:cNvPr id="8" name="Group 46"/>
          <p:cNvGrpSpPr>
            <a:grpSpLocks/>
          </p:cNvGrpSpPr>
          <p:nvPr/>
        </p:nvGrpSpPr>
        <p:grpSpPr bwMode="auto">
          <a:xfrm>
            <a:off x="5541963" y="4267200"/>
            <a:ext cx="223837" cy="220663"/>
            <a:chOff x="741" y="516"/>
            <a:chExt cx="96" cy="96"/>
          </a:xfrm>
        </p:grpSpPr>
        <p:sp>
          <p:nvSpPr>
            <p:cNvPr id="22611" name="AutoShape 47"/>
            <p:cNvSpPr>
              <a:spLocks noChangeArrowheads="1"/>
            </p:cNvSpPr>
            <p:nvPr/>
          </p:nvSpPr>
          <p:spPr bwMode="auto">
            <a:xfrm rot="5400000">
              <a:off x="741" y="516"/>
              <a:ext cx="96" cy="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1600 w 21600"/>
                <a:gd name="T13" fmla="*/ 0 h 21600"/>
                <a:gd name="T14" fmla="*/ 0 w 21600"/>
                <a:gd name="T15" fmla="*/ 10575 h 21600"/>
              </a:gdLst>
              <a:ahLst/>
              <a:cxnLst>
                <a:cxn ang="T8">
                  <a:pos x="T0" y="T1"/>
                </a:cxn>
                <a:cxn ang="T9">
                  <a:pos x="T2" y="T3"/>
                </a:cxn>
                <a:cxn ang="T10">
                  <a:pos x="T4" y="T5"/>
                </a:cxn>
                <a:cxn ang="T11">
                  <a:pos x="T6" y="T7"/>
                </a:cxn>
              </a:cxnLst>
              <a:rect l="T12" t="T13" r="T14" b="T15"/>
              <a:pathLst>
                <a:path w="21600" h="21600">
                  <a:moveTo>
                    <a:pt x="12599" y="10649"/>
                  </a:moveTo>
                  <a:cubicBezTo>
                    <a:pt x="12603" y="10699"/>
                    <a:pt x="12606" y="10749"/>
                    <a:pt x="12606" y="10800"/>
                  </a:cubicBezTo>
                  <a:cubicBezTo>
                    <a:pt x="12606" y="11797"/>
                    <a:pt x="11797" y="12606"/>
                    <a:pt x="10800" y="12606"/>
                  </a:cubicBezTo>
                  <a:cubicBezTo>
                    <a:pt x="9802" y="12606"/>
                    <a:pt x="8994" y="11797"/>
                    <a:pt x="8994" y="10800"/>
                  </a:cubicBezTo>
                  <a:cubicBezTo>
                    <a:pt x="8993" y="10749"/>
                    <a:pt x="8996" y="10699"/>
                    <a:pt x="9000" y="10649"/>
                  </a:cubicBezTo>
                  <a:lnTo>
                    <a:pt x="37" y="9897"/>
                  </a:lnTo>
                  <a:cubicBezTo>
                    <a:pt x="12" y="10197"/>
                    <a:pt x="-1" y="10498"/>
                    <a:pt x="0" y="10800"/>
                  </a:cubicBezTo>
                  <a:cubicBezTo>
                    <a:pt x="0" y="16764"/>
                    <a:pt x="4835" y="21600"/>
                    <a:pt x="10800" y="21600"/>
                  </a:cubicBezTo>
                  <a:cubicBezTo>
                    <a:pt x="16764" y="21600"/>
                    <a:pt x="21600" y="16764"/>
                    <a:pt x="21600" y="10800"/>
                  </a:cubicBezTo>
                  <a:cubicBezTo>
                    <a:pt x="21600" y="10498"/>
                    <a:pt x="21587" y="10197"/>
                    <a:pt x="21562" y="9897"/>
                  </a:cubicBezTo>
                  <a:close/>
                </a:path>
              </a:pathLst>
            </a:custGeom>
            <a:solidFill>
              <a:schemeClr val="accent1"/>
            </a:solidFill>
            <a:ln w="9525">
              <a:solidFill>
                <a:schemeClr val="tx1"/>
              </a:solidFill>
              <a:miter lim="800000"/>
              <a:headEnd/>
              <a:tailEnd/>
            </a:ln>
          </p:spPr>
          <p:txBody>
            <a:bodyPr rot="10800000" vert="eaVert" wrap="none" anchor="ctr"/>
            <a:lstStyle/>
            <a:p>
              <a:endParaRPr lang="en-US" b="0"/>
            </a:p>
          </p:txBody>
        </p:sp>
        <p:sp>
          <p:nvSpPr>
            <p:cNvPr id="22612" name="Oval 48"/>
            <p:cNvSpPr>
              <a:spLocks noChangeArrowheads="1"/>
            </p:cNvSpPr>
            <p:nvPr/>
          </p:nvSpPr>
          <p:spPr bwMode="auto">
            <a:xfrm>
              <a:off x="741" y="516"/>
              <a:ext cx="96" cy="96"/>
            </a:xfrm>
            <a:prstGeom prst="ellipse">
              <a:avLst/>
            </a:prstGeom>
            <a:noFill/>
            <a:ln w="9525">
              <a:solidFill>
                <a:schemeClr val="tx1"/>
              </a:solidFill>
              <a:round/>
              <a:headEnd/>
              <a:tailEnd/>
            </a:ln>
          </p:spPr>
          <p:txBody>
            <a:bodyPr wrap="none" anchor="ctr"/>
            <a:lstStyle/>
            <a:p>
              <a:endParaRPr lang="en-US" b="0"/>
            </a:p>
          </p:txBody>
        </p:sp>
      </p:grpSp>
      <p:sp>
        <p:nvSpPr>
          <p:cNvPr id="64564" name="Text Box 49"/>
          <p:cNvSpPr txBox="1">
            <a:spLocks noChangeArrowheads="1"/>
          </p:cNvSpPr>
          <p:nvPr/>
        </p:nvSpPr>
        <p:spPr bwMode="auto">
          <a:xfrm>
            <a:off x="5719763" y="4027488"/>
            <a:ext cx="1658937" cy="369887"/>
          </a:xfrm>
          <a:prstGeom prst="rect">
            <a:avLst/>
          </a:prstGeom>
          <a:noFill/>
          <a:ln w="9525">
            <a:noFill/>
            <a:miter lim="800000"/>
            <a:headEnd/>
            <a:tailEnd/>
          </a:ln>
        </p:spPr>
        <p:txBody>
          <a:bodyPr wrap="none">
            <a:spAutoFit/>
          </a:bodyPr>
          <a:lstStyle/>
          <a:p>
            <a:r>
              <a:rPr lang="en-US" b="0">
                <a:cs typeface="Arial" charset="0"/>
              </a:rPr>
              <a:t>Priority Queue</a:t>
            </a:r>
          </a:p>
        </p:txBody>
      </p:sp>
      <p:sp>
        <p:nvSpPr>
          <p:cNvPr id="64565" name="Oval 53"/>
          <p:cNvSpPr>
            <a:spLocks noChangeArrowheads="1"/>
          </p:cNvSpPr>
          <p:nvPr/>
        </p:nvSpPr>
        <p:spPr bwMode="auto">
          <a:xfrm>
            <a:off x="5537200" y="4800600"/>
            <a:ext cx="223838" cy="220663"/>
          </a:xfrm>
          <a:prstGeom prst="ellipse">
            <a:avLst/>
          </a:prstGeom>
          <a:solidFill>
            <a:schemeClr val="accent1"/>
          </a:solidFill>
          <a:ln w="9525">
            <a:solidFill>
              <a:schemeClr val="tx1"/>
            </a:solidFill>
            <a:round/>
            <a:headEnd/>
            <a:tailEnd/>
          </a:ln>
        </p:spPr>
        <p:txBody>
          <a:bodyPr wrap="none" anchor="ctr"/>
          <a:lstStyle/>
          <a:p>
            <a:endParaRPr lang="en-US" b="0"/>
          </a:p>
        </p:txBody>
      </p:sp>
      <p:sp>
        <p:nvSpPr>
          <p:cNvPr id="64566" name="Oval 54"/>
          <p:cNvSpPr>
            <a:spLocks noChangeArrowheads="1"/>
          </p:cNvSpPr>
          <p:nvPr/>
        </p:nvSpPr>
        <p:spPr bwMode="auto">
          <a:xfrm>
            <a:off x="5537200" y="5365750"/>
            <a:ext cx="223838" cy="220663"/>
          </a:xfrm>
          <a:prstGeom prst="ellipse">
            <a:avLst/>
          </a:prstGeom>
          <a:solidFill>
            <a:schemeClr val="accent1"/>
          </a:solidFill>
          <a:ln w="9525">
            <a:solidFill>
              <a:schemeClr val="tx1"/>
            </a:solidFill>
            <a:round/>
            <a:headEnd/>
            <a:tailEnd/>
          </a:ln>
        </p:spPr>
        <p:txBody>
          <a:bodyPr wrap="none" anchor="ctr"/>
          <a:lstStyle/>
          <a:p>
            <a:endParaRPr lang="en-US" b="0"/>
          </a:p>
        </p:txBody>
      </p:sp>
      <p:cxnSp>
        <p:nvCxnSpPr>
          <p:cNvPr id="64567" name="AutoShape 55"/>
          <p:cNvCxnSpPr>
            <a:cxnSpLocks noChangeShapeType="1"/>
            <a:stCxn id="64565" idx="4"/>
            <a:endCxn id="64566" idx="0"/>
          </p:cNvCxnSpPr>
          <p:nvPr/>
        </p:nvCxnSpPr>
        <p:spPr bwMode="auto">
          <a:xfrm>
            <a:off x="5648325" y="5021263"/>
            <a:ext cx="0" cy="344487"/>
          </a:xfrm>
          <a:prstGeom prst="straightConnector1">
            <a:avLst/>
          </a:prstGeom>
          <a:noFill/>
          <a:ln w="3175">
            <a:solidFill>
              <a:schemeClr val="tx1"/>
            </a:solidFill>
            <a:round/>
            <a:headEnd/>
            <a:tailEnd type="triangle" w="med" len="med"/>
          </a:ln>
        </p:spPr>
      </p:cxnSp>
      <p:cxnSp>
        <p:nvCxnSpPr>
          <p:cNvPr id="64568" name="AutoShape 56"/>
          <p:cNvCxnSpPr>
            <a:cxnSpLocks noChangeShapeType="1"/>
            <a:stCxn id="22612" idx="4"/>
            <a:endCxn id="64565" idx="0"/>
          </p:cNvCxnSpPr>
          <p:nvPr/>
        </p:nvCxnSpPr>
        <p:spPr bwMode="auto">
          <a:xfrm flipH="1">
            <a:off x="5649913" y="4487863"/>
            <a:ext cx="4762" cy="312737"/>
          </a:xfrm>
          <a:prstGeom prst="straightConnector1">
            <a:avLst/>
          </a:prstGeom>
          <a:noFill/>
          <a:ln w="3175">
            <a:solidFill>
              <a:schemeClr val="tx1"/>
            </a:solidFill>
            <a:round/>
            <a:headEnd/>
            <a:tailEnd type="triangle" w="med" len="med"/>
          </a:ln>
        </p:spPr>
      </p:cxnSp>
      <p:grpSp>
        <p:nvGrpSpPr>
          <p:cNvPr id="9" name="Group 57"/>
          <p:cNvGrpSpPr>
            <a:grpSpLocks/>
          </p:cNvGrpSpPr>
          <p:nvPr/>
        </p:nvGrpSpPr>
        <p:grpSpPr bwMode="auto">
          <a:xfrm>
            <a:off x="6534150" y="4789488"/>
            <a:ext cx="222250" cy="220662"/>
            <a:chOff x="741" y="516"/>
            <a:chExt cx="96" cy="96"/>
          </a:xfrm>
        </p:grpSpPr>
        <p:sp>
          <p:nvSpPr>
            <p:cNvPr id="22609" name="AutoShape 58"/>
            <p:cNvSpPr>
              <a:spLocks noChangeArrowheads="1"/>
            </p:cNvSpPr>
            <p:nvPr/>
          </p:nvSpPr>
          <p:spPr bwMode="auto">
            <a:xfrm rot="5400000">
              <a:off x="741" y="516"/>
              <a:ext cx="96" cy="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1600 w 21600"/>
                <a:gd name="T13" fmla="*/ 0 h 21600"/>
                <a:gd name="T14" fmla="*/ 0 w 21600"/>
                <a:gd name="T15" fmla="*/ 10575 h 21600"/>
              </a:gdLst>
              <a:ahLst/>
              <a:cxnLst>
                <a:cxn ang="T8">
                  <a:pos x="T0" y="T1"/>
                </a:cxn>
                <a:cxn ang="T9">
                  <a:pos x="T2" y="T3"/>
                </a:cxn>
                <a:cxn ang="T10">
                  <a:pos x="T4" y="T5"/>
                </a:cxn>
                <a:cxn ang="T11">
                  <a:pos x="T6" y="T7"/>
                </a:cxn>
              </a:cxnLst>
              <a:rect l="T12" t="T13" r="T14" b="T15"/>
              <a:pathLst>
                <a:path w="21600" h="21600">
                  <a:moveTo>
                    <a:pt x="12599" y="10649"/>
                  </a:moveTo>
                  <a:cubicBezTo>
                    <a:pt x="12603" y="10699"/>
                    <a:pt x="12606" y="10749"/>
                    <a:pt x="12606" y="10800"/>
                  </a:cubicBezTo>
                  <a:cubicBezTo>
                    <a:pt x="12606" y="11797"/>
                    <a:pt x="11797" y="12606"/>
                    <a:pt x="10800" y="12606"/>
                  </a:cubicBezTo>
                  <a:cubicBezTo>
                    <a:pt x="9802" y="12606"/>
                    <a:pt x="8994" y="11797"/>
                    <a:pt x="8994" y="10800"/>
                  </a:cubicBezTo>
                  <a:cubicBezTo>
                    <a:pt x="8993" y="10749"/>
                    <a:pt x="8996" y="10699"/>
                    <a:pt x="9000" y="10649"/>
                  </a:cubicBezTo>
                  <a:lnTo>
                    <a:pt x="37" y="9897"/>
                  </a:lnTo>
                  <a:cubicBezTo>
                    <a:pt x="12" y="10197"/>
                    <a:pt x="-1" y="10498"/>
                    <a:pt x="0" y="10800"/>
                  </a:cubicBezTo>
                  <a:cubicBezTo>
                    <a:pt x="0" y="16764"/>
                    <a:pt x="4835" y="21600"/>
                    <a:pt x="10800" y="21600"/>
                  </a:cubicBezTo>
                  <a:cubicBezTo>
                    <a:pt x="16764" y="21600"/>
                    <a:pt x="21600" y="16764"/>
                    <a:pt x="21600" y="10800"/>
                  </a:cubicBezTo>
                  <a:cubicBezTo>
                    <a:pt x="21600" y="10498"/>
                    <a:pt x="21587" y="10197"/>
                    <a:pt x="21562" y="9897"/>
                  </a:cubicBezTo>
                  <a:close/>
                </a:path>
              </a:pathLst>
            </a:custGeom>
            <a:solidFill>
              <a:schemeClr val="accent1"/>
            </a:solidFill>
            <a:ln w="9525">
              <a:solidFill>
                <a:schemeClr val="tx1"/>
              </a:solidFill>
              <a:miter lim="800000"/>
              <a:headEnd/>
              <a:tailEnd/>
            </a:ln>
          </p:spPr>
          <p:txBody>
            <a:bodyPr rot="10800000" vert="eaVert" wrap="none" anchor="ctr"/>
            <a:lstStyle/>
            <a:p>
              <a:endParaRPr lang="en-US" b="0"/>
            </a:p>
          </p:txBody>
        </p:sp>
        <p:sp>
          <p:nvSpPr>
            <p:cNvPr id="22610" name="Oval 59"/>
            <p:cNvSpPr>
              <a:spLocks noChangeArrowheads="1"/>
            </p:cNvSpPr>
            <p:nvPr/>
          </p:nvSpPr>
          <p:spPr bwMode="auto">
            <a:xfrm>
              <a:off x="741" y="516"/>
              <a:ext cx="96" cy="96"/>
            </a:xfrm>
            <a:prstGeom prst="ellipse">
              <a:avLst/>
            </a:prstGeom>
            <a:noFill/>
            <a:ln w="9525">
              <a:solidFill>
                <a:schemeClr val="tx1"/>
              </a:solidFill>
              <a:round/>
              <a:headEnd/>
              <a:tailEnd/>
            </a:ln>
          </p:spPr>
          <p:txBody>
            <a:bodyPr wrap="none" anchor="ctr"/>
            <a:lstStyle/>
            <a:p>
              <a:endParaRPr lang="en-US" b="0"/>
            </a:p>
          </p:txBody>
        </p:sp>
      </p:grpSp>
      <p:cxnSp>
        <p:nvCxnSpPr>
          <p:cNvPr id="64572" name="AutoShape 60"/>
          <p:cNvCxnSpPr>
            <a:cxnSpLocks noChangeShapeType="1"/>
            <a:stCxn id="22612" idx="4"/>
            <a:endCxn id="22610" idx="0"/>
          </p:cNvCxnSpPr>
          <p:nvPr/>
        </p:nvCxnSpPr>
        <p:spPr bwMode="auto">
          <a:xfrm>
            <a:off x="5654675" y="4487863"/>
            <a:ext cx="990600" cy="301625"/>
          </a:xfrm>
          <a:prstGeom prst="straightConnector1">
            <a:avLst/>
          </a:prstGeom>
          <a:noFill/>
          <a:ln w="3175">
            <a:solidFill>
              <a:schemeClr val="tx1"/>
            </a:solidFill>
            <a:round/>
            <a:headEnd/>
            <a:tailEnd type="triangle" w="med" len="med"/>
          </a:ln>
        </p:spPr>
      </p:cxnSp>
      <p:sp>
        <p:nvSpPr>
          <p:cNvPr id="64573" name="Text Box 61"/>
          <p:cNvSpPr txBox="1">
            <a:spLocks noChangeArrowheads="1"/>
          </p:cNvSpPr>
          <p:nvPr/>
        </p:nvSpPr>
        <p:spPr bwMode="auto">
          <a:xfrm>
            <a:off x="6786563" y="4713288"/>
            <a:ext cx="757237" cy="368300"/>
          </a:xfrm>
          <a:prstGeom prst="rect">
            <a:avLst/>
          </a:prstGeom>
          <a:noFill/>
          <a:ln w="9525">
            <a:noFill/>
            <a:miter lim="800000"/>
            <a:headEnd/>
            <a:tailEnd/>
          </a:ln>
        </p:spPr>
        <p:txBody>
          <a:bodyPr wrap="none">
            <a:spAutoFit/>
          </a:bodyPr>
          <a:lstStyle/>
          <a:p>
            <a:r>
              <a:rPr lang="en-US" b="0">
                <a:cs typeface="Arial" charset="0"/>
              </a:rPr>
              <a:t>Stack</a:t>
            </a:r>
          </a:p>
        </p:txBody>
      </p:sp>
      <p:cxnSp>
        <p:nvCxnSpPr>
          <p:cNvPr id="64574" name="AutoShape 62"/>
          <p:cNvCxnSpPr>
            <a:cxnSpLocks noChangeShapeType="1"/>
            <a:stCxn id="22610" idx="4"/>
            <a:endCxn id="64576" idx="0"/>
          </p:cNvCxnSpPr>
          <p:nvPr/>
        </p:nvCxnSpPr>
        <p:spPr bwMode="auto">
          <a:xfrm>
            <a:off x="6645275" y="5010150"/>
            <a:ext cx="3175" cy="236538"/>
          </a:xfrm>
          <a:prstGeom prst="straightConnector1">
            <a:avLst/>
          </a:prstGeom>
          <a:noFill/>
          <a:ln w="3175">
            <a:solidFill>
              <a:schemeClr val="tx1"/>
            </a:solidFill>
            <a:round/>
            <a:headEnd/>
            <a:tailEnd type="triangle" w="med" len="med"/>
          </a:ln>
        </p:spPr>
      </p:cxnSp>
      <p:sp>
        <p:nvSpPr>
          <p:cNvPr id="64575" name="Text Box 63"/>
          <p:cNvSpPr txBox="1">
            <a:spLocks noChangeArrowheads="1"/>
          </p:cNvSpPr>
          <p:nvPr/>
        </p:nvSpPr>
        <p:spPr bwMode="auto">
          <a:xfrm>
            <a:off x="5173663" y="5556250"/>
            <a:ext cx="1217612" cy="336550"/>
          </a:xfrm>
          <a:prstGeom prst="rect">
            <a:avLst/>
          </a:prstGeom>
          <a:noFill/>
          <a:ln w="9525">
            <a:noFill/>
            <a:miter lim="800000"/>
            <a:headEnd/>
            <a:tailEnd/>
          </a:ln>
        </p:spPr>
        <p:txBody>
          <a:bodyPr wrap="none">
            <a:spAutoFit/>
          </a:bodyPr>
          <a:lstStyle/>
          <a:p>
            <a:r>
              <a:rPr lang="en-US" sz="1600" b="0">
                <a:cs typeface="Arial" charset="0"/>
              </a:rPr>
              <a:t>CAS/DCAS</a:t>
            </a:r>
          </a:p>
        </p:txBody>
      </p:sp>
      <p:sp>
        <p:nvSpPr>
          <p:cNvPr id="64576" name="Oval 72"/>
          <p:cNvSpPr>
            <a:spLocks noChangeArrowheads="1"/>
          </p:cNvSpPr>
          <p:nvPr/>
        </p:nvSpPr>
        <p:spPr bwMode="auto">
          <a:xfrm>
            <a:off x="6537325" y="5246688"/>
            <a:ext cx="222250" cy="220662"/>
          </a:xfrm>
          <a:prstGeom prst="ellipse">
            <a:avLst/>
          </a:prstGeom>
          <a:solidFill>
            <a:schemeClr val="accent1"/>
          </a:solidFill>
          <a:ln w="9525">
            <a:solidFill>
              <a:schemeClr val="tx1"/>
            </a:solidFill>
            <a:round/>
            <a:headEnd/>
            <a:tailEnd/>
          </a:ln>
        </p:spPr>
        <p:txBody>
          <a:bodyPr wrap="none" anchor="ctr"/>
          <a:lstStyle/>
          <a:p>
            <a:endParaRPr lang="en-US" b="0"/>
          </a:p>
        </p:txBody>
      </p:sp>
      <p:sp>
        <p:nvSpPr>
          <p:cNvPr id="64577" name="Oval 73"/>
          <p:cNvSpPr>
            <a:spLocks noChangeArrowheads="1"/>
          </p:cNvSpPr>
          <p:nvPr/>
        </p:nvSpPr>
        <p:spPr bwMode="auto">
          <a:xfrm>
            <a:off x="6537325" y="5656263"/>
            <a:ext cx="222250" cy="220662"/>
          </a:xfrm>
          <a:prstGeom prst="ellipse">
            <a:avLst/>
          </a:prstGeom>
          <a:solidFill>
            <a:schemeClr val="accent1"/>
          </a:solidFill>
          <a:ln w="9525">
            <a:solidFill>
              <a:schemeClr val="tx1"/>
            </a:solidFill>
            <a:round/>
            <a:headEnd/>
            <a:tailEnd/>
          </a:ln>
        </p:spPr>
        <p:txBody>
          <a:bodyPr wrap="none" anchor="ctr"/>
          <a:lstStyle/>
          <a:p>
            <a:endParaRPr lang="en-US" b="0"/>
          </a:p>
        </p:txBody>
      </p:sp>
      <p:cxnSp>
        <p:nvCxnSpPr>
          <p:cNvPr id="64578" name="AutoShape 74"/>
          <p:cNvCxnSpPr>
            <a:cxnSpLocks noChangeShapeType="1"/>
            <a:stCxn id="64576" idx="4"/>
            <a:endCxn id="64577" idx="0"/>
          </p:cNvCxnSpPr>
          <p:nvPr/>
        </p:nvCxnSpPr>
        <p:spPr bwMode="auto">
          <a:xfrm>
            <a:off x="6648450" y="5467350"/>
            <a:ext cx="0" cy="188913"/>
          </a:xfrm>
          <a:prstGeom prst="straightConnector1">
            <a:avLst/>
          </a:prstGeom>
          <a:noFill/>
          <a:ln w="3175">
            <a:solidFill>
              <a:schemeClr val="tx1"/>
            </a:solidFill>
            <a:round/>
            <a:headEnd/>
            <a:tailEnd type="triangle" w="med" len="med"/>
          </a:ln>
        </p:spPr>
      </p:cxnSp>
      <p:cxnSp>
        <p:nvCxnSpPr>
          <p:cNvPr id="64581" name="AutoShape 69"/>
          <p:cNvCxnSpPr>
            <a:cxnSpLocks noChangeShapeType="1"/>
            <a:stCxn id="22614" idx="4"/>
            <a:endCxn id="22612" idx="2"/>
          </p:cNvCxnSpPr>
          <p:nvPr/>
        </p:nvCxnSpPr>
        <p:spPr bwMode="auto">
          <a:xfrm>
            <a:off x="3394075" y="3886200"/>
            <a:ext cx="2147888" cy="492125"/>
          </a:xfrm>
          <a:prstGeom prst="straightConnector1">
            <a:avLst/>
          </a:prstGeom>
          <a:noFill/>
          <a:ln w="9525">
            <a:solidFill>
              <a:schemeClr val="tx1"/>
            </a:solidFill>
            <a:round/>
            <a:headEnd/>
            <a:tailEnd type="triangle" w="med" len="med"/>
          </a:ln>
        </p:spPr>
      </p:cxnSp>
      <p:sp>
        <p:nvSpPr>
          <p:cNvPr id="64600" name="Oval 97"/>
          <p:cNvSpPr>
            <a:spLocks noChangeArrowheads="1"/>
          </p:cNvSpPr>
          <p:nvPr/>
        </p:nvSpPr>
        <p:spPr bwMode="auto">
          <a:xfrm>
            <a:off x="598488" y="4267200"/>
            <a:ext cx="223837" cy="220663"/>
          </a:xfrm>
          <a:prstGeom prst="ellipse">
            <a:avLst/>
          </a:prstGeom>
          <a:solidFill>
            <a:schemeClr val="accent1"/>
          </a:solidFill>
          <a:ln w="9525">
            <a:solidFill>
              <a:schemeClr val="tx1"/>
            </a:solidFill>
            <a:round/>
            <a:headEnd/>
            <a:tailEnd/>
          </a:ln>
        </p:spPr>
        <p:txBody>
          <a:bodyPr wrap="none" anchor="ctr"/>
          <a:lstStyle/>
          <a:p>
            <a:endParaRPr lang="en-US" b="0"/>
          </a:p>
        </p:txBody>
      </p:sp>
      <p:sp>
        <p:nvSpPr>
          <p:cNvPr id="1144892" name="Text Box 60"/>
          <p:cNvSpPr txBox="1">
            <a:spLocks noChangeArrowheads="1"/>
          </p:cNvSpPr>
          <p:nvPr/>
        </p:nvSpPr>
        <p:spPr bwMode="auto">
          <a:xfrm>
            <a:off x="768350" y="4114800"/>
            <a:ext cx="469900" cy="366713"/>
          </a:xfrm>
          <a:prstGeom prst="rect">
            <a:avLst/>
          </a:prstGeom>
          <a:noFill/>
          <a:ln w="9525">
            <a:noFill/>
            <a:miter lim="800000"/>
            <a:headEnd/>
            <a:tailEnd/>
          </a:ln>
        </p:spPr>
        <p:txBody>
          <a:bodyPr>
            <a:spAutoFit/>
          </a:bodyPr>
          <a:lstStyle/>
          <a:p>
            <a:r>
              <a:rPr lang="en-US">
                <a:cs typeface="Arial" charset="0"/>
              </a:rPr>
              <a:t>…</a:t>
            </a:r>
          </a:p>
        </p:txBody>
      </p:sp>
      <p:cxnSp>
        <p:nvCxnSpPr>
          <p:cNvPr id="64602" name="AutoShape 90"/>
          <p:cNvCxnSpPr>
            <a:cxnSpLocks noChangeShapeType="1"/>
            <a:stCxn id="22616" idx="4"/>
            <a:endCxn id="64600" idx="7"/>
          </p:cNvCxnSpPr>
          <p:nvPr/>
        </p:nvCxnSpPr>
        <p:spPr bwMode="auto">
          <a:xfrm flipH="1">
            <a:off x="788988" y="3886200"/>
            <a:ext cx="222250" cy="412750"/>
          </a:xfrm>
          <a:prstGeom prst="straightConnector1">
            <a:avLst/>
          </a:prstGeom>
          <a:noFill/>
          <a:ln w="9525">
            <a:solidFill>
              <a:schemeClr val="tx1"/>
            </a:solidFill>
            <a:round/>
            <a:headEnd/>
            <a:tailEnd type="triangle" w="med" len="med"/>
          </a:ln>
        </p:spPr>
      </p:cxnSp>
      <p:cxnSp>
        <p:nvCxnSpPr>
          <p:cNvPr id="64603" name="AutoShape 91"/>
          <p:cNvCxnSpPr>
            <a:cxnSpLocks noChangeShapeType="1"/>
            <a:stCxn id="64600" idx="4"/>
            <a:endCxn id="64525" idx="0"/>
          </p:cNvCxnSpPr>
          <p:nvPr/>
        </p:nvCxnSpPr>
        <p:spPr bwMode="auto">
          <a:xfrm>
            <a:off x="711200" y="4487863"/>
            <a:ext cx="11113" cy="388937"/>
          </a:xfrm>
          <a:prstGeom prst="straightConnector1">
            <a:avLst/>
          </a:prstGeom>
          <a:noFill/>
          <a:ln w="9525">
            <a:solidFill>
              <a:schemeClr val="tx1"/>
            </a:solidFill>
            <a:round/>
            <a:headEnd/>
            <a:tailEnd type="triangle" w="med" len="med"/>
          </a:ln>
        </p:spPr>
      </p:cxnSp>
      <p:sp>
        <p:nvSpPr>
          <p:cNvPr id="64604" name="Oval 97"/>
          <p:cNvSpPr>
            <a:spLocks noChangeArrowheads="1"/>
          </p:cNvSpPr>
          <p:nvPr/>
        </p:nvSpPr>
        <p:spPr bwMode="auto">
          <a:xfrm>
            <a:off x="2519363" y="4275138"/>
            <a:ext cx="223837" cy="220662"/>
          </a:xfrm>
          <a:prstGeom prst="ellipse">
            <a:avLst/>
          </a:prstGeom>
          <a:solidFill>
            <a:schemeClr val="accent1"/>
          </a:solidFill>
          <a:ln w="9525">
            <a:solidFill>
              <a:schemeClr val="tx1"/>
            </a:solidFill>
            <a:round/>
            <a:headEnd/>
            <a:tailEnd/>
          </a:ln>
        </p:spPr>
        <p:txBody>
          <a:bodyPr wrap="none" anchor="ctr"/>
          <a:lstStyle/>
          <a:p>
            <a:endParaRPr lang="en-US" b="0"/>
          </a:p>
        </p:txBody>
      </p:sp>
      <p:cxnSp>
        <p:nvCxnSpPr>
          <p:cNvPr id="64605" name="AutoShape 93"/>
          <p:cNvCxnSpPr>
            <a:cxnSpLocks noChangeShapeType="1"/>
            <a:stCxn id="22614" idx="4"/>
            <a:endCxn id="64604" idx="7"/>
          </p:cNvCxnSpPr>
          <p:nvPr/>
        </p:nvCxnSpPr>
        <p:spPr bwMode="auto">
          <a:xfrm flipH="1">
            <a:off x="2709863" y="3886200"/>
            <a:ext cx="684212" cy="420688"/>
          </a:xfrm>
          <a:prstGeom prst="straightConnector1">
            <a:avLst/>
          </a:prstGeom>
          <a:noFill/>
          <a:ln w="9525">
            <a:solidFill>
              <a:schemeClr val="tx1"/>
            </a:solidFill>
            <a:round/>
            <a:headEnd/>
            <a:tailEnd type="triangle" w="med" len="med"/>
          </a:ln>
        </p:spPr>
      </p:cxnSp>
      <p:cxnSp>
        <p:nvCxnSpPr>
          <p:cNvPr id="64606" name="AutoShape 94"/>
          <p:cNvCxnSpPr>
            <a:cxnSpLocks noChangeShapeType="1"/>
            <a:stCxn id="64604" idx="4"/>
            <a:endCxn id="64542" idx="0"/>
          </p:cNvCxnSpPr>
          <p:nvPr/>
        </p:nvCxnSpPr>
        <p:spPr bwMode="auto">
          <a:xfrm flipH="1">
            <a:off x="1789113" y="4495800"/>
            <a:ext cx="842962" cy="379413"/>
          </a:xfrm>
          <a:prstGeom prst="straightConnector1">
            <a:avLst/>
          </a:prstGeom>
          <a:noFill/>
          <a:ln w="9525">
            <a:solidFill>
              <a:schemeClr val="tx1"/>
            </a:solidFill>
            <a:round/>
            <a:headEnd/>
            <a:tailEnd type="triangle" w="med" len="med"/>
          </a:ln>
        </p:spPr>
      </p:cxnSp>
      <p:cxnSp>
        <p:nvCxnSpPr>
          <p:cNvPr id="64608" name="AutoShape 123"/>
          <p:cNvCxnSpPr>
            <a:cxnSpLocks noChangeShapeType="1"/>
          </p:cNvCxnSpPr>
          <p:nvPr/>
        </p:nvCxnSpPr>
        <p:spPr bwMode="auto">
          <a:xfrm>
            <a:off x="2530475" y="2105025"/>
            <a:ext cx="0" cy="395288"/>
          </a:xfrm>
          <a:prstGeom prst="straightConnector1">
            <a:avLst/>
          </a:prstGeom>
          <a:noFill/>
          <a:ln w="50800">
            <a:solidFill>
              <a:schemeClr val="tx2"/>
            </a:solidFill>
            <a:round/>
            <a:headEnd/>
            <a:tailEnd type="triangle" w="med" len="med"/>
          </a:ln>
        </p:spPr>
      </p:cxnSp>
      <p:cxnSp>
        <p:nvCxnSpPr>
          <p:cNvPr id="64609" name="AutoShape 97"/>
          <p:cNvCxnSpPr>
            <a:cxnSpLocks noChangeShapeType="1"/>
          </p:cNvCxnSpPr>
          <p:nvPr/>
        </p:nvCxnSpPr>
        <p:spPr bwMode="auto">
          <a:xfrm flipH="1">
            <a:off x="2514600" y="2720975"/>
            <a:ext cx="15875" cy="388938"/>
          </a:xfrm>
          <a:prstGeom prst="straightConnector1">
            <a:avLst/>
          </a:prstGeom>
          <a:noFill/>
          <a:ln w="50800">
            <a:solidFill>
              <a:schemeClr val="tx2"/>
            </a:solidFill>
            <a:round/>
            <a:headEnd/>
            <a:tailEnd type="triangle" w="med" len="med"/>
          </a:ln>
        </p:spPr>
      </p:cxnSp>
      <p:cxnSp>
        <p:nvCxnSpPr>
          <p:cNvPr id="64610" name="AutoShape 98"/>
          <p:cNvCxnSpPr>
            <a:cxnSpLocks noChangeShapeType="1"/>
            <a:stCxn id="22608" idx="5"/>
          </p:cNvCxnSpPr>
          <p:nvPr/>
        </p:nvCxnSpPr>
        <p:spPr bwMode="auto">
          <a:xfrm>
            <a:off x="2590800" y="3321050"/>
            <a:ext cx="723900" cy="387350"/>
          </a:xfrm>
          <a:prstGeom prst="straightConnector1">
            <a:avLst/>
          </a:prstGeom>
          <a:noFill/>
          <a:ln w="50800">
            <a:solidFill>
              <a:schemeClr val="tx2"/>
            </a:solidFill>
            <a:round/>
            <a:headEnd/>
            <a:tailEnd type="triangle" w="med" len="med"/>
          </a:ln>
        </p:spPr>
      </p:cxnSp>
      <p:cxnSp>
        <p:nvCxnSpPr>
          <p:cNvPr id="64611" name="AutoShape 99"/>
          <p:cNvCxnSpPr>
            <a:cxnSpLocks noChangeShapeType="1"/>
          </p:cNvCxnSpPr>
          <p:nvPr/>
        </p:nvCxnSpPr>
        <p:spPr bwMode="auto">
          <a:xfrm>
            <a:off x="3394075" y="3886200"/>
            <a:ext cx="0" cy="390525"/>
          </a:xfrm>
          <a:prstGeom prst="straightConnector1">
            <a:avLst/>
          </a:prstGeom>
          <a:noFill/>
          <a:ln w="50800">
            <a:solidFill>
              <a:schemeClr val="tx2"/>
            </a:solidFill>
            <a:round/>
            <a:headEnd/>
            <a:tailEnd type="triangle" w="med" len="med"/>
          </a:ln>
        </p:spPr>
      </p:cxnSp>
      <p:cxnSp>
        <p:nvCxnSpPr>
          <p:cNvPr id="64612" name="AutoShape 100"/>
          <p:cNvCxnSpPr>
            <a:cxnSpLocks noChangeShapeType="1"/>
            <a:endCxn id="22589" idx="0"/>
          </p:cNvCxnSpPr>
          <p:nvPr/>
        </p:nvCxnSpPr>
        <p:spPr bwMode="auto">
          <a:xfrm flipH="1">
            <a:off x="3382963" y="4497388"/>
            <a:ext cx="11112" cy="300037"/>
          </a:xfrm>
          <a:prstGeom prst="straightConnector1">
            <a:avLst/>
          </a:prstGeom>
          <a:noFill/>
          <a:ln w="50800">
            <a:solidFill>
              <a:schemeClr val="tx2"/>
            </a:solidFill>
            <a:round/>
            <a:headEnd/>
            <a:tailEnd type="triangle" w="med" len="med"/>
          </a:ln>
        </p:spPr>
      </p:cxnSp>
      <p:grpSp>
        <p:nvGrpSpPr>
          <p:cNvPr id="16" name="Group 120"/>
          <p:cNvGrpSpPr>
            <a:grpSpLocks/>
          </p:cNvGrpSpPr>
          <p:nvPr/>
        </p:nvGrpSpPr>
        <p:grpSpPr bwMode="auto">
          <a:xfrm>
            <a:off x="2400300" y="3132138"/>
            <a:ext cx="223838" cy="220662"/>
            <a:chOff x="741" y="516"/>
            <a:chExt cx="96" cy="96"/>
          </a:xfrm>
        </p:grpSpPr>
        <p:sp>
          <p:nvSpPr>
            <p:cNvPr id="22607" name="AutoShape 121"/>
            <p:cNvSpPr>
              <a:spLocks noChangeArrowheads="1"/>
            </p:cNvSpPr>
            <p:nvPr/>
          </p:nvSpPr>
          <p:spPr bwMode="auto">
            <a:xfrm rot="5400000">
              <a:off x="741" y="516"/>
              <a:ext cx="96" cy="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1600 w 21600"/>
                <a:gd name="T13" fmla="*/ 0 h 21600"/>
                <a:gd name="T14" fmla="*/ 0 w 21600"/>
                <a:gd name="T15" fmla="*/ 10575 h 21600"/>
              </a:gdLst>
              <a:ahLst/>
              <a:cxnLst>
                <a:cxn ang="T8">
                  <a:pos x="T0" y="T1"/>
                </a:cxn>
                <a:cxn ang="T9">
                  <a:pos x="T2" y="T3"/>
                </a:cxn>
                <a:cxn ang="T10">
                  <a:pos x="T4" y="T5"/>
                </a:cxn>
                <a:cxn ang="T11">
                  <a:pos x="T6" y="T7"/>
                </a:cxn>
              </a:cxnLst>
              <a:rect l="T12" t="T13" r="T14" b="T15"/>
              <a:pathLst>
                <a:path w="21600" h="21600">
                  <a:moveTo>
                    <a:pt x="12599" y="10649"/>
                  </a:moveTo>
                  <a:cubicBezTo>
                    <a:pt x="12603" y="10699"/>
                    <a:pt x="12606" y="10749"/>
                    <a:pt x="12606" y="10800"/>
                  </a:cubicBezTo>
                  <a:cubicBezTo>
                    <a:pt x="12606" y="11797"/>
                    <a:pt x="11797" y="12606"/>
                    <a:pt x="10800" y="12606"/>
                  </a:cubicBezTo>
                  <a:cubicBezTo>
                    <a:pt x="9802" y="12606"/>
                    <a:pt x="8994" y="11797"/>
                    <a:pt x="8994" y="10800"/>
                  </a:cubicBezTo>
                  <a:cubicBezTo>
                    <a:pt x="8993" y="10749"/>
                    <a:pt x="8996" y="10699"/>
                    <a:pt x="9000" y="10649"/>
                  </a:cubicBezTo>
                  <a:lnTo>
                    <a:pt x="37" y="9897"/>
                  </a:lnTo>
                  <a:cubicBezTo>
                    <a:pt x="12" y="10197"/>
                    <a:pt x="-1" y="10498"/>
                    <a:pt x="0" y="10800"/>
                  </a:cubicBezTo>
                  <a:cubicBezTo>
                    <a:pt x="0" y="16764"/>
                    <a:pt x="4835" y="21600"/>
                    <a:pt x="10800" y="21600"/>
                  </a:cubicBezTo>
                  <a:cubicBezTo>
                    <a:pt x="16764" y="21600"/>
                    <a:pt x="21600" y="16764"/>
                    <a:pt x="21600" y="10800"/>
                  </a:cubicBezTo>
                  <a:cubicBezTo>
                    <a:pt x="21600" y="10498"/>
                    <a:pt x="21587" y="10197"/>
                    <a:pt x="21562" y="9897"/>
                  </a:cubicBezTo>
                  <a:close/>
                </a:path>
              </a:pathLst>
            </a:custGeom>
            <a:solidFill>
              <a:schemeClr val="accent1"/>
            </a:solidFill>
            <a:ln w="9525">
              <a:solidFill>
                <a:schemeClr val="tx1"/>
              </a:solidFill>
              <a:miter lim="800000"/>
              <a:headEnd/>
              <a:tailEnd/>
            </a:ln>
          </p:spPr>
          <p:txBody>
            <a:bodyPr wrap="none" anchor="ctr"/>
            <a:lstStyle/>
            <a:p>
              <a:endParaRPr lang="en-US" b="0"/>
            </a:p>
          </p:txBody>
        </p:sp>
        <p:sp>
          <p:nvSpPr>
            <p:cNvPr id="22608" name="Oval 122"/>
            <p:cNvSpPr>
              <a:spLocks noChangeArrowheads="1"/>
            </p:cNvSpPr>
            <p:nvPr/>
          </p:nvSpPr>
          <p:spPr bwMode="auto">
            <a:xfrm>
              <a:off x="741" y="516"/>
              <a:ext cx="96" cy="96"/>
            </a:xfrm>
            <a:prstGeom prst="ellipse">
              <a:avLst/>
            </a:prstGeom>
            <a:noFill/>
            <a:ln w="9525">
              <a:solidFill>
                <a:schemeClr val="tx1"/>
              </a:solidFill>
              <a:round/>
              <a:headEnd/>
              <a:tailEnd/>
            </a:ln>
          </p:spPr>
          <p:txBody>
            <a:bodyPr wrap="none" anchor="ctr"/>
            <a:lstStyle/>
            <a:p>
              <a:endParaRPr lang="en-US" b="0"/>
            </a:p>
          </p:txBody>
        </p:sp>
      </p:grpSp>
      <p:sp>
        <p:nvSpPr>
          <p:cNvPr id="2" name="Text Box 60"/>
          <p:cNvSpPr txBox="1">
            <a:spLocks noChangeArrowheads="1"/>
          </p:cNvSpPr>
          <p:nvPr/>
        </p:nvSpPr>
        <p:spPr bwMode="auto">
          <a:xfrm>
            <a:off x="2817813" y="4162425"/>
            <a:ext cx="469900" cy="366713"/>
          </a:xfrm>
          <a:prstGeom prst="rect">
            <a:avLst/>
          </a:prstGeom>
          <a:noFill/>
          <a:ln w="9525">
            <a:noFill/>
            <a:miter lim="800000"/>
            <a:headEnd/>
            <a:tailEnd/>
          </a:ln>
        </p:spPr>
        <p:txBody>
          <a:bodyPr>
            <a:spAutoFit/>
          </a:bodyPr>
          <a:lstStyle/>
          <a:p>
            <a:r>
              <a:rPr lang="en-US">
                <a:cs typeface="Arial" charset="0"/>
              </a:rPr>
              <a:t>…</a:t>
            </a:r>
          </a:p>
        </p:txBody>
      </p:sp>
      <p:sp>
        <p:nvSpPr>
          <p:cNvPr id="22589" name="Oval 92"/>
          <p:cNvSpPr>
            <a:spLocks noChangeArrowheads="1"/>
          </p:cNvSpPr>
          <p:nvPr/>
        </p:nvSpPr>
        <p:spPr bwMode="auto">
          <a:xfrm>
            <a:off x="3189288" y="4822825"/>
            <a:ext cx="385762" cy="388938"/>
          </a:xfrm>
          <a:prstGeom prst="ellipse">
            <a:avLst/>
          </a:prstGeom>
          <a:noFill/>
          <a:ln w="50800">
            <a:solidFill>
              <a:srgbClr val="FFFF00"/>
            </a:solidFill>
            <a:round/>
            <a:headEnd/>
            <a:tailEnd/>
          </a:ln>
        </p:spPr>
        <p:txBody>
          <a:bodyPr wrap="none" anchor="ctr"/>
          <a:lstStyle/>
          <a:p>
            <a:endParaRPr lang="en-US" b="0"/>
          </a:p>
        </p:txBody>
      </p:sp>
      <p:sp>
        <p:nvSpPr>
          <p:cNvPr id="81" name="Oval 92"/>
          <p:cNvSpPr>
            <a:spLocks noChangeArrowheads="1"/>
          </p:cNvSpPr>
          <p:nvPr/>
        </p:nvSpPr>
        <p:spPr bwMode="auto">
          <a:xfrm>
            <a:off x="3957638" y="4803775"/>
            <a:ext cx="385762" cy="388938"/>
          </a:xfrm>
          <a:prstGeom prst="ellipse">
            <a:avLst/>
          </a:prstGeom>
          <a:noFill/>
          <a:ln w="50800">
            <a:solidFill>
              <a:srgbClr val="FFFF00"/>
            </a:solidFill>
            <a:round/>
            <a:headEnd/>
            <a:tailEnd/>
          </a:ln>
        </p:spPr>
        <p:txBody>
          <a:bodyPr wrap="none" anchor="ctr"/>
          <a:lstStyle/>
          <a:p>
            <a:endParaRPr lang="en-US" b="0"/>
          </a:p>
        </p:txBody>
      </p:sp>
      <p:sp>
        <p:nvSpPr>
          <p:cNvPr id="82" name="Oval 92"/>
          <p:cNvSpPr>
            <a:spLocks noChangeArrowheads="1"/>
          </p:cNvSpPr>
          <p:nvPr/>
        </p:nvSpPr>
        <p:spPr bwMode="auto">
          <a:xfrm>
            <a:off x="6461125" y="5573713"/>
            <a:ext cx="385763" cy="388937"/>
          </a:xfrm>
          <a:prstGeom prst="ellipse">
            <a:avLst/>
          </a:prstGeom>
          <a:noFill/>
          <a:ln w="50800">
            <a:solidFill>
              <a:srgbClr val="FF9999"/>
            </a:solidFill>
            <a:round/>
            <a:headEnd/>
            <a:tailEnd/>
          </a:ln>
        </p:spPr>
        <p:txBody>
          <a:bodyPr wrap="none" anchor="ctr"/>
          <a:lstStyle/>
          <a:p>
            <a:endParaRPr lang="en-US" b="0"/>
          </a:p>
        </p:txBody>
      </p:sp>
      <p:sp>
        <p:nvSpPr>
          <p:cNvPr id="3" name="Oval 92"/>
          <p:cNvSpPr>
            <a:spLocks noChangeArrowheads="1"/>
          </p:cNvSpPr>
          <p:nvPr/>
        </p:nvSpPr>
        <p:spPr bwMode="auto">
          <a:xfrm>
            <a:off x="1952625" y="5646738"/>
            <a:ext cx="223838" cy="220662"/>
          </a:xfrm>
          <a:prstGeom prst="ellipse">
            <a:avLst/>
          </a:prstGeom>
          <a:solidFill>
            <a:schemeClr val="accent1"/>
          </a:solidFill>
          <a:ln w="9525">
            <a:solidFill>
              <a:schemeClr val="tx1"/>
            </a:solidFill>
            <a:round/>
            <a:headEnd/>
            <a:tailEnd/>
          </a:ln>
        </p:spPr>
        <p:txBody>
          <a:bodyPr wrap="none" anchor="ctr"/>
          <a:lstStyle/>
          <a:p>
            <a:endParaRPr lang="en-US" b="0"/>
          </a:p>
        </p:txBody>
      </p:sp>
      <p:cxnSp>
        <p:nvCxnSpPr>
          <p:cNvPr id="19544" name="AutoShape 88"/>
          <p:cNvCxnSpPr>
            <a:cxnSpLocks noChangeShapeType="1"/>
            <a:stCxn id="64604" idx="4"/>
          </p:cNvCxnSpPr>
          <p:nvPr/>
        </p:nvCxnSpPr>
        <p:spPr bwMode="auto">
          <a:xfrm flipH="1">
            <a:off x="2065338" y="4495800"/>
            <a:ext cx="566737" cy="1150938"/>
          </a:xfrm>
          <a:prstGeom prst="straightConnector1">
            <a:avLst/>
          </a:prstGeom>
          <a:noFill/>
          <a:ln w="9525">
            <a:solidFill>
              <a:schemeClr val="tx1"/>
            </a:solidFill>
            <a:round/>
            <a:headEnd/>
            <a:tailEnd type="triangle" w="med" len="med"/>
          </a:ln>
        </p:spPr>
      </p:cxnSp>
      <p:sp>
        <p:nvSpPr>
          <p:cNvPr id="10" name="Text Box 94"/>
          <p:cNvSpPr txBox="1">
            <a:spLocks noChangeArrowheads="1"/>
          </p:cNvSpPr>
          <p:nvPr/>
        </p:nvSpPr>
        <p:spPr bwMode="auto">
          <a:xfrm>
            <a:off x="1219200" y="6048375"/>
            <a:ext cx="1233488" cy="581025"/>
          </a:xfrm>
          <a:prstGeom prst="rect">
            <a:avLst/>
          </a:prstGeom>
          <a:noFill/>
          <a:ln w="9525">
            <a:noFill/>
            <a:miter lim="800000"/>
            <a:headEnd/>
            <a:tailEnd/>
          </a:ln>
        </p:spPr>
        <p:txBody>
          <a:bodyPr wrap="none">
            <a:spAutoFit/>
          </a:bodyPr>
          <a:lstStyle/>
          <a:p>
            <a:r>
              <a:rPr lang="en-US" sz="1600" b="0">
                <a:cs typeface="Arial" charset="0"/>
              </a:rPr>
              <a:t>   Michael</a:t>
            </a:r>
          </a:p>
          <a:p>
            <a:r>
              <a:rPr lang="en-US" sz="1600" b="0">
                <a:cs typeface="Arial" charset="0"/>
              </a:rPr>
              <a:t> (PODC’02)</a:t>
            </a:r>
          </a:p>
        </p:txBody>
      </p:sp>
      <p:sp>
        <p:nvSpPr>
          <p:cNvPr id="11" name="Oval 92"/>
          <p:cNvSpPr>
            <a:spLocks noChangeArrowheads="1"/>
          </p:cNvSpPr>
          <p:nvPr/>
        </p:nvSpPr>
        <p:spPr bwMode="auto">
          <a:xfrm>
            <a:off x="2819400" y="5635625"/>
            <a:ext cx="223838" cy="220663"/>
          </a:xfrm>
          <a:prstGeom prst="ellipse">
            <a:avLst/>
          </a:prstGeom>
          <a:solidFill>
            <a:schemeClr val="accent1"/>
          </a:solidFill>
          <a:ln w="9525">
            <a:solidFill>
              <a:schemeClr val="tx1"/>
            </a:solidFill>
            <a:round/>
            <a:headEnd/>
            <a:tailEnd/>
          </a:ln>
        </p:spPr>
        <p:txBody>
          <a:bodyPr wrap="none" anchor="ctr"/>
          <a:lstStyle/>
          <a:p>
            <a:endParaRPr lang="en-US" b="0"/>
          </a:p>
        </p:txBody>
      </p:sp>
      <p:sp>
        <p:nvSpPr>
          <p:cNvPr id="12" name="Text Box 94"/>
          <p:cNvSpPr txBox="1">
            <a:spLocks noChangeArrowheads="1"/>
          </p:cNvSpPr>
          <p:nvPr/>
        </p:nvSpPr>
        <p:spPr bwMode="auto">
          <a:xfrm>
            <a:off x="2514600" y="6064250"/>
            <a:ext cx="1381125" cy="825500"/>
          </a:xfrm>
          <a:prstGeom prst="rect">
            <a:avLst/>
          </a:prstGeom>
          <a:noFill/>
          <a:ln w="9525">
            <a:noFill/>
            <a:miter lim="800000"/>
            <a:headEnd/>
            <a:tailEnd/>
          </a:ln>
        </p:spPr>
        <p:txBody>
          <a:bodyPr wrap="none">
            <a:spAutoFit/>
          </a:bodyPr>
          <a:lstStyle/>
          <a:p>
            <a:r>
              <a:rPr lang="en-US" sz="1600" b="0" dirty="0">
                <a:cs typeface="Arial" charset="0"/>
              </a:rPr>
              <a:t>Heller et al.</a:t>
            </a:r>
          </a:p>
          <a:p>
            <a:r>
              <a:rPr lang="en-US" sz="1600" b="0" dirty="0">
                <a:cs typeface="Arial" charset="0"/>
              </a:rPr>
              <a:t>(OPODIS’05)</a:t>
            </a:r>
          </a:p>
          <a:p>
            <a:endParaRPr lang="en-US" sz="1600" b="0" dirty="0">
              <a:cs typeface="Arial" charset="0"/>
            </a:endParaRPr>
          </a:p>
        </p:txBody>
      </p:sp>
      <p:sp>
        <p:nvSpPr>
          <p:cNvPr id="13" name="Oval 92"/>
          <p:cNvSpPr>
            <a:spLocks noChangeArrowheads="1"/>
          </p:cNvSpPr>
          <p:nvPr/>
        </p:nvSpPr>
        <p:spPr bwMode="auto">
          <a:xfrm>
            <a:off x="1866900" y="5565775"/>
            <a:ext cx="385763" cy="388938"/>
          </a:xfrm>
          <a:prstGeom prst="ellipse">
            <a:avLst/>
          </a:prstGeom>
          <a:noFill/>
          <a:ln w="50800">
            <a:solidFill>
              <a:srgbClr val="FF9999"/>
            </a:solidFill>
            <a:round/>
            <a:headEnd/>
            <a:tailEnd/>
          </a:ln>
        </p:spPr>
        <p:txBody>
          <a:bodyPr wrap="none" anchor="ctr"/>
          <a:lstStyle/>
          <a:p>
            <a:endParaRPr lang="en-US" b="0"/>
          </a:p>
        </p:txBody>
      </p:sp>
      <p:cxnSp>
        <p:nvCxnSpPr>
          <p:cNvPr id="19549" name="AutoShape 93"/>
          <p:cNvCxnSpPr>
            <a:cxnSpLocks noChangeShapeType="1"/>
            <a:stCxn id="64604" idx="4"/>
          </p:cNvCxnSpPr>
          <p:nvPr/>
        </p:nvCxnSpPr>
        <p:spPr bwMode="auto">
          <a:xfrm>
            <a:off x="2632075" y="4495800"/>
            <a:ext cx="300038" cy="1139825"/>
          </a:xfrm>
          <a:prstGeom prst="straightConnector1">
            <a:avLst/>
          </a:prstGeom>
          <a:noFill/>
          <a:ln w="9525">
            <a:solidFill>
              <a:schemeClr val="tx1"/>
            </a:solidFill>
            <a:round/>
            <a:headEnd/>
            <a:tailEnd type="triangle" w="med" len="med"/>
          </a:ln>
        </p:spPr>
      </p:cxnSp>
      <p:sp>
        <p:nvSpPr>
          <p:cNvPr id="14" name="Oval 92"/>
          <p:cNvSpPr>
            <a:spLocks noChangeArrowheads="1"/>
          </p:cNvSpPr>
          <p:nvPr/>
        </p:nvSpPr>
        <p:spPr bwMode="auto">
          <a:xfrm>
            <a:off x="2743200" y="5551488"/>
            <a:ext cx="385763" cy="388937"/>
          </a:xfrm>
          <a:prstGeom prst="ellipse">
            <a:avLst/>
          </a:prstGeom>
          <a:noFill/>
          <a:ln w="50800">
            <a:solidFill>
              <a:srgbClr val="FF9999"/>
            </a:solidFill>
            <a:round/>
            <a:headEnd/>
            <a:tailEnd/>
          </a:ln>
        </p:spPr>
        <p:txBody>
          <a:bodyPr wrap="none" anchor="ctr"/>
          <a:lstStyle/>
          <a:p>
            <a:endParaRPr lang="en-US" b="0"/>
          </a:p>
        </p:txBody>
      </p:sp>
      <p:sp>
        <p:nvSpPr>
          <p:cNvPr id="15" name="Text Box 61"/>
          <p:cNvSpPr txBox="1">
            <a:spLocks noChangeArrowheads="1"/>
          </p:cNvSpPr>
          <p:nvPr/>
        </p:nvSpPr>
        <p:spPr bwMode="auto">
          <a:xfrm>
            <a:off x="6172200" y="5943600"/>
            <a:ext cx="1443038" cy="641350"/>
          </a:xfrm>
          <a:prstGeom prst="rect">
            <a:avLst/>
          </a:prstGeom>
          <a:noFill/>
          <a:ln w="9525">
            <a:noFill/>
            <a:miter lim="800000"/>
            <a:headEnd/>
            <a:tailEnd/>
          </a:ln>
        </p:spPr>
        <p:txBody>
          <a:bodyPr>
            <a:spAutoFit/>
          </a:bodyPr>
          <a:lstStyle/>
          <a:p>
            <a:r>
              <a:rPr lang="en-US" b="0">
                <a:cs typeface="Arial" charset="0"/>
              </a:rPr>
              <a:t>Trieber</a:t>
            </a:r>
          </a:p>
          <a:p>
            <a:r>
              <a:rPr lang="en-US" b="0">
                <a:cs typeface="Arial" charset="0"/>
              </a:rPr>
              <a:t> Stack</a:t>
            </a:r>
          </a:p>
        </p:txBody>
      </p:sp>
      <p:sp>
        <p:nvSpPr>
          <p:cNvPr id="22601" name="Oval 73"/>
          <p:cNvSpPr>
            <a:spLocks noChangeArrowheads="1"/>
          </p:cNvSpPr>
          <p:nvPr/>
        </p:nvSpPr>
        <p:spPr bwMode="auto">
          <a:xfrm>
            <a:off x="6651625" y="2794003"/>
            <a:ext cx="222250" cy="220662"/>
          </a:xfrm>
          <a:prstGeom prst="ellipse">
            <a:avLst/>
          </a:prstGeom>
          <a:solidFill>
            <a:schemeClr val="accent1"/>
          </a:solidFill>
          <a:ln w="9525">
            <a:solidFill>
              <a:schemeClr val="tx1"/>
            </a:solidFill>
            <a:round/>
            <a:headEnd/>
            <a:tailEnd/>
          </a:ln>
        </p:spPr>
        <p:txBody>
          <a:bodyPr wrap="none" anchor="ctr"/>
          <a:lstStyle/>
          <a:p>
            <a:endParaRPr lang="en-US" b="0"/>
          </a:p>
        </p:txBody>
      </p:sp>
      <p:sp>
        <p:nvSpPr>
          <p:cNvPr id="22602" name="Oval 92"/>
          <p:cNvSpPr>
            <a:spLocks noChangeArrowheads="1"/>
          </p:cNvSpPr>
          <p:nvPr/>
        </p:nvSpPr>
        <p:spPr bwMode="auto">
          <a:xfrm>
            <a:off x="6575425" y="2711453"/>
            <a:ext cx="385763" cy="388937"/>
          </a:xfrm>
          <a:prstGeom prst="ellipse">
            <a:avLst/>
          </a:prstGeom>
          <a:noFill/>
          <a:ln w="50800">
            <a:solidFill>
              <a:srgbClr val="FF9999"/>
            </a:solidFill>
            <a:round/>
            <a:headEnd/>
            <a:tailEnd/>
          </a:ln>
        </p:spPr>
        <p:txBody>
          <a:bodyPr wrap="none" anchor="ctr"/>
          <a:lstStyle/>
          <a:p>
            <a:endParaRPr lang="en-US" b="0"/>
          </a:p>
        </p:txBody>
      </p:sp>
      <p:sp>
        <p:nvSpPr>
          <p:cNvPr id="22603" name="Text Box 8"/>
          <p:cNvSpPr txBox="1">
            <a:spLocks noChangeArrowheads="1"/>
          </p:cNvSpPr>
          <p:nvPr/>
        </p:nvSpPr>
        <p:spPr bwMode="auto">
          <a:xfrm>
            <a:off x="6997700" y="2687640"/>
            <a:ext cx="1808163" cy="336550"/>
          </a:xfrm>
          <a:prstGeom prst="rect">
            <a:avLst/>
          </a:prstGeom>
          <a:noFill/>
          <a:ln w="9525">
            <a:noFill/>
            <a:miter lim="800000"/>
            <a:headEnd/>
            <a:tailEnd/>
          </a:ln>
        </p:spPr>
        <p:txBody>
          <a:bodyPr wrap="none">
            <a:spAutoFit/>
          </a:bodyPr>
          <a:lstStyle/>
          <a:p>
            <a:r>
              <a:rPr lang="en-US" sz="1600" b="0">
                <a:cs typeface="Arial" charset="0"/>
              </a:rPr>
              <a:t>Existing Algorithm</a:t>
            </a:r>
          </a:p>
        </p:txBody>
      </p:sp>
      <p:sp>
        <p:nvSpPr>
          <p:cNvPr id="22604" name="Oval 73"/>
          <p:cNvSpPr>
            <a:spLocks noChangeArrowheads="1"/>
          </p:cNvSpPr>
          <p:nvPr/>
        </p:nvSpPr>
        <p:spPr bwMode="auto">
          <a:xfrm>
            <a:off x="6672263" y="3359153"/>
            <a:ext cx="222250" cy="220662"/>
          </a:xfrm>
          <a:prstGeom prst="ellipse">
            <a:avLst/>
          </a:prstGeom>
          <a:solidFill>
            <a:schemeClr val="accent1"/>
          </a:solidFill>
          <a:ln w="9525">
            <a:solidFill>
              <a:schemeClr val="tx1"/>
            </a:solidFill>
            <a:round/>
            <a:headEnd/>
            <a:tailEnd/>
          </a:ln>
        </p:spPr>
        <p:txBody>
          <a:bodyPr wrap="none" anchor="ctr"/>
          <a:lstStyle/>
          <a:p>
            <a:endParaRPr lang="en-US" b="0"/>
          </a:p>
        </p:txBody>
      </p:sp>
      <p:sp>
        <p:nvSpPr>
          <p:cNvPr id="22605" name="Oval 92"/>
          <p:cNvSpPr>
            <a:spLocks noChangeArrowheads="1"/>
          </p:cNvSpPr>
          <p:nvPr/>
        </p:nvSpPr>
        <p:spPr bwMode="auto">
          <a:xfrm>
            <a:off x="6596063" y="3276603"/>
            <a:ext cx="385762" cy="388937"/>
          </a:xfrm>
          <a:prstGeom prst="ellipse">
            <a:avLst/>
          </a:prstGeom>
          <a:noFill/>
          <a:ln w="50800">
            <a:solidFill>
              <a:srgbClr val="FFFF00"/>
            </a:solidFill>
            <a:round/>
            <a:headEnd/>
            <a:tailEnd/>
          </a:ln>
        </p:spPr>
        <p:txBody>
          <a:bodyPr wrap="none" anchor="ctr"/>
          <a:lstStyle/>
          <a:p>
            <a:endParaRPr lang="en-US" b="0"/>
          </a:p>
        </p:txBody>
      </p:sp>
      <p:sp>
        <p:nvSpPr>
          <p:cNvPr id="22606" name="Text Box 8"/>
          <p:cNvSpPr txBox="1">
            <a:spLocks noChangeArrowheads="1"/>
          </p:cNvSpPr>
          <p:nvPr/>
        </p:nvSpPr>
        <p:spPr bwMode="auto">
          <a:xfrm>
            <a:off x="7031038" y="3252790"/>
            <a:ext cx="1503362" cy="336550"/>
          </a:xfrm>
          <a:prstGeom prst="rect">
            <a:avLst/>
          </a:prstGeom>
          <a:noFill/>
          <a:ln w="9525">
            <a:noFill/>
            <a:miter lim="800000"/>
            <a:headEnd/>
            <a:tailEnd/>
          </a:ln>
        </p:spPr>
        <p:txBody>
          <a:bodyPr wrap="none">
            <a:spAutoFit/>
          </a:bodyPr>
          <a:lstStyle/>
          <a:p>
            <a:r>
              <a:rPr lang="en-US" sz="1600" b="0">
                <a:cs typeface="Arial" charset="0"/>
              </a:rPr>
              <a:t>New Algorithm</a:t>
            </a:r>
          </a:p>
        </p:txBody>
      </p:sp>
      <p:sp>
        <p:nvSpPr>
          <p:cNvPr id="92" name="Slide Number Placeholder 91"/>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22</a:t>
            </a:fld>
            <a:endParaRPr kumimoji="0" lang="en-US" sz="1200">
              <a:solidFill>
                <a:schemeClr val="tx2"/>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472"/>
                                        </p:tgtEl>
                                        <p:attrNameLst>
                                          <p:attrName>style.visibility</p:attrName>
                                        </p:attrNameLst>
                                      </p:cBhvr>
                                      <p:to>
                                        <p:strVal val="visible"/>
                                      </p:to>
                                    </p:set>
                                    <p:animEffect transition="in" filter="fade">
                                      <p:cBhvr>
                                        <p:cTn id="7" dur="500"/>
                                        <p:tgtEl>
                                          <p:spTgt spid="1947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476"/>
                                        </p:tgtEl>
                                        <p:attrNameLst>
                                          <p:attrName>style.visibility</p:attrName>
                                        </p:attrNameLst>
                                      </p:cBhvr>
                                      <p:to>
                                        <p:strVal val="visible"/>
                                      </p:to>
                                    </p:set>
                                    <p:animEffect transition="in" filter="fade">
                                      <p:cBhvr>
                                        <p:cTn id="10" dur="500"/>
                                        <p:tgtEl>
                                          <p:spTgt spid="1947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4525"/>
                                        </p:tgtEl>
                                        <p:attrNameLst>
                                          <p:attrName>style.visibility</p:attrName>
                                        </p:attrNameLst>
                                      </p:cBhvr>
                                      <p:to>
                                        <p:strVal val="visible"/>
                                      </p:to>
                                    </p:set>
                                    <p:animEffect transition="in" filter="fade">
                                      <p:cBhvr>
                                        <p:cTn id="15" dur="500"/>
                                        <p:tgtEl>
                                          <p:spTgt spid="6452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4526"/>
                                        </p:tgtEl>
                                        <p:attrNameLst>
                                          <p:attrName>style.visibility</p:attrName>
                                        </p:attrNameLst>
                                      </p:cBhvr>
                                      <p:to>
                                        <p:strVal val="visible"/>
                                      </p:to>
                                    </p:set>
                                    <p:animEffect transition="in" filter="fade">
                                      <p:cBhvr>
                                        <p:cTn id="18" dur="500"/>
                                        <p:tgtEl>
                                          <p:spTgt spid="6452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4527"/>
                                        </p:tgtEl>
                                        <p:attrNameLst>
                                          <p:attrName>style.visibility</p:attrName>
                                        </p:attrNameLst>
                                      </p:cBhvr>
                                      <p:to>
                                        <p:strVal val="visible"/>
                                      </p:to>
                                    </p:set>
                                    <p:animEffect transition="in" filter="fade">
                                      <p:cBhvr>
                                        <p:cTn id="21" dur="500"/>
                                        <p:tgtEl>
                                          <p:spTgt spid="64527"/>
                                        </p:tgtEl>
                                      </p:cBhvr>
                                    </p:animEffect>
                                  </p:childTnLst>
                                </p:cTn>
                              </p:par>
                              <p:par>
                                <p:cTn id="22" presetID="10"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nodeType="withEffect">
                                  <p:stCondLst>
                                    <p:cond delay="0"/>
                                  </p:stCondLst>
                                  <p:childTnLst>
                                    <p:set>
                                      <p:cBhvr>
                                        <p:cTn id="26" dur="1" fill="hold">
                                          <p:stCondLst>
                                            <p:cond delay="0"/>
                                          </p:stCondLst>
                                        </p:cTn>
                                        <p:tgtEl>
                                          <p:spTgt spid="64532"/>
                                        </p:tgtEl>
                                        <p:attrNameLst>
                                          <p:attrName>style.visibility</p:attrName>
                                        </p:attrNameLst>
                                      </p:cBhvr>
                                      <p:to>
                                        <p:strVal val="visible"/>
                                      </p:to>
                                    </p:set>
                                    <p:animEffect transition="in" filter="fade">
                                      <p:cBhvr>
                                        <p:cTn id="27" dur="500"/>
                                        <p:tgtEl>
                                          <p:spTgt spid="64532"/>
                                        </p:tgtEl>
                                      </p:cBhvr>
                                    </p:animEffect>
                                  </p:childTnLst>
                                </p:cTn>
                              </p:par>
                              <p:par>
                                <p:cTn id="28" presetID="10" presetClass="entr" presetSubtype="0" fill="hold" nodeType="withEffect">
                                  <p:stCondLst>
                                    <p:cond delay="0"/>
                                  </p:stCondLst>
                                  <p:childTnLst>
                                    <p:set>
                                      <p:cBhvr>
                                        <p:cTn id="29" dur="1" fill="hold">
                                          <p:stCondLst>
                                            <p:cond delay="0"/>
                                          </p:stCondLst>
                                        </p:cTn>
                                        <p:tgtEl>
                                          <p:spTgt spid="64538"/>
                                        </p:tgtEl>
                                        <p:attrNameLst>
                                          <p:attrName>style.visibility</p:attrName>
                                        </p:attrNameLst>
                                      </p:cBhvr>
                                      <p:to>
                                        <p:strVal val="visible"/>
                                      </p:to>
                                    </p:set>
                                    <p:animEffect transition="in" filter="fade">
                                      <p:cBhvr>
                                        <p:cTn id="30" dur="500"/>
                                        <p:tgtEl>
                                          <p:spTgt spid="6453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4541"/>
                                        </p:tgtEl>
                                        <p:attrNameLst>
                                          <p:attrName>style.visibility</p:attrName>
                                        </p:attrNameLst>
                                      </p:cBhvr>
                                      <p:to>
                                        <p:strVal val="visible"/>
                                      </p:to>
                                    </p:set>
                                    <p:animEffect transition="in" filter="fade">
                                      <p:cBhvr>
                                        <p:cTn id="33" dur="500"/>
                                        <p:tgtEl>
                                          <p:spTgt spid="6454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4542"/>
                                        </p:tgtEl>
                                        <p:attrNameLst>
                                          <p:attrName>style.visibility</p:attrName>
                                        </p:attrNameLst>
                                      </p:cBhvr>
                                      <p:to>
                                        <p:strVal val="visible"/>
                                      </p:to>
                                    </p:set>
                                    <p:animEffect transition="in" filter="fade">
                                      <p:cBhvr>
                                        <p:cTn id="36" dur="500"/>
                                        <p:tgtEl>
                                          <p:spTgt spid="6454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4543"/>
                                        </p:tgtEl>
                                        <p:attrNameLst>
                                          <p:attrName>style.visibility</p:attrName>
                                        </p:attrNameLst>
                                      </p:cBhvr>
                                      <p:to>
                                        <p:strVal val="visible"/>
                                      </p:to>
                                    </p:set>
                                    <p:animEffect transition="in" filter="fade">
                                      <p:cBhvr>
                                        <p:cTn id="39" dur="500"/>
                                        <p:tgtEl>
                                          <p:spTgt spid="6454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4546"/>
                                        </p:tgtEl>
                                        <p:attrNameLst>
                                          <p:attrName>style.visibility</p:attrName>
                                        </p:attrNameLst>
                                      </p:cBhvr>
                                      <p:to>
                                        <p:strVal val="visible"/>
                                      </p:to>
                                    </p:set>
                                    <p:animEffect transition="in" filter="fade">
                                      <p:cBhvr>
                                        <p:cTn id="42" dur="500"/>
                                        <p:tgtEl>
                                          <p:spTgt spid="64546"/>
                                        </p:tgtEl>
                                      </p:cBhvr>
                                    </p:animEffect>
                                  </p:childTnLst>
                                </p:cTn>
                              </p:par>
                              <p:par>
                                <p:cTn id="43" presetID="10" presetClass="entr" presetSubtype="0" fill="hold"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par>
                                <p:cTn id="46" presetID="10" presetClass="entr" presetSubtype="0" fill="hold"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par>
                                <p:cTn id="49" presetID="10" presetClass="entr" presetSubtype="0" fill="hold" nodeType="withEffect">
                                  <p:stCondLst>
                                    <p:cond delay="0"/>
                                  </p:stCondLst>
                                  <p:childTnLst>
                                    <p:set>
                                      <p:cBhvr>
                                        <p:cTn id="50" dur="1" fill="hold">
                                          <p:stCondLst>
                                            <p:cond delay="0"/>
                                          </p:stCondLst>
                                        </p:cTn>
                                        <p:tgtEl>
                                          <p:spTgt spid="64555"/>
                                        </p:tgtEl>
                                        <p:attrNameLst>
                                          <p:attrName>style.visibility</p:attrName>
                                        </p:attrNameLst>
                                      </p:cBhvr>
                                      <p:to>
                                        <p:strVal val="visible"/>
                                      </p:to>
                                    </p:set>
                                    <p:animEffect transition="in" filter="fade">
                                      <p:cBhvr>
                                        <p:cTn id="51" dur="500"/>
                                        <p:tgtEl>
                                          <p:spTgt spid="64555"/>
                                        </p:tgtEl>
                                      </p:cBhvr>
                                    </p:animEffect>
                                  </p:childTnLst>
                                </p:cTn>
                              </p:par>
                              <p:par>
                                <p:cTn id="52" presetID="10" presetClass="entr" presetSubtype="0" fill="hold" nodeType="withEffect">
                                  <p:stCondLst>
                                    <p:cond delay="0"/>
                                  </p:stCondLst>
                                  <p:childTnLst>
                                    <p:set>
                                      <p:cBhvr>
                                        <p:cTn id="53" dur="1" fill="hold">
                                          <p:stCondLst>
                                            <p:cond delay="0"/>
                                          </p:stCondLst>
                                        </p:cTn>
                                        <p:tgtEl>
                                          <p:spTgt spid="64556"/>
                                        </p:tgtEl>
                                        <p:attrNameLst>
                                          <p:attrName>style.visibility</p:attrName>
                                        </p:attrNameLst>
                                      </p:cBhvr>
                                      <p:to>
                                        <p:strVal val="visible"/>
                                      </p:to>
                                    </p:set>
                                    <p:animEffect transition="in" filter="fade">
                                      <p:cBhvr>
                                        <p:cTn id="54" dur="500"/>
                                        <p:tgtEl>
                                          <p:spTgt spid="64556"/>
                                        </p:tgtEl>
                                      </p:cBhvr>
                                    </p:animEffect>
                                  </p:childTnLst>
                                </p:cTn>
                              </p:par>
                              <p:par>
                                <p:cTn id="55" presetID="10" presetClass="entr" presetSubtype="0" fill="hold" nodeType="withEffect">
                                  <p:stCondLst>
                                    <p:cond delay="0"/>
                                  </p:stCondLst>
                                  <p:childTnLst>
                                    <p:set>
                                      <p:cBhvr>
                                        <p:cTn id="56" dur="1" fill="hold">
                                          <p:stCondLst>
                                            <p:cond delay="0"/>
                                          </p:stCondLst>
                                        </p:cTn>
                                        <p:tgtEl>
                                          <p:spTgt spid="64557"/>
                                        </p:tgtEl>
                                        <p:attrNameLst>
                                          <p:attrName>style.visibility</p:attrName>
                                        </p:attrNameLst>
                                      </p:cBhvr>
                                      <p:to>
                                        <p:strVal val="visible"/>
                                      </p:to>
                                    </p:set>
                                    <p:animEffect transition="in" filter="fade">
                                      <p:cBhvr>
                                        <p:cTn id="57" dur="500"/>
                                        <p:tgtEl>
                                          <p:spTgt spid="64557"/>
                                        </p:tgtEl>
                                      </p:cBhvr>
                                    </p:animEffect>
                                  </p:childTnLst>
                                </p:cTn>
                              </p:par>
                              <p:par>
                                <p:cTn id="58" presetID="10" presetClass="entr" presetSubtype="0" fill="hold" nodeType="withEffect">
                                  <p:stCondLst>
                                    <p:cond delay="0"/>
                                  </p:stCondLst>
                                  <p:childTnLst>
                                    <p:set>
                                      <p:cBhvr>
                                        <p:cTn id="59" dur="1" fill="hold">
                                          <p:stCondLst>
                                            <p:cond delay="0"/>
                                          </p:stCondLst>
                                        </p:cTn>
                                        <p:tgtEl>
                                          <p:spTgt spid="64558"/>
                                        </p:tgtEl>
                                        <p:attrNameLst>
                                          <p:attrName>style.visibility</p:attrName>
                                        </p:attrNameLst>
                                      </p:cBhvr>
                                      <p:to>
                                        <p:strVal val="visible"/>
                                      </p:to>
                                    </p:set>
                                    <p:animEffect transition="in" filter="fade">
                                      <p:cBhvr>
                                        <p:cTn id="60" dur="500"/>
                                        <p:tgtEl>
                                          <p:spTgt spid="64558"/>
                                        </p:tgtEl>
                                      </p:cBhvr>
                                    </p:animEffect>
                                  </p:childTnLst>
                                </p:cTn>
                              </p:par>
                              <p:par>
                                <p:cTn id="61" presetID="10" presetClass="entr" presetSubtype="0" fill="hold" nodeType="withEffect">
                                  <p:stCondLst>
                                    <p:cond delay="0"/>
                                  </p:stCondLst>
                                  <p:childTnLst>
                                    <p:set>
                                      <p:cBhvr>
                                        <p:cTn id="62" dur="1" fill="hold">
                                          <p:stCondLst>
                                            <p:cond delay="0"/>
                                          </p:stCondLst>
                                        </p:cTn>
                                        <p:tgtEl>
                                          <p:spTgt spid="64559"/>
                                        </p:tgtEl>
                                        <p:attrNameLst>
                                          <p:attrName>style.visibility</p:attrName>
                                        </p:attrNameLst>
                                      </p:cBhvr>
                                      <p:to>
                                        <p:strVal val="visible"/>
                                      </p:to>
                                    </p:set>
                                    <p:animEffect transition="in" filter="fade">
                                      <p:cBhvr>
                                        <p:cTn id="63" dur="500"/>
                                        <p:tgtEl>
                                          <p:spTgt spid="64559"/>
                                        </p:tgtEl>
                                      </p:cBhvr>
                                    </p:animEffect>
                                  </p:childTnLst>
                                </p:cTn>
                              </p:par>
                              <p:par>
                                <p:cTn id="64" presetID="10" presetClass="entr" presetSubtype="0" fill="hold" nodeType="withEffect">
                                  <p:stCondLst>
                                    <p:cond delay="0"/>
                                  </p:stCondLst>
                                  <p:childTnLst>
                                    <p:set>
                                      <p:cBhvr>
                                        <p:cTn id="65" dur="1" fill="hold">
                                          <p:stCondLst>
                                            <p:cond delay="0"/>
                                          </p:stCondLst>
                                        </p:cTn>
                                        <p:tgtEl>
                                          <p:spTgt spid="64560"/>
                                        </p:tgtEl>
                                        <p:attrNameLst>
                                          <p:attrName>style.visibility</p:attrName>
                                        </p:attrNameLst>
                                      </p:cBhvr>
                                      <p:to>
                                        <p:strVal val="visible"/>
                                      </p:to>
                                    </p:set>
                                    <p:animEffect transition="in" filter="fade">
                                      <p:cBhvr>
                                        <p:cTn id="66" dur="500"/>
                                        <p:tgtEl>
                                          <p:spTgt spid="64560"/>
                                        </p:tgtEl>
                                      </p:cBhvr>
                                    </p:animEffect>
                                  </p:childTnLst>
                                </p:cTn>
                              </p:par>
                              <p:par>
                                <p:cTn id="67" presetID="10" presetClass="entr" presetSubtype="0" fill="hold" nodeType="with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fade">
                                      <p:cBhvr>
                                        <p:cTn id="69" dur="500"/>
                                        <p:tgtEl>
                                          <p:spTgt spid="8"/>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64565"/>
                                        </p:tgtEl>
                                        <p:attrNameLst>
                                          <p:attrName>style.visibility</p:attrName>
                                        </p:attrNameLst>
                                      </p:cBhvr>
                                      <p:to>
                                        <p:strVal val="visible"/>
                                      </p:to>
                                    </p:set>
                                    <p:animEffect transition="in" filter="fade">
                                      <p:cBhvr>
                                        <p:cTn id="72" dur="500"/>
                                        <p:tgtEl>
                                          <p:spTgt spid="64565"/>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64566"/>
                                        </p:tgtEl>
                                        <p:attrNameLst>
                                          <p:attrName>style.visibility</p:attrName>
                                        </p:attrNameLst>
                                      </p:cBhvr>
                                      <p:to>
                                        <p:strVal val="visible"/>
                                      </p:to>
                                    </p:set>
                                    <p:animEffect transition="in" filter="fade">
                                      <p:cBhvr>
                                        <p:cTn id="75" dur="500"/>
                                        <p:tgtEl>
                                          <p:spTgt spid="64566"/>
                                        </p:tgtEl>
                                      </p:cBhvr>
                                    </p:animEffect>
                                  </p:childTnLst>
                                </p:cTn>
                              </p:par>
                              <p:par>
                                <p:cTn id="76" presetID="10" presetClass="entr" presetSubtype="0" fill="hold" nodeType="withEffect">
                                  <p:stCondLst>
                                    <p:cond delay="0"/>
                                  </p:stCondLst>
                                  <p:childTnLst>
                                    <p:set>
                                      <p:cBhvr>
                                        <p:cTn id="77" dur="1" fill="hold">
                                          <p:stCondLst>
                                            <p:cond delay="0"/>
                                          </p:stCondLst>
                                        </p:cTn>
                                        <p:tgtEl>
                                          <p:spTgt spid="64567"/>
                                        </p:tgtEl>
                                        <p:attrNameLst>
                                          <p:attrName>style.visibility</p:attrName>
                                        </p:attrNameLst>
                                      </p:cBhvr>
                                      <p:to>
                                        <p:strVal val="visible"/>
                                      </p:to>
                                    </p:set>
                                    <p:animEffect transition="in" filter="fade">
                                      <p:cBhvr>
                                        <p:cTn id="78" dur="500"/>
                                        <p:tgtEl>
                                          <p:spTgt spid="64567"/>
                                        </p:tgtEl>
                                      </p:cBhvr>
                                    </p:animEffect>
                                  </p:childTnLst>
                                </p:cTn>
                              </p:par>
                              <p:par>
                                <p:cTn id="79" presetID="10" presetClass="entr" presetSubtype="0" fill="hold" nodeType="withEffect">
                                  <p:stCondLst>
                                    <p:cond delay="0"/>
                                  </p:stCondLst>
                                  <p:childTnLst>
                                    <p:set>
                                      <p:cBhvr>
                                        <p:cTn id="80" dur="1" fill="hold">
                                          <p:stCondLst>
                                            <p:cond delay="0"/>
                                          </p:stCondLst>
                                        </p:cTn>
                                        <p:tgtEl>
                                          <p:spTgt spid="64568"/>
                                        </p:tgtEl>
                                        <p:attrNameLst>
                                          <p:attrName>style.visibility</p:attrName>
                                        </p:attrNameLst>
                                      </p:cBhvr>
                                      <p:to>
                                        <p:strVal val="visible"/>
                                      </p:to>
                                    </p:set>
                                    <p:animEffect transition="in" filter="fade">
                                      <p:cBhvr>
                                        <p:cTn id="81" dur="500"/>
                                        <p:tgtEl>
                                          <p:spTgt spid="64568"/>
                                        </p:tgtEl>
                                      </p:cBhvr>
                                    </p:animEffect>
                                  </p:childTnLst>
                                </p:cTn>
                              </p:par>
                              <p:par>
                                <p:cTn id="82" presetID="10" presetClass="entr" presetSubtype="0" fill="hold" nodeType="withEffect">
                                  <p:stCondLst>
                                    <p:cond delay="0"/>
                                  </p:stCondLst>
                                  <p:childTnLst>
                                    <p:set>
                                      <p:cBhvr>
                                        <p:cTn id="83" dur="1" fill="hold">
                                          <p:stCondLst>
                                            <p:cond delay="0"/>
                                          </p:stCondLst>
                                        </p:cTn>
                                        <p:tgtEl>
                                          <p:spTgt spid="9"/>
                                        </p:tgtEl>
                                        <p:attrNameLst>
                                          <p:attrName>style.visibility</p:attrName>
                                        </p:attrNameLst>
                                      </p:cBhvr>
                                      <p:to>
                                        <p:strVal val="visible"/>
                                      </p:to>
                                    </p:set>
                                    <p:animEffect transition="in" filter="fade">
                                      <p:cBhvr>
                                        <p:cTn id="84" dur="500"/>
                                        <p:tgtEl>
                                          <p:spTgt spid="9"/>
                                        </p:tgtEl>
                                      </p:cBhvr>
                                    </p:animEffect>
                                  </p:childTnLst>
                                </p:cTn>
                              </p:par>
                              <p:par>
                                <p:cTn id="85" presetID="10" presetClass="entr" presetSubtype="0" fill="hold" nodeType="withEffect">
                                  <p:stCondLst>
                                    <p:cond delay="0"/>
                                  </p:stCondLst>
                                  <p:childTnLst>
                                    <p:set>
                                      <p:cBhvr>
                                        <p:cTn id="86" dur="1" fill="hold">
                                          <p:stCondLst>
                                            <p:cond delay="0"/>
                                          </p:stCondLst>
                                        </p:cTn>
                                        <p:tgtEl>
                                          <p:spTgt spid="64572"/>
                                        </p:tgtEl>
                                        <p:attrNameLst>
                                          <p:attrName>style.visibility</p:attrName>
                                        </p:attrNameLst>
                                      </p:cBhvr>
                                      <p:to>
                                        <p:strVal val="visible"/>
                                      </p:to>
                                    </p:set>
                                    <p:animEffect transition="in" filter="fade">
                                      <p:cBhvr>
                                        <p:cTn id="87" dur="500"/>
                                        <p:tgtEl>
                                          <p:spTgt spid="64572"/>
                                        </p:tgtEl>
                                      </p:cBhvr>
                                    </p:animEffect>
                                  </p:childTnLst>
                                </p:cTn>
                              </p:par>
                              <p:par>
                                <p:cTn id="88" presetID="10" presetClass="entr" presetSubtype="0" fill="hold" nodeType="withEffect">
                                  <p:stCondLst>
                                    <p:cond delay="0"/>
                                  </p:stCondLst>
                                  <p:childTnLst>
                                    <p:set>
                                      <p:cBhvr>
                                        <p:cTn id="89" dur="1" fill="hold">
                                          <p:stCondLst>
                                            <p:cond delay="0"/>
                                          </p:stCondLst>
                                        </p:cTn>
                                        <p:tgtEl>
                                          <p:spTgt spid="64574"/>
                                        </p:tgtEl>
                                        <p:attrNameLst>
                                          <p:attrName>style.visibility</p:attrName>
                                        </p:attrNameLst>
                                      </p:cBhvr>
                                      <p:to>
                                        <p:strVal val="visible"/>
                                      </p:to>
                                    </p:set>
                                    <p:animEffect transition="in" filter="fade">
                                      <p:cBhvr>
                                        <p:cTn id="90" dur="500"/>
                                        <p:tgtEl>
                                          <p:spTgt spid="64574"/>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64575"/>
                                        </p:tgtEl>
                                        <p:attrNameLst>
                                          <p:attrName>style.visibility</p:attrName>
                                        </p:attrNameLst>
                                      </p:cBhvr>
                                      <p:to>
                                        <p:strVal val="visible"/>
                                      </p:to>
                                    </p:set>
                                    <p:animEffect transition="in" filter="fade">
                                      <p:cBhvr>
                                        <p:cTn id="93" dur="500"/>
                                        <p:tgtEl>
                                          <p:spTgt spid="64575"/>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64576"/>
                                        </p:tgtEl>
                                        <p:attrNameLst>
                                          <p:attrName>style.visibility</p:attrName>
                                        </p:attrNameLst>
                                      </p:cBhvr>
                                      <p:to>
                                        <p:strVal val="visible"/>
                                      </p:to>
                                    </p:set>
                                    <p:animEffect transition="in" filter="fade">
                                      <p:cBhvr>
                                        <p:cTn id="96" dur="500"/>
                                        <p:tgtEl>
                                          <p:spTgt spid="64576"/>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64577"/>
                                        </p:tgtEl>
                                        <p:attrNameLst>
                                          <p:attrName>style.visibility</p:attrName>
                                        </p:attrNameLst>
                                      </p:cBhvr>
                                      <p:to>
                                        <p:strVal val="visible"/>
                                      </p:to>
                                    </p:set>
                                    <p:animEffect transition="in" filter="fade">
                                      <p:cBhvr>
                                        <p:cTn id="99" dur="500"/>
                                        <p:tgtEl>
                                          <p:spTgt spid="64577"/>
                                        </p:tgtEl>
                                      </p:cBhvr>
                                    </p:animEffect>
                                  </p:childTnLst>
                                </p:cTn>
                              </p:par>
                              <p:par>
                                <p:cTn id="100" presetID="10" presetClass="entr" presetSubtype="0" fill="hold" nodeType="withEffect">
                                  <p:stCondLst>
                                    <p:cond delay="0"/>
                                  </p:stCondLst>
                                  <p:childTnLst>
                                    <p:set>
                                      <p:cBhvr>
                                        <p:cTn id="101" dur="1" fill="hold">
                                          <p:stCondLst>
                                            <p:cond delay="0"/>
                                          </p:stCondLst>
                                        </p:cTn>
                                        <p:tgtEl>
                                          <p:spTgt spid="64578"/>
                                        </p:tgtEl>
                                        <p:attrNameLst>
                                          <p:attrName>style.visibility</p:attrName>
                                        </p:attrNameLst>
                                      </p:cBhvr>
                                      <p:to>
                                        <p:strVal val="visible"/>
                                      </p:to>
                                    </p:set>
                                    <p:animEffect transition="in" filter="fade">
                                      <p:cBhvr>
                                        <p:cTn id="102" dur="500"/>
                                        <p:tgtEl>
                                          <p:spTgt spid="64578"/>
                                        </p:tgtEl>
                                      </p:cBhvr>
                                    </p:animEffect>
                                  </p:childTnLst>
                                </p:cTn>
                              </p:par>
                              <p:par>
                                <p:cTn id="103" presetID="10" presetClass="entr" presetSubtype="0" fill="hold" nodeType="withEffect">
                                  <p:stCondLst>
                                    <p:cond delay="0"/>
                                  </p:stCondLst>
                                  <p:childTnLst>
                                    <p:set>
                                      <p:cBhvr>
                                        <p:cTn id="104" dur="1" fill="hold">
                                          <p:stCondLst>
                                            <p:cond delay="0"/>
                                          </p:stCondLst>
                                        </p:cTn>
                                        <p:tgtEl>
                                          <p:spTgt spid="64581"/>
                                        </p:tgtEl>
                                        <p:attrNameLst>
                                          <p:attrName>style.visibility</p:attrName>
                                        </p:attrNameLst>
                                      </p:cBhvr>
                                      <p:to>
                                        <p:strVal val="visible"/>
                                      </p:to>
                                    </p:set>
                                    <p:animEffect transition="in" filter="fade">
                                      <p:cBhvr>
                                        <p:cTn id="105" dur="500"/>
                                        <p:tgtEl>
                                          <p:spTgt spid="64581"/>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64600"/>
                                        </p:tgtEl>
                                        <p:attrNameLst>
                                          <p:attrName>style.visibility</p:attrName>
                                        </p:attrNameLst>
                                      </p:cBhvr>
                                      <p:to>
                                        <p:strVal val="visible"/>
                                      </p:to>
                                    </p:set>
                                    <p:animEffect transition="in" filter="fade">
                                      <p:cBhvr>
                                        <p:cTn id="108" dur="500"/>
                                        <p:tgtEl>
                                          <p:spTgt spid="64600"/>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144892"/>
                                        </p:tgtEl>
                                        <p:attrNameLst>
                                          <p:attrName>style.visibility</p:attrName>
                                        </p:attrNameLst>
                                      </p:cBhvr>
                                      <p:to>
                                        <p:strVal val="visible"/>
                                      </p:to>
                                    </p:set>
                                    <p:animEffect transition="in" filter="fade">
                                      <p:cBhvr>
                                        <p:cTn id="111" dur="500"/>
                                        <p:tgtEl>
                                          <p:spTgt spid="1144892"/>
                                        </p:tgtEl>
                                      </p:cBhvr>
                                    </p:animEffect>
                                  </p:childTnLst>
                                </p:cTn>
                              </p:par>
                              <p:par>
                                <p:cTn id="112" presetID="10" presetClass="entr" presetSubtype="0" fill="hold" nodeType="withEffect">
                                  <p:stCondLst>
                                    <p:cond delay="0"/>
                                  </p:stCondLst>
                                  <p:childTnLst>
                                    <p:set>
                                      <p:cBhvr>
                                        <p:cTn id="113" dur="1" fill="hold">
                                          <p:stCondLst>
                                            <p:cond delay="0"/>
                                          </p:stCondLst>
                                        </p:cTn>
                                        <p:tgtEl>
                                          <p:spTgt spid="64602"/>
                                        </p:tgtEl>
                                        <p:attrNameLst>
                                          <p:attrName>style.visibility</p:attrName>
                                        </p:attrNameLst>
                                      </p:cBhvr>
                                      <p:to>
                                        <p:strVal val="visible"/>
                                      </p:to>
                                    </p:set>
                                    <p:animEffect transition="in" filter="fade">
                                      <p:cBhvr>
                                        <p:cTn id="114" dur="500"/>
                                        <p:tgtEl>
                                          <p:spTgt spid="64602"/>
                                        </p:tgtEl>
                                      </p:cBhvr>
                                    </p:animEffect>
                                  </p:childTnLst>
                                </p:cTn>
                              </p:par>
                              <p:par>
                                <p:cTn id="115" presetID="10" presetClass="entr" presetSubtype="0" fill="hold" nodeType="withEffect">
                                  <p:stCondLst>
                                    <p:cond delay="0"/>
                                  </p:stCondLst>
                                  <p:childTnLst>
                                    <p:set>
                                      <p:cBhvr>
                                        <p:cTn id="116" dur="1" fill="hold">
                                          <p:stCondLst>
                                            <p:cond delay="0"/>
                                          </p:stCondLst>
                                        </p:cTn>
                                        <p:tgtEl>
                                          <p:spTgt spid="64603"/>
                                        </p:tgtEl>
                                        <p:attrNameLst>
                                          <p:attrName>style.visibility</p:attrName>
                                        </p:attrNameLst>
                                      </p:cBhvr>
                                      <p:to>
                                        <p:strVal val="visible"/>
                                      </p:to>
                                    </p:set>
                                    <p:animEffect transition="in" filter="fade">
                                      <p:cBhvr>
                                        <p:cTn id="117" dur="500"/>
                                        <p:tgtEl>
                                          <p:spTgt spid="64603"/>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64604"/>
                                        </p:tgtEl>
                                        <p:attrNameLst>
                                          <p:attrName>style.visibility</p:attrName>
                                        </p:attrNameLst>
                                      </p:cBhvr>
                                      <p:to>
                                        <p:strVal val="visible"/>
                                      </p:to>
                                    </p:set>
                                    <p:animEffect transition="in" filter="fade">
                                      <p:cBhvr>
                                        <p:cTn id="120" dur="500"/>
                                        <p:tgtEl>
                                          <p:spTgt spid="64604"/>
                                        </p:tgtEl>
                                      </p:cBhvr>
                                    </p:animEffect>
                                  </p:childTnLst>
                                </p:cTn>
                              </p:par>
                              <p:par>
                                <p:cTn id="121" presetID="10" presetClass="entr" presetSubtype="0" fill="hold" nodeType="withEffect">
                                  <p:stCondLst>
                                    <p:cond delay="0"/>
                                  </p:stCondLst>
                                  <p:childTnLst>
                                    <p:set>
                                      <p:cBhvr>
                                        <p:cTn id="122" dur="1" fill="hold">
                                          <p:stCondLst>
                                            <p:cond delay="0"/>
                                          </p:stCondLst>
                                        </p:cTn>
                                        <p:tgtEl>
                                          <p:spTgt spid="64605"/>
                                        </p:tgtEl>
                                        <p:attrNameLst>
                                          <p:attrName>style.visibility</p:attrName>
                                        </p:attrNameLst>
                                      </p:cBhvr>
                                      <p:to>
                                        <p:strVal val="visible"/>
                                      </p:to>
                                    </p:set>
                                    <p:animEffect transition="in" filter="fade">
                                      <p:cBhvr>
                                        <p:cTn id="123" dur="500"/>
                                        <p:tgtEl>
                                          <p:spTgt spid="64605"/>
                                        </p:tgtEl>
                                      </p:cBhvr>
                                    </p:animEffect>
                                  </p:childTnLst>
                                </p:cTn>
                              </p:par>
                              <p:par>
                                <p:cTn id="124" presetID="10" presetClass="entr" presetSubtype="0" fill="hold" nodeType="withEffect">
                                  <p:stCondLst>
                                    <p:cond delay="0"/>
                                  </p:stCondLst>
                                  <p:childTnLst>
                                    <p:set>
                                      <p:cBhvr>
                                        <p:cTn id="125" dur="1" fill="hold">
                                          <p:stCondLst>
                                            <p:cond delay="0"/>
                                          </p:stCondLst>
                                        </p:cTn>
                                        <p:tgtEl>
                                          <p:spTgt spid="64606"/>
                                        </p:tgtEl>
                                        <p:attrNameLst>
                                          <p:attrName>style.visibility</p:attrName>
                                        </p:attrNameLst>
                                      </p:cBhvr>
                                      <p:to>
                                        <p:strVal val="visible"/>
                                      </p:to>
                                    </p:set>
                                    <p:animEffect transition="in" filter="fade">
                                      <p:cBhvr>
                                        <p:cTn id="126" dur="500"/>
                                        <p:tgtEl>
                                          <p:spTgt spid="64606"/>
                                        </p:tgtEl>
                                      </p:cBhvr>
                                    </p:animEffect>
                                  </p:childTnLst>
                                </p:cTn>
                              </p:par>
                              <p:par>
                                <p:cTn id="127" presetID="10" presetClass="entr" presetSubtype="0" fill="hold" nodeType="withEffect">
                                  <p:stCondLst>
                                    <p:cond delay="0"/>
                                  </p:stCondLst>
                                  <p:childTnLst>
                                    <p:set>
                                      <p:cBhvr>
                                        <p:cTn id="128" dur="1" fill="hold">
                                          <p:stCondLst>
                                            <p:cond delay="0"/>
                                          </p:stCondLst>
                                        </p:cTn>
                                        <p:tgtEl>
                                          <p:spTgt spid="16"/>
                                        </p:tgtEl>
                                        <p:attrNameLst>
                                          <p:attrName>style.visibility</p:attrName>
                                        </p:attrNameLst>
                                      </p:cBhvr>
                                      <p:to>
                                        <p:strVal val="visible"/>
                                      </p:to>
                                    </p:set>
                                    <p:animEffect transition="in" filter="fade">
                                      <p:cBhvr>
                                        <p:cTn id="129" dur="500"/>
                                        <p:tgtEl>
                                          <p:spTgt spid="16"/>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2"/>
                                        </p:tgtEl>
                                        <p:attrNameLst>
                                          <p:attrName>style.visibility</p:attrName>
                                        </p:attrNameLst>
                                      </p:cBhvr>
                                      <p:to>
                                        <p:strVal val="visible"/>
                                      </p:to>
                                    </p:set>
                                    <p:animEffect transition="in" filter="fade">
                                      <p:cBhvr>
                                        <p:cTn id="132" dur="500"/>
                                        <p:tgtEl>
                                          <p:spTgt spid="2"/>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81"/>
                                        </p:tgtEl>
                                        <p:attrNameLst>
                                          <p:attrName>style.visibility</p:attrName>
                                        </p:attrNameLst>
                                      </p:cBhvr>
                                      <p:to>
                                        <p:strVal val="visible"/>
                                      </p:to>
                                    </p:set>
                                    <p:animEffect transition="in" filter="fade">
                                      <p:cBhvr>
                                        <p:cTn id="135" dur="500"/>
                                        <p:tgtEl>
                                          <p:spTgt spid="81"/>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3"/>
                                        </p:tgtEl>
                                        <p:attrNameLst>
                                          <p:attrName>style.visibility</p:attrName>
                                        </p:attrNameLst>
                                      </p:cBhvr>
                                      <p:to>
                                        <p:strVal val="visible"/>
                                      </p:to>
                                    </p:set>
                                    <p:animEffect transition="in" filter="fade">
                                      <p:cBhvr>
                                        <p:cTn id="138" dur="500"/>
                                        <p:tgtEl>
                                          <p:spTgt spid="3"/>
                                        </p:tgtEl>
                                      </p:cBhvr>
                                    </p:animEffect>
                                  </p:childTnLst>
                                </p:cTn>
                              </p:par>
                              <p:par>
                                <p:cTn id="139" presetID="10" presetClass="entr" presetSubtype="0" fill="hold" nodeType="withEffect">
                                  <p:stCondLst>
                                    <p:cond delay="0"/>
                                  </p:stCondLst>
                                  <p:childTnLst>
                                    <p:set>
                                      <p:cBhvr>
                                        <p:cTn id="140" dur="1" fill="hold">
                                          <p:stCondLst>
                                            <p:cond delay="0"/>
                                          </p:stCondLst>
                                        </p:cTn>
                                        <p:tgtEl>
                                          <p:spTgt spid="19544"/>
                                        </p:tgtEl>
                                        <p:attrNameLst>
                                          <p:attrName>style.visibility</p:attrName>
                                        </p:attrNameLst>
                                      </p:cBhvr>
                                      <p:to>
                                        <p:strVal val="visible"/>
                                      </p:to>
                                    </p:set>
                                    <p:animEffect transition="in" filter="fade">
                                      <p:cBhvr>
                                        <p:cTn id="141" dur="500"/>
                                        <p:tgtEl>
                                          <p:spTgt spid="19544"/>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10"/>
                                        </p:tgtEl>
                                        <p:attrNameLst>
                                          <p:attrName>style.visibility</p:attrName>
                                        </p:attrNameLst>
                                      </p:cBhvr>
                                      <p:to>
                                        <p:strVal val="visible"/>
                                      </p:to>
                                    </p:set>
                                    <p:animEffect transition="in" filter="fade">
                                      <p:cBhvr>
                                        <p:cTn id="144" dur="500"/>
                                        <p:tgtEl>
                                          <p:spTgt spid="10"/>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11"/>
                                        </p:tgtEl>
                                        <p:attrNameLst>
                                          <p:attrName>style.visibility</p:attrName>
                                        </p:attrNameLst>
                                      </p:cBhvr>
                                      <p:to>
                                        <p:strVal val="visible"/>
                                      </p:to>
                                    </p:set>
                                    <p:animEffect transition="in" filter="fade">
                                      <p:cBhvr>
                                        <p:cTn id="147" dur="500"/>
                                        <p:tgtEl>
                                          <p:spTgt spid="11"/>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13"/>
                                        </p:tgtEl>
                                        <p:attrNameLst>
                                          <p:attrName>style.visibility</p:attrName>
                                        </p:attrNameLst>
                                      </p:cBhvr>
                                      <p:to>
                                        <p:strVal val="visible"/>
                                      </p:to>
                                    </p:set>
                                    <p:animEffect transition="in" filter="fade">
                                      <p:cBhvr>
                                        <p:cTn id="150" dur="500"/>
                                        <p:tgtEl>
                                          <p:spTgt spid="13"/>
                                        </p:tgtEl>
                                      </p:cBhvr>
                                    </p:animEffect>
                                  </p:childTnLst>
                                </p:cTn>
                              </p:par>
                              <p:par>
                                <p:cTn id="151" presetID="10" presetClass="entr" presetSubtype="0" fill="hold" nodeType="withEffect">
                                  <p:stCondLst>
                                    <p:cond delay="0"/>
                                  </p:stCondLst>
                                  <p:childTnLst>
                                    <p:set>
                                      <p:cBhvr>
                                        <p:cTn id="152" dur="1" fill="hold">
                                          <p:stCondLst>
                                            <p:cond delay="0"/>
                                          </p:stCondLst>
                                        </p:cTn>
                                        <p:tgtEl>
                                          <p:spTgt spid="19549"/>
                                        </p:tgtEl>
                                        <p:attrNameLst>
                                          <p:attrName>style.visibility</p:attrName>
                                        </p:attrNameLst>
                                      </p:cBhvr>
                                      <p:to>
                                        <p:strVal val="visible"/>
                                      </p:to>
                                    </p:set>
                                    <p:animEffect transition="in" filter="fade">
                                      <p:cBhvr>
                                        <p:cTn id="153" dur="500"/>
                                        <p:tgtEl>
                                          <p:spTgt spid="19549"/>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14"/>
                                        </p:tgtEl>
                                        <p:attrNameLst>
                                          <p:attrName>style.visibility</p:attrName>
                                        </p:attrNameLst>
                                      </p:cBhvr>
                                      <p:to>
                                        <p:strVal val="visible"/>
                                      </p:to>
                                    </p:set>
                                    <p:animEffect transition="in" filter="fade">
                                      <p:cBhvr>
                                        <p:cTn id="156" dur="500"/>
                                        <p:tgtEl>
                                          <p:spTgt spid="14"/>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64573"/>
                                        </p:tgtEl>
                                        <p:attrNameLst>
                                          <p:attrName>style.visibility</p:attrName>
                                        </p:attrNameLst>
                                      </p:cBhvr>
                                      <p:to>
                                        <p:strVal val="visible"/>
                                      </p:to>
                                    </p:set>
                                    <p:animEffect transition="in" filter="fade">
                                      <p:cBhvr>
                                        <p:cTn id="159" dur="500"/>
                                        <p:tgtEl>
                                          <p:spTgt spid="64573"/>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15"/>
                                        </p:tgtEl>
                                        <p:attrNameLst>
                                          <p:attrName>style.visibility</p:attrName>
                                        </p:attrNameLst>
                                      </p:cBhvr>
                                      <p:to>
                                        <p:strVal val="visible"/>
                                      </p:to>
                                    </p:set>
                                    <p:animEffect transition="in" filter="fade">
                                      <p:cBhvr>
                                        <p:cTn id="162" dur="500"/>
                                        <p:tgtEl>
                                          <p:spTgt spid="15"/>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12"/>
                                        </p:tgtEl>
                                        <p:attrNameLst>
                                          <p:attrName>style.visibility</p:attrName>
                                        </p:attrNameLst>
                                      </p:cBhvr>
                                      <p:to>
                                        <p:strVal val="visible"/>
                                      </p:to>
                                    </p:set>
                                    <p:animEffect transition="in" filter="fade">
                                      <p:cBhvr>
                                        <p:cTn id="165" dur="500"/>
                                        <p:tgtEl>
                                          <p:spTgt spid="12"/>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82"/>
                                        </p:tgtEl>
                                        <p:attrNameLst>
                                          <p:attrName>style.visibility</p:attrName>
                                        </p:attrNameLst>
                                      </p:cBhvr>
                                      <p:to>
                                        <p:strVal val="visible"/>
                                      </p:to>
                                    </p:set>
                                    <p:animEffect transition="in" filter="fade">
                                      <p:cBhvr>
                                        <p:cTn id="168" dur="500"/>
                                        <p:tgtEl>
                                          <p:spTgt spid="82"/>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64564"/>
                                        </p:tgtEl>
                                        <p:attrNameLst>
                                          <p:attrName>style.visibility</p:attrName>
                                        </p:attrNameLst>
                                      </p:cBhvr>
                                      <p:to>
                                        <p:strVal val="visible"/>
                                      </p:to>
                                    </p:set>
                                    <p:animEffect transition="in" filter="fade">
                                      <p:cBhvr>
                                        <p:cTn id="171" dur="500"/>
                                        <p:tgtEl>
                                          <p:spTgt spid="64564"/>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64547"/>
                                        </p:tgtEl>
                                        <p:attrNameLst>
                                          <p:attrName>style.visibility</p:attrName>
                                        </p:attrNameLst>
                                      </p:cBhvr>
                                      <p:to>
                                        <p:strVal val="visible"/>
                                      </p:to>
                                    </p:set>
                                    <p:animEffect transition="in" filter="fade">
                                      <p:cBhvr>
                                        <p:cTn id="174" dur="500"/>
                                        <p:tgtEl>
                                          <p:spTgt spid="64547"/>
                                        </p:tgtEl>
                                      </p:cBhvr>
                                    </p:animEffect>
                                  </p:childTnLst>
                                </p:cTn>
                              </p:par>
                            </p:childTnLst>
                          </p:cTn>
                        </p:par>
                      </p:childTnLst>
                    </p:cTn>
                  </p:par>
                  <p:par>
                    <p:cTn id="175" fill="hold">
                      <p:stCondLst>
                        <p:cond delay="indefinite"/>
                      </p:stCondLst>
                      <p:childTnLst>
                        <p:par>
                          <p:cTn id="176" fill="hold">
                            <p:stCondLst>
                              <p:cond delay="0"/>
                            </p:stCondLst>
                            <p:childTnLst>
                              <p:par>
                                <p:cTn id="177" presetID="10" presetClass="entr" presetSubtype="0" fill="hold" nodeType="clickEffect">
                                  <p:stCondLst>
                                    <p:cond delay="0"/>
                                  </p:stCondLst>
                                  <p:childTnLst>
                                    <p:set>
                                      <p:cBhvr>
                                        <p:cTn id="178" dur="1" fill="hold">
                                          <p:stCondLst>
                                            <p:cond delay="0"/>
                                          </p:stCondLst>
                                        </p:cTn>
                                        <p:tgtEl>
                                          <p:spTgt spid="64611"/>
                                        </p:tgtEl>
                                        <p:attrNameLst>
                                          <p:attrName>style.visibility</p:attrName>
                                        </p:attrNameLst>
                                      </p:cBhvr>
                                      <p:to>
                                        <p:strVal val="visible"/>
                                      </p:to>
                                    </p:set>
                                    <p:animEffect transition="in" filter="fade">
                                      <p:cBhvr>
                                        <p:cTn id="179" dur="500"/>
                                        <p:tgtEl>
                                          <p:spTgt spid="64611"/>
                                        </p:tgtEl>
                                      </p:cBhvr>
                                    </p:animEffect>
                                  </p:childTnLst>
                                </p:cTn>
                              </p:par>
                              <p:par>
                                <p:cTn id="180" presetID="10" presetClass="entr" presetSubtype="0" fill="hold" nodeType="withEffect">
                                  <p:stCondLst>
                                    <p:cond delay="0"/>
                                  </p:stCondLst>
                                  <p:childTnLst>
                                    <p:set>
                                      <p:cBhvr>
                                        <p:cTn id="181" dur="1" fill="hold">
                                          <p:stCondLst>
                                            <p:cond delay="0"/>
                                          </p:stCondLst>
                                        </p:cTn>
                                        <p:tgtEl>
                                          <p:spTgt spid="64612"/>
                                        </p:tgtEl>
                                        <p:attrNameLst>
                                          <p:attrName>style.visibility</p:attrName>
                                        </p:attrNameLst>
                                      </p:cBhvr>
                                      <p:to>
                                        <p:strVal val="visible"/>
                                      </p:to>
                                    </p:set>
                                    <p:animEffect transition="in" filter="fade">
                                      <p:cBhvr>
                                        <p:cTn id="182" dur="500"/>
                                        <p:tgtEl>
                                          <p:spTgt spid="64612"/>
                                        </p:tgtEl>
                                      </p:cBhvr>
                                    </p:animEffect>
                                  </p:childTnLst>
                                </p:cTn>
                              </p:par>
                              <p:par>
                                <p:cTn id="183" presetID="10" presetClass="entr" presetSubtype="0" fill="hold" nodeType="withEffect">
                                  <p:stCondLst>
                                    <p:cond delay="0"/>
                                  </p:stCondLst>
                                  <p:childTnLst>
                                    <p:set>
                                      <p:cBhvr>
                                        <p:cTn id="184" dur="1" fill="hold">
                                          <p:stCondLst>
                                            <p:cond delay="0"/>
                                          </p:stCondLst>
                                        </p:cTn>
                                        <p:tgtEl>
                                          <p:spTgt spid="64610"/>
                                        </p:tgtEl>
                                        <p:attrNameLst>
                                          <p:attrName>style.visibility</p:attrName>
                                        </p:attrNameLst>
                                      </p:cBhvr>
                                      <p:to>
                                        <p:strVal val="visible"/>
                                      </p:to>
                                    </p:set>
                                    <p:animEffect transition="in" filter="fade">
                                      <p:cBhvr>
                                        <p:cTn id="185" dur="500"/>
                                        <p:tgtEl>
                                          <p:spTgt spid="64610"/>
                                        </p:tgtEl>
                                      </p:cBhvr>
                                    </p:animEffect>
                                  </p:childTnLst>
                                </p:cTn>
                              </p:par>
                              <p:par>
                                <p:cTn id="186" presetID="10" presetClass="entr" presetSubtype="0" fill="hold" nodeType="withEffect">
                                  <p:stCondLst>
                                    <p:cond delay="0"/>
                                  </p:stCondLst>
                                  <p:childTnLst>
                                    <p:set>
                                      <p:cBhvr>
                                        <p:cTn id="187" dur="1" fill="hold">
                                          <p:stCondLst>
                                            <p:cond delay="0"/>
                                          </p:stCondLst>
                                        </p:cTn>
                                        <p:tgtEl>
                                          <p:spTgt spid="64609"/>
                                        </p:tgtEl>
                                        <p:attrNameLst>
                                          <p:attrName>style.visibility</p:attrName>
                                        </p:attrNameLst>
                                      </p:cBhvr>
                                      <p:to>
                                        <p:strVal val="visible"/>
                                      </p:to>
                                    </p:set>
                                    <p:animEffect transition="in" filter="fade">
                                      <p:cBhvr>
                                        <p:cTn id="188" dur="500"/>
                                        <p:tgtEl>
                                          <p:spTgt spid="64609"/>
                                        </p:tgtEl>
                                      </p:cBhvr>
                                    </p:animEffect>
                                  </p:childTnLst>
                                </p:cTn>
                              </p:par>
                              <p:par>
                                <p:cTn id="189" presetID="10" presetClass="entr" presetSubtype="0" fill="hold" nodeType="withEffect">
                                  <p:stCondLst>
                                    <p:cond delay="0"/>
                                  </p:stCondLst>
                                  <p:childTnLst>
                                    <p:set>
                                      <p:cBhvr>
                                        <p:cTn id="190" dur="1" fill="hold">
                                          <p:stCondLst>
                                            <p:cond delay="0"/>
                                          </p:stCondLst>
                                        </p:cTn>
                                        <p:tgtEl>
                                          <p:spTgt spid="64608"/>
                                        </p:tgtEl>
                                        <p:attrNameLst>
                                          <p:attrName>style.visibility</p:attrName>
                                        </p:attrNameLst>
                                      </p:cBhvr>
                                      <p:to>
                                        <p:strVal val="visible"/>
                                      </p:to>
                                    </p:set>
                                    <p:animEffect transition="in" filter="fade">
                                      <p:cBhvr>
                                        <p:cTn id="191" dur="500"/>
                                        <p:tgtEl>
                                          <p:spTgt spid="64608"/>
                                        </p:tgtEl>
                                      </p:cBhvr>
                                    </p:animEffect>
                                  </p:childTnLst>
                                </p:cTn>
                              </p:par>
                              <p:par>
                                <p:cTn id="192" presetID="9" presetClass="emph" presetSubtype="0" grpId="1" nodeType="withEffect">
                                  <p:stCondLst>
                                    <p:cond delay="0"/>
                                  </p:stCondLst>
                                  <p:childTnLst>
                                    <p:set>
                                      <p:cBhvr rctx="PPT">
                                        <p:cTn id="193" dur="indefinite"/>
                                        <p:tgtEl>
                                          <p:spTgt spid="64525"/>
                                        </p:tgtEl>
                                        <p:attrNameLst>
                                          <p:attrName>style.opacity</p:attrName>
                                        </p:attrNameLst>
                                      </p:cBhvr>
                                      <p:to>
                                        <p:strVal val="0.5"/>
                                      </p:to>
                                    </p:set>
                                    <p:animEffect filter="image" prLst="opacity: 0.5">
                                      <p:cBhvr rctx="IE">
                                        <p:cTn id="194" dur="indefinite"/>
                                        <p:tgtEl>
                                          <p:spTgt spid="64525"/>
                                        </p:tgtEl>
                                      </p:cBhvr>
                                    </p:animEffect>
                                  </p:childTnLst>
                                </p:cTn>
                              </p:par>
                              <p:par>
                                <p:cTn id="195" presetID="9" presetClass="emph" presetSubtype="0" grpId="1" nodeType="withEffect">
                                  <p:stCondLst>
                                    <p:cond delay="0"/>
                                  </p:stCondLst>
                                  <p:childTnLst>
                                    <p:set>
                                      <p:cBhvr rctx="PPT">
                                        <p:cTn id="196" dur="indefinite"/>
                                        <p:tgtEl>
                                          <p:spTgt spid="64526"/>
                                        </p:tgtEl>
                                        <p:attrNameLst>
                                          <p:attrName>style.opacity</p:attrName>
                                        </p:attrNameLst>
                                      </p:cBhvr>
                                      <p:to>
                                        <p:strVal val="0.5"/>
                                      </p:to>
                                    </p:set>
                                    <p:animEffect filter="image" prLst="opacity: 0.5">
                                      <p:cBhvr rctx="IE">
                                        <p:cTn id="197" dur="indefinite"/>
                                        <p:tgtEl>
                                          <p:spTgt spid="64526"/>
                                        </p:tgtEl>
                                      </p:cBhvr>
                                    </p:animEffect>
                                  </p:childTnLst>
                                </p:cTn>
                              </p:par>
                              <p:par>
                                <p:cTn id="198" presetID="9" presetClass="emph" presetSubtype="0" grpId="1" nodeType="withEffect">
                                  <p:stCondLst>
                                    <p:cond delay="0"/>
                                  </p:stCondLst>
                                  <p:childTnLst>
                                    <p:set>
                                      <p:cBhvr rctx="PPT">
                                        <p:cTn id="199" dur="indefinite"/>
                                        <p:tgtEl>
                                          <p:spTgt spid="64527"/>
                                        </p:tgtEl>
                                        <p:attrNameLst>
                                          <p:attrName>style.opacity</p:attrName>
                                        </p:attrNameLst>
                                      </p:cBhvr>
                                      <p:to>
                                        <p:strVal val="0.5"/>
                                      </p:to>
                                    </p:set>
                                    <p:animEffect filter="image" prLst="opacity: 0.5">
                                      <p:cBhvr rctx="IE">
                                        <p:cTn id="200" dur="indefinite"/>
                                        <p:tgtEl>
                                          <p:spTgt spid="64527"/>
                                        </p:tgtEl>
                                      </p:cBhvr>
                                    </p:animEffect>
                                  </p:childTnLst>
                                </p:cTn>
                              </p:par>
                              <p:par>
                                <p:cTn id="201" presetID="9" presetClass="emph" presetSubtype="0" grpId="1" nodeType="withEffect">
                                  <p:stCondLst>
                                    <p:cond delay="0"/>
                                  </p:stCondLst>
                                  <p:childTnLst>
                                    <p:set>
                                      <p:cBhvr rctx="PPT">
                                        <p:cTn id="202" dur="indefinite"/>
                                        <p:tgtEl>
                                          <p:spTgt spid="64542"/>
                                        </p:tgtEl>
                                        <p:attrNameLst>
                                          <p:attrName>style.opacity</p:attrName>
                                        </p:attrNameLst>
                                      </p:cBhvr>
                                      <p:to>
                                        <p:strVal val="0.5"/>
                                      </p:to>
                                    </p:set>
                                    <p:animEffect filter="image" prLst="opacity: 0.5">
                                      <p:cBhvr rctx="IE">
                                        <p:cTn id="203" dur="indefinite"/>
                                        <p:tgtEl>
                                          <p:spTgt spid="64542"/>
                                        </p:tgtEl>
                                      </p:cBhvr>
                                    </p:animEffect>
                                  </p:childTnLst>
                                </p:cTn>
                              </p:par>
                              <p:par>
                                <p:cTn id="204" presetID="9" presetClass="emph" presetSubtype="0" grpId="1" nodeType="withEffect">
                                  <p:stCondLst>
                                    <p:cond delay="0"/>
                                  </p:stCondLst>
                                  <p:childTnLst>
                                    <p:set>
                                      <p:cBhvr rctx="PPT">
                                        <p:cTn id="205" dur="indefinite"/>
                                        <p:tgtEl>
                                          <p:spTgt spid="64543"/>
                                        </p:tgtEl>
                                        <p:attrNameLst>
                                          <p:attrName>style.opacity</p:attrName>
                                        </p:attrNameLst>
                                      </p:cBhvr>
                                      <p:to>
                                        <p:strVal val="0.5"/>
                                      </p:to>
                                    </p:set>
                                    <p:animEffect filter="image" prLst="opacity: 0.5">
                                      <p:cBhvr rctx="IE">
                                        <p:cTn id="206" dur="indefinite"/>
                                        <p:tgtEl>
                                          <p:spTgt spid="64543"/>
                                        </p:tgtEl>
                                      </p:cBhvr>
                                    </p:animEffect>
                                  </p:childTnLst>
                                </p:cTn>
                              </p:par>
                              <p:par>
                                <p:cTn id="207" presetID="9" presetClass="emph" presetSubtype="0" nodeType="withEffect">
                                  <p:stCondLst>
                                    <p:cond delay="0"/>
                                  </p:stCondLst>
                                  <p:childTnLst>
                                    <p:set>
                                      <p:cBhvr rctx="PPT">
                                        <p:cTn id="208" dur="indefinite"/>
                                        <p:tgtEl>
                                          <p:spTgt spid="6"/>
                                        </p:tgtEl>
                                        <p:attrNameLst>
                                          <p:attrName>style.opacity</p:attrName>
                                        </p:attrNameLst>
                                      </p:cBhvr>
                                      <p:to>
                                        <p:strVal val="0.5"/>
                                      </p:to>
                                    </p:set>
                                    <p:animEffect filter="image" prLst="opacity: 0.5">
                                      <p:cBhvr rctx="IE">
                                        <p:cTn id="209" dur="indefinite"/>
                                        <p:tgtEl>
                                          <p:spTgt spid="6"/>
                                        </p:tgtEl>
                                      </p:cBhvr>
                                    </p:animEffect>
                                  </p:childTnLst>
                                </p:cTn>
                              </p:par>
                              <p:par>
                                <p:cTn id="210" presetID="9" presetClass="emph" presetSubtype="0" nodeType="withEffect">
                                  <p:stCondLst>
                                    <p:cond delay="0"/>
                                  </p:stCondLst>
                                  <p:childTnLst>
                                    <p:set>
                                      <p:cBhvr rctx="PPT">
                                        <p:cTn id="211" dur="indefinite"/>
                                        <p:tgtEl>
                                          <p:spTgt spid="64557"/>
                                        </p:tgtEl>
                                        <p:attrNameLst>
                                          <p:attrName>style.opacity</p:attrName>
                                        </p:attrNameLst>
                                      </p:cBhvr>
                                      <p:to>
                                        <p:strVal val="0.5"/>
                                      </p:to>
                                    </p:set>
                                    <p:animEffect filter="image" prLst="opacity: 0.5">
                                      <p:cBhvr rctx="IE">
                                        <p:cTn id="212" dur="indefinite"/>
                                        <p:tgtEl>
                                          <p:spTgt spid="64557"/>
                                        </p:tgtEl>
                                      </p:cBhvr>
                                    </p:animEffect>
                                  </p:childTnLst>
                                </p:cTn>
                              </p:par>
                              <p:par>
                                <p:cTn id="213" presetID="9" presetClass="emph" presetSubtype="0" grpId="1" nodeType="withEffect">
                                  <p:stCondLst>
                                    <p:cond delay="0"/>
                                  </p:stCondLst>
                                  <p:childTnLst>
                                    <p:set>
                                      <p:cBhvr rctx="PPT">
                                        <p:cTn id="214" dur="indefinite"/>
                                        <p:tgtEl>
                                          <p:spTgt spid="64600"/>
                                        </p:tgtEl>
                                        <p:attrNameLst>
                                          <p:attrName>style.opacity</p:attrName>
                                        </p:attrNameLst>
                                      </p:cBhvr>
                                      <p:to>
                                        <p:strVal val="0.5"/>
                                      </p:to>
                                    </p:set>
                                    <p:animEffect filter="image" prLst="opacity: 0.5">
                                      <p:cBhvr rctx="IE">
                                        <p:cTn id="215" dur="indefinite"/>
                                        <p:tgtEl>
                                          <p:spTgt spid="64600"/>
                                        </p:tgtEl>
                                      </p:cBhvr>
                                    </p:animEffect>
                                  </p:childTnLst>
                                </p:cTn>
                              </p:par>
                              <p:par>
                                <p:cTn id="216" presetID="9" presetClass="emph" presetSubtype="0" grpId="1" nodeType="withEffect">
                                  <p:stCondLst>
                                    <p:cond delay="0"/>
                                  </p:stCondLst>
                                  <p:childTnLst>
                                    <p:set>
                                      <p:cBhvr rctx="PPT">
                                        <p:cTn id="217" dur="indefinite"/>
                                        <p:tgtEl>
                                          <p:spTgt spid="1144892"/>
                                        </p:tgtEl>
                                        <p:attrNameLst>
                                          <p:attrName>style.opacity</p:attrName>
                                        </p:attrNameLst>
                                      </p:cBhvr>
                                      <p:to>
                                        <p:strVal val="0.5"/>
                                      </p:to>
                                    </p:set>
                                    <p:animEffect filter="image" prLst="opacity: 0.5">
                                      <p:cBhvr rctx="IE">
                                        <p:cTn id="218" dur="indefinite"/>
                                        <p:tgtEl>
                                          <p:spTgt spid="1144892"/>
                                        </p:tgtEl>
                                      </p:cBhvr>
                                    </p:animEffect>
                                  </p:childTnLst>
                                </p:cTn>
                              </p:par>
                              <p:par>
                                <p:cTn id="219" presetID="9" presetClass="emph" presetSubtype="0" nodeType="withEffect">
                                  <p:stCondLst>
                                    <p:cond delay="0"/>
                                  </p:stCondLst>
                                  <p:childTnLst>
                                    <p:set>
                                      <p:cBhvr rctx="PPT">
                                        <p:cTn id="220" dur="indefinite"/>
                                        <p:tgtEl>
                                          <p:spTgt spid="64602"/>
                                        </p:tgtEl>
                                        <p:attrNameLst>
                                          <p:attrName>style.opacity</p:attrName>
                                        </p:attrNameLst>
                                      </p:cBhvr>
                                      <p:to>
                                        <p:strVal val="0.5"/>
                                      </p:to>
                                    </p:set>
                                    <p:animEffect filter="image" prLst="opacity: 0.5">
                                      <p:cBhvr rctx="IE">
                                        <p:cTn id="221" dur="indefinite"/>
                                        <p:tgtEl>
                                          <p:spTgt spid="64602"/>
                                        </p:tgtEl>
                                      </p:cBhvr>
                                    </p:animEffect>
                                  </p:childTnLst>
                                </p:cTn>
                              </p:par>
                              <p:par>
                                <p:cTn id="222" presetID="9" presetClass="emph" presetSubtype="0" nodeType="withEffect">
                                  <p:stCondLst>
                                    <p:cond delay="0"/>
                                  </p:stCondLst>
                                  <p:childTnLst>
                                    <p:set>
                                      <p:cBhvr rctx="PPT">
                                        <p:cTn id="223" dur="indefinite"/>
                                        <p:tgtEl>
                                          <p:spTgt spid="64603"/>
                                        </p:tgtEl>
                                        <p:attrNameLst>
                                          <p:attrName>style.opacity</p:attrName>
                                        </p:attrNameLst>
                                      </p:cBhvr>
                                      <p:to>
                                        <p:strVal val="0.5"/>
                                      </p:to>
                                    </p:set>
                                    <p:animEffect filter="image" prLst="opacity: 0.5">
                                      <p:cBhvr rctx="IE">
                                        <p:cTn id="224" dur="indefinite"/>
                                        <p:tgtEl>
                                          <p:spTgt spid="64603"/>
                                        </p:tgtEl>
                                      </p:cBhvr>
                                    </p:animEffect>
                                  </p:childTnLst>
                                </p:cTn>
                              </p:par>
                              <p:par>
                                <p:cTn id="225" presetID="9" presetClass="emph" presetSubtype="0" grpId="1" nodeType="withEffect">
                                  <p:stCondLst>
                                    <p:cond delay="0"/>
                                  </p:stCondLst>
                                  <p:childTnLst>
                                    <p:set>
                                      <p:cBhvr rctx="PPT">
                                        <p:cTn id="226" dur="indefinite"/>
                                        <p:tgtEl>
                                          <p:spTgt spid="64604"/>
                                        </p:tgtEl>
                                        <p:attrNameLst>
                                          <p:attrName>style.opacity</p:attrName>
                                        </p:attrNameLst>
                                      </p:cBhvr>
                                      <p:to>
                                        <p:strVal val="0.5"/>
                                      </p:to>
                                    </p:set>
                                    <p:animEffect filter="image" prLst="opacity: 0.5">
                                      <p:cBhvr rctx="IE">
                                        <p:cTn id="227" dur="indefinite"/>
                                        <p:tgtEl>
                                          <p:spTgt spid="64604"/>
                                        </p:tgtEl>
                                      </p:cBhvr>
                                    </p:animEffect>
                                  </p:childTnLst>
                                </p:cTn>
                              </p:par>
                              <p:par>
                                <p:cTn id="228" presetID="9" presetClass="emph" presetSubtype="0" nodeType="withEffect">
                                  <p:stCondLst>
                                    <p:cond delay="0"/>
                                  </p:stCondLst>
                                  <p:childTnLst>
                                    <p:set>
                                      <p:cBhvr rctx="PPT">
                                        <p:cTn id="229" dur="indefinite"/>
                                        <p:tgtEl>
                                          <p:spTgt spid="64606"/>
                                        </p:tgtEl>
                                        <p:attrNameLst>
                                          <p:attrName>style.opacity</p:attrName>
                                        </p:attrNameLst>
                                      </p:cBhvr>
                                      <p:to>
                                        <p:strVal val="0.5"/>
                                      </p:to>
                                    </p:set>
                                    <p:animEffect filter="image" prLst="opacity: 0.5">
                                      <p:cBhvr rctx="IE">
                                        <p:cTn id="230" dur="indefinite"/>
                                        <p:tgtEl>
                                          <p:spTgt spid="64606"/>
                                        </p:tgtEl>
                                      </p:cBhvr>
                                    </p:animEffect>
                                  </p:childTnLst>
                                </p:cTn>
                              </p:par>
                              <p:par>
                                <p:cTn id="231" presetID="9" presetClass="emph" presetSubtype="0" grpId="1" nodeType="withEffect">
                                  <p:stCondLst>
                                    <p:cond delay="0"/>
                                  </p:stCondLst>
                                  <p:childTnLst>
                                    <p:set>
                                      <p:cBhvr rctx="PPT">
                                        <p:cTn id="232" dur="indefinite"/>
                                        <p:tgtEl>
                                          <p:spTgt spid="3"/>
                                        </p:tgtEl>
                                        <p:attrNameLst>
                                          <p:attrName>style.opacity</p:attrName>
                                        </p:attrNameLst>
                                      </p:cBhvr>
                                      <p:to>
                                        <p:strVal val="0.5"/>
                                      </p:to>
                                    </p:set>
                                    <p:animEffect filter="image" prLst="opacity: 0.5">
                                      <p:cBhvr rctx="IE">
                                        <p:cTn id="233" dur="indefinite"/>
                                        <p:tgtEl>
                                          <p:spTgt spid="3"/>
                                        </p:tgtEl>
                                      </p:cBhvr>
                                    </p:animEffect>
                                  </p:childTnLst>
                                </p:cTn>
                              </p:par>
                              <p:par>
                                <p:cTn id="234" presetID="9" presetClass="emph" presetSubtype="0" nodeType="withEffect">
                                  <p:stCondLst>
                                    <p:cond delay="0"/>
                                  </p:stCondLst>
                                  <p:childTnLst>
                                    <p:set>
                                      <p:cBhvr rctx="PPT">
                                        <p:cTn id="235" dur="indefinite"/>
                                        <p:tgtEl>
                                          <p:spTgt spid="19544"/>
                                        </p:tgtEl>
                                        <p:attrNameLst>
                                          <p:attrName>style.opacity</p:attrName>
                                        </p:attrNameLst>
                                      </p:cBhvr>
                                      <p:to>
                                        <p:strVal val="0.5"/>
                                      </p:to>
                                    </p:set>
                                    <p:animEffect filter="image" prLst="opacity: 0.5">
                                      <p:cBhvr rctx="IE">
                                        <p:cTn id="236" dur="indefinite"/>
                                        <p:tgtEl>
                                          <p:spTgt spid="19544"/>
                                        </p:tgtEl>
                                      </p:cBhvr>
                                    </p:animEffect>
                                  </p:childTnLst>
                                </p:cTn>
                              </p:par>
                              <p:par>
                                <p:cTn id="237" presetID="9" presetClass="emph" presetSubtype="0" grpId="1" nodeType="withEffect">
                                  <p:stCondLst>
                                    <p:cond delay="0"/>
                                  </p:stCondLst>
                                  <p:childTnLst>
                                    <p:set>
                                      <p:cBhvr rctx="PPT">
                                        <p:cTn id="238" dur="indefinite"/>
                                        <p:tgtEl>
                                          <p:spTgt spid="11"/>
                                        </p:tgtEl>
                                        <p:attrNameLst>
                                          <p:attrName>style.opacity</p:attrName>
                                        </p:attrNameLst>
                                      </p:cBhvr>
                                      <p:to>
                                        <p:strVal val="0.5"/>
                                      </p:to>
                                    </p:set>
                                    <p:animEffect filter="image" prLst="opacity: 0.5">
                                      <p:cBhvr rctx="IE">
                                        <p:cTn id="239" dur="indefinite"/>
                                        <p:tgtEl>
                                          <p:spTgt spid="11"/>
                                        </p:tgtEl>
                                      </p:cBhvr>
                                    </p:animEffect>
                                  </p:childTnLst>
                                </p:cTn>
                              </p:par>
                              <p:par>
                                <p:cTn id="240" presetID="9" presetClass="emph" presetSubtype="0" grpId="1" nodeType="withEffect">
                                  <p:stCondLst>
                                    <p:cond delay="0"/>
                                  </p:stCondLst>
                                  <p:childTnLst>
                                    <p:set>
                                      <p:cBhvr rctx="PPT">
                                        <p:cTn id="241" dur="indefinite"/>
                                        <p:tgtEl>
                                          <p:spTgt spid="13"/>
                                        </p:tgtEl>
                                        <p:attrNameLst>
                                          <p:attrName>style.opacity</p:attrName>
                                        </p:attrNameLst>
                                      </p:cBhvr>
                                      <p:to>
                                        <p:strVal val="0.5"/>
                                      </p:to>
                                    </p:set>
                                    <p:animEffect filter="image" prLst="opacity: 0.5">
                                      <p:cBhvr rctx="IE">
                                        <p:cTn id="242" dur="indefinite"/>
                                        <p:tgtEl>
                                          <p:spTgt spid="13"/>
                                        </p:tgtEl>
                                      </p:cBhvr>
                                    </p:animEffect>
                                  </p:childTnLst>
                                </p:cTn>
                              </p:par>
                              <p:par>
                                <p:cTn id="243" presetID="9" presetClass="emph" presetSubtype="0" nodeType="withEffect">
                                  <p:stCondLst>
                                    <p:cond delay="0"/>
                                  </p:stCondLst>
                                  <p:childTnLst>
                                    <p:set>
                                      <p:cBhvr rctx="PPT">
                                        <p:cTn id="244" dur="indefinite"/>
                                        <p:tgtEl>
                                          <p:spTgt spid="19549"/>
                                        </p:tgtEl>
                                        <p:attrNameLst>
                                          <p:attrName>style.opacity</p:attrName>
                                        </p:attrNameLst>
                                      </p:cBhvr>
                                      <p:to>
                                        <p:strVal val="0.5"/>
                                      </p:to>
                                    </p:set>
                                    <p:animEffect filter="image" prLst="opacity: 0.5">
                                      <p:cBhvr rctx="IE">
                                        <p:cTn id="245" dur="indefinite"/>
                                        <p:tgtEl>
                                          <p:spTgt spid="19549"/>
                                        </p:tgtEl>
                                      </p:cBhvr>
                                    </p:animEffect>
                                  </p:childTnLst>
                                </p:cTn>
                              </p:par>
                              <p:par>
                                <p:cTn id="246" presetID="9" presetClass="emph" presetSubtype="0" grpId="1" nodeType="withEffect">
                                  <p:stCondLst>
                                    <p:cond delay="0"/>
                                  </p:stCondLst>
                                  <p:childTnLst>
                                    <p:set>
                                      <p:cBhvr rctx="PPT">
                                        <p:cTn id="247" dur="indefinite"/>
                                        <p:tgtEl>
                                          <p:spTgt spid="14"/>
                                        </p:tgtEl>
                                        <p:attrNameLst>
                                          <p:attrName>style.opacity</p:attrName>
                                        </p:attrNameLst>
                                      </p:cBhvr>
                                      <p:to>
                                        <p:strVal val="0.5"/>
                                      </p:to>
                                    </p:set>
                                    <p:animEffect filter="image" prLst="opacity: 0.5">
                                      <p:cBhvr rctx="IE">
                                        <p:cTn id="248" dur="indefinite"/>
                                        <p:tgtEl>
                                          <p:spTgt spid="14"/>
                                        </p:tgtEl>
                                      </p:cBhvr>
                                    </p:animEffect>
                                  </p:childTnLst>
                                </p:cTn>
                              </p:par>
                              <p:par>
                                <p:cTn id="249" presetID="9" presetClass="emph" presetSubtype="0" nodeType="withEffect">
                                  <p:stCondLst>
                                    <p:cond delay="0"/>
                                  </p:stCondLst>
                                  <p:childTnLst>
                                    <p:set>
                                      <p:cBhvr rctx="PPT">
                                        <p:cTn id="250" dur="indefinite"/>
                                        <p:tgtEl>
                                          <p:spTgt spid="64605"/>
                                        </p:tgtEl>
                                        <p:attrNameLst>
                                          <p:attrName>style.opacity</p:attrName>
                                        </p:attrNameLst>
                                      </p:cBhvr>
                                      <p:to>
                                        <p:strVal val="0.5"/>
                                      </p:to>
                                    </p:set>
                                    <p:animEffect filter="image" prLst="opacity: 0.5">
                                      <p:cBhvr rctx="IE">
                                        <p:cTn id="251" dur="indefinite"/>
                                        <p:tgtEl>
                                          <p:spTgt spid="64605"/>
                                        </p:tgtEl>
                                      </p:cBhvr>
                                    </p:animEffect>
                                  </p:childTnLst>
                                </p:cTn>
                              </p:par>
                              <p:par>
                                <p:cTn id="252" presetID="9" presetClass="emph" presetSubtype="0" nodeType="withEffect">
                                  <p:stCondLst>
                                    <p:cond delay="0"/>
                                  </p:stCondLst>
                                  <p:childTnLst>
                                    <p:set>
                                      <p:cBhvr rctx="PPT">
                                        <p:cTn id="253" dur="indefinite"/>
                                        <p:tgtEl>
                                          <p:spTgt spid="64555"/>
                                        </p:tgtEl>
                                        <p:attrNameLst>
                                          <p:attrName>style.opacity</p:attrName>
                                        </p:attrNameLst>
                                      </p:cBhvr>
                                      <p:to>
                                        <p:strVal val="0.5"/>
                                      </p:to>
                                    </p:set>
                                    <p:animEffect filter="image" prLst="opacity: 0.5">
                                      <p:cBhvr rctx="IE">
                                        <p:cTn id="254" dur="indefinite"/>
                                        <p:tgtEl>
                                          <p:spTgt spid="64555"/>
                                        </p:tgtEl>
                                      </p:cBhvr>
                                    </p:animEffect>
                                  </p:childTnLst>
                                </p:cTn>
                              </p:par>
                              <p:par>
                                <p:cTn id="255" presetID="9" presetClass="emph" presetSubtype="0" grpId="1" nodeType="withEffect">
                                  <p:stCondLst>
                                    <p:cond delay="0"/>
                                  </p:stCondLst>
                                  <p:childTnLst>
                                    <p:set>
                                      <p:cBhvr rctx="PPT">
                                        <p:cTn id="256" dur="indefinite"/>
                                        <p:tgtEl>
                                          <p:spTgt spid="12"/>
                                        </p:tgtEl>
                                        <p:attrNameLst>
                                          <p:attrName>style.opacity</p:attrName>
                                        </p:attrNameLst>
                                      </p:cBhvr>
                                      <p:to>
                                        <p:strVal val="0.5"/>
                                      </p:to>
                                    </p:set>
                                    <p:animEffect filter="image" prLst="opacity: 0.5">
                                      <p:cBhvr rctx="IE">
                                        <p:cTn id="257" dur="indefinite"/>
                                        <p:tgtEl>
                                          <p:spTgt spid="12"/>
                                        </p:tgtEl>
                                      </p:cBhvr>
                                    </p:animEffect>
                                  </p:childTnLst>
                                </p:cTn>
                              </p:par>
                              <p:par>
                                <p:cTn id="258" presetID="9" presetClass="emph" presetSubtype="0" grpId="1" nodeType="withEffect">
                                  <p:stCondLst>
                                    <p:cond delay="0"/>
                                  </p:stCondLst>
                                  <p:childTnLst>
                                    <p:set>
                                      <p:cBhvr rctx="PPT">
                                        <p:cTn id="259" dur="indefinite"/>
                                        <p:tgtEl>
                                          <p:spTgt spid="10"/>
                                        </p:tgtEl>
                                        <p:attrNameLst>
                                          <p:attrName>style.opacity</p:attrName>
                                        </p:attrNameLst>
                                      </p:cBhvr>
                                      <p:to>
                                        <p:strVal val="0.5"/>
                                      </p:to>
                                    </p:set>
                                    <p:animEffect filter="image" prLst="opacity: 0.5">
                                      <p:cBhvr rctx="IE">
                                        <p:cTn id="260" dur="indefinite"/>
                                        <p:tgtEl>
                                          <p:spTgt spid="10"/>
                                        </p:tgtEl>
                                      </p:cBhvr>
                                    </p:animEffect>
                                  </p:childTnLst>
                                </p:cTn>
                              </p:par>
                              <p:par>
                                <p:cTn id="261" presetID="9" presetClass="emph" presetSubtype="0" nodeType="withEffect">
                                  <p:stCondLst>
                                    <p:cond delay="0"/>
                                  </p:stCondLst>
                                  <p:childTnLst>
                                    <p:set>
                                      <p:cBhvr rctx="PPT">
                                        <p:cTn id="262" dur="indefinite"/>
                                        <p:tgtEl>
                                          <p:spTgt spid="8"/>
                                        </p:tgtEl>
                                        <p:attrNameLst>
                                          <p:attrName>style.opacity</p:attrName>
                                        </p:attrNameLst>
                                      </p:cBhvr>
                                      <p:to>
                                        <p:strVal val="0.5"/>
                                      </p:to>
                                    </p:set>
                                    <p:animEffect filter="image" prLst="opacity: 0.5">
                                      <p:cBhvr rctx="IE">
                                        <p:cTn id="263" dur="indefinite"/>
                                        <p:tgtEl>
                                          <p:spTgt spid="8"/>
                                        </p:tgtEl>
                                      </p:cBhvr>
                                    </p:animEffect>
                                  </p:childTnLst>
                                </p:cTn>
                              </p:par>
                              <p:par>
                                <p:cTn id="264" presetID="9" presetClass="emph" presetSubtype="0" grpId="1" nodeType="withEffect">
                                  <p:stCondLst>
                                    <p:cond delay="0"/>
                                  </p:stCondLst>
                                  <p:childTnLst>
                                    <p:set>
                                      <p:cBhvr rctx="PPT">
                                        <p:cTn id="265" dur="indefinite"/>
                                        <p:tgtEl>
                                          <p:spTgt spid="64564"/>
                                        </p:tgtEl>
                                        <p:attrNameLst>
                                          <p:attrName>style.opacity</p:attrName>
                                        </p:attrNameLst>
                                      </p:cBhvr>
                                      <p:to>
                                        <p:strVal val="0.5"/>
                                      </p:to>
                                    </p:set>
                                    <p:animEffect filter="image" prLst="opacity: 0.5">
                                      <p:cBhvr rctx="IE">
                                        <p:cTn id="266" dur="indefinite"/>
                                        <p:tgtEl>
                                          <p:spTgt spid="64564"/>
                                        </p:tgtEl>
                                      </p:cBhvr>
                                    </p:animEffect>
                                  </p:childTnLst>
                                </p:cTn>
                              </p:par>
                              <p:par>
                                <p:cTn id="267" presetID="9" presetClass="emph" presetSubtype="0" grpId="1" nodeType="withEffect">
                                  <p:stCondLst>
                                    <p:cond delay="0"/>
                                  </p:stCondLst>
                                  <p:childTnLst>
                                    <p:set>
                                      <p:cBhvr rctx="PPT">
                                        <p:cTn id="268" dur="indefinite"/>
                                        <p:tgtEl>
                                          <p:spTgt spid="64565"/>
                                        </p:tgtEl>
                                        <p:attrNameLst>
                                          <p:attrName>style.opacity</p:attrName>
                                        </p:attrNameLst>
                                      </p:cBhvr>
                                      <p:to>
                                        <p:strVal val="0.5"/>
                                      </p:to>
                                    </p:set>
                                    <p:animEffect filter="image" prLst="opacity: 0.5">
                                      <p:cBhvr rctx="IE">
                                        <p:cTn id="269" dur="indefinite"/>
                                        <p:tgtEl>
                                          <p:spTgt spid="64565"/>
                                        </p:tgtEl>
                                      </p:cBhvr>
                                    </p:animEffect>
                                  </p:childTnLst>
                                </p:cTn>
                              </p:par>
                              <p:par>
                                <p:cTn id="270" presetID="9" presetClass="emph" presetSubtype="0" grpId="1" nodeType="withEffect">
                                  <p:stCondLst>
                                    <p:cond delay="0"/>
                                  </p:stCondLst>
                                  <p:childTnLst>
                                    <p:set>
                                      <p:cBhvr rctx="PPT">
                                        <p:cTn id="271" dur="indefinite"/>
                                        <p:tgtEl>
                                          <p:spTgt spid="64566"/>
                                        </p:tgtEl>
                                        <p:attrNameLst>
                                          <p:attrName>style.opacity</p:attrName>
                                        </p:attrNameLst>
                                      </p:cBhvr>
                                      <p:to>
                                        <p:strVal val="0.5"/>
                                      </p:to>
                                    </p:set>
                                    <p:animEffect filter="image" prLst="opacity: 0.5">
                                      <p:cBhvr rctx="IE">
                                        <p:cTn id="272" dur="indefinite"/>
                                        <p:tgtEl>
                                          <p:spTgt spid="64566"/>
                                        </p:tgtEl>
                                      </p:cBhvr>
                                    </p:animEffect>
                                  </p:childTnLst>
                                </p:cTn>
                              </p:par>
                              <p:par>
                                <p:cTn id="273" presetID="9" presetClass="emph" presetSubtype="0" nodeType="withEffect">
                                  <p:stCondLst>
                                    <p:cond delay="0"/>
                                  </p:stCondLst>
                                  <p:childTnLst>
                                    <p:set>
                                      <p:cBhvr rctx="PPT">
                                        <p:cTn id="274" dur="indefinite"/>
                                        <p:tgtEl>
                                          <p:spTgt spid="64567"/>
                                        </p:tgtEl>
                                        <p:attrNameLst>
                                          <p:attrName>style.opacity</p:attrName>
                                        </p:attrNameLst>
                                      </p:cBhvr>
                                      <p:to>
                                        <p:strVal val="0.5"/>
                                      </p:to>
                                    </p:set>
                                    <p:animEffect filter="image" prLst="opacity: 0.5">
                                      <p:cBhvr rctx="IE">
                                        <p:cTn id="275" dur="indefinite"/>
                                        <p:tgtEl>
                                          <p:spTgt spid="64567"/>
                                        </p:tgtEl>
                                      </p:cBhvr>
                                    </p:animEffect>
                                  </p:childTnLst>
                                </p:cTn>
                              </p:par>
                              <p:par>
                                <p:cTn id="276" presetID="9" presetClass="emph" presetSubtype="0" nodeType="withEffect">
                                  <p:stCondLst>
                                    <p:cond delay="0"/>
                                  </p:stCondLst>
                                  <p:childTnLst>
                                    <p:set>
                                      <p:cBhvr rctx="PPT">
                                        <p:cTn id="277" dur="indefinite"/>
                                        <p:tgtEl>
                                          <p:spTgt spid="64568"/>
                                        </p:tgtEl>
                                        <p:attrNameLst>
                                          <p:attrName>style.opacity</p:attrName>
                                        </p:attrNameLst>
                                      </p:cBhvr>
                                      <p:to>
                                        <p:strVal val="0.5"/>
                                      </p:to>
                                    </p:set>
                                    <p:animEffect filter="image" prLst="opacity: 0.5">
                                      <p:cBhvr rctx="IE">
                                        <p:cTn id="278" dur="indefinite"/>
                                        <p:tgtEl>
                                          <p:spTgt spid="64568"/>
                                        </p:tgtEl>
                                      </p:cBhvr>
                                    </p:animEffect>
                                  </p:childTnLst>
                                </p:cTn>
                              </p:par>
                              <p:par>
                                <p:cTn id="279" presetID="9" presetClass="emph" presetSubtype="0" nodeType="withEffect">
                                  <p:stCondLst>
                                    <p:cond delay="0"/>
                                  </p:stCondLst>
                                  <p:childTnLst>
                                    <p:set>
                                      <p:cBhvr rctx="PPT">
                                        <p:cTn id="280" dur="indefinite"/>
                                        <p:tgtEl>
                                          <p:spTgt spid="9"/>
                                        </p:tgtEl>
                                        <p:attrNameLst>
                                          <p:attrName>style.opacity</p:attrName>
                                        </p:attrNameLst>
                                      </p:cBhvr>
                                      <p:to>
                                        <p:strVal val="0.5"/>
                                      </p:to>
                                    </p:set>
                                    <p:animEffect filter="image" prLst="opacity: 0.5">
                                      <p:cBhvr rctx="IE">
                                        <p:cTn id="281" dur="indefinite"/>
                                        <p:tgtEl>
                                          <p:spTgt spid="9"/>
                                        </p:tgtEl>
                                      </p:cBhvr>
                                    </p:animEffect>
                                  </p:childTnLst>
                                </p:cTn>
                              </p:par>
                              <p:par>
                                <p:cTn id="282" presetID="9" presetClass="emph" presetSubtype="0" nodeType="withEffect">
                                  <p:stCondLst>
                                    <p:cond delay="0"/>
                                  </p:stCondLst>
                                  <p:childTnLst>
                                    <p:set>
                                      <p:cBhvr rctx="PPT">
                                        <p:cTn id="283" dur="indefinite"/>
                                        <p:tgtEl>
                                          <p:spTgt spid="64572"/>
                                        </p:tgtEl>
                                        <p:attrNameLst>
                                          <p:attrName>style.opacity</p:attrName>
                                        </p:attrNameLst>
                                      </p:cBhvr>
                                      <p:to>
                                        <p:strVal val="0.5"/>
                                      </p:to>
                                    </p:set>
                                    <p:animEffect filter="image" prLst="opacity: 0.5">
                                      <p:cBhvr rctx="IE">
                                        <p:cTn id="284" dur="indefinite"/>
                                        <p:tgtEl>
                                          <p:spTgt spid="64572"/>
                                        </p:tgtEl>
                                      </p:cBhvr>
                                    </p:animEffect>
                                  </p:childTnLst>
                                </p:cTn>
                              </p:par>
                              <p:par>
                                <p:cTn id="285" presetID="9" presetClass="emph" presetSubtype="0" grpId="1" nodeType="withEffect">
                                  <p:stCondLst>
                                    <p:cond delay="0"/>
                                  </p:stCondLst>
                                  <p:childTnLst>
                                    <p:set>
                                      <p:cBhvr rctx="PPT">
                                        <p:cTn id="286" dur="indefinite"/>
                                        <p:tgtEl>
                                          <p:spTgt spid="64573"/>
                                        </p:tgtEl>
                                        <p:attrNameLst>
                                          <p:attrName>style.opacity</p:attrName>
                                        </p:attrNameLst>
                                      </p:cBhvr>
                                      <p:to>
                                        <p:strVal val="0.5"/>
                                      </p:to>
                                    </p:set>
                                    <p:animEffect filter="image" prLst="opacity: 0.5">
                                      <p:cBhvr rctx="IE">
                                        <p:cTn id="287" dur="indefinite"/>
                                        <p:tgtEl>
                                          <p:spTgt spid="64573"/>
                                        </p:tgtEl>
                                      </p:cBhvr>
                                    </p:animEffect>
                                  </p:childTnLst>
                                </p:cTn>
                              </p:par>
                              <p:par>
                                <p:cTn id="288" presetID="9" presetClass="emph" presetSubtype="0" nodeType="withEffect">
                                  <p:stCondLst>
                                    <p:cond delay="0"/>
                                  </p:stCondLst>
                                  <p:childTnLst>
                                    <p:set>
                                      <p:cBhvr rctx="PPT">
                                        <p:cTn id="289" dur="indefinite"/>
                                        <p:tgtEl>
                                          <p:spTgt spid="64574"/>
                                        </p:tgtEl>
                                        <p:attrNameLst>
                                          <p:attrName>style.opacity</p:attrName>
                                        </p:attrNameLst>
                                      </p:cBhvr>
                                      <p:to>
                                        <p:strVal val="0.5"/>
                                      </p:to>
                                    </p:set>
                                    <p:animEffect filter="image" prLst="opacity: 0.5">
                                      <p:cBhvr rctx="IE">
                                        <p:cTn id="290" dur="indefinite"/>
                                        <p:tgtEl>
                                          <p:spTgt spid="64574"/>
                                        </p:tgtEl>
                                      </p:cBhvr>
                                    </p:animEffect>
                                  </p:childTnLst>
                                </p:cTn>
                              </p:par>
                              <p:par>
                                <p:cTn id="291" presetID="9" presetClass="emph" presetSubtype="0" grpId="1" nodeType="withEffect">
                                  <p:stCondLst>
                                    <p:cond delay="0"/>
                                  </p:stCondLst>
                                  <p:childTnLst>
                                    <p:set>
                                      <p:cBhvr rctx="PPT">
                                        <p:cTn id="292" dur="indefinite"/>
                                        <p:tgtEl>
                                          <p:spTgt spid="64575"/>
                                        </p:tgtEl>
                                        <p:attrNameLst>
                                          <p:attrName>style.opacity</p:attrName>
                                        </p:attrNameLst>
                                      </p:cBhvr>
                                      <p:to>
                                        <p:strVal val="0.5"/>
                                      </p:to>
                                    </p:set>
                                    <p:animEffect filter="image" prLst="opacity: 0.5">
                                      <p:cBhvr rctx="IE">
                                        <p:cTn id="293" dur="indefinite"/>
                                        <p:tgtEl>
                                          <p:spTgt spid="64575"/>
                                        </p:tgtEl>
                                      </p:cBhvr>
                                    </p:animEffect>
                                  </p:childTnLst>
                                </p:cTn>
                              </p:par>
                              <p:par>
                                <p:cTn id="294" presetID="9" presetClass="emph" presetSubtype="0" grpId="1" nodeType="withEffect">
                                  <p:stCondLst>
                                    <p:cond delay="0"/>
                                  </p:stCondLst>
                                  <p:childTnLst>
                                    <p:set>
                                      <p:cBhvr rctx="PPT">
                                        <p:cTn id="295" dur="indefinite"/>
                                        <p:tgtEl>
                                          <p:spTgt spid="64576"/>
                                        </p:tgtEl>
                                        <p:attrNameLst>
                                          <p:attrName>style.opacity</p:attrName>
                                        </p:attrNameLst>
                                      </p:cBhvr>
                                      <p:to>
                                        <p:strVal val="0.5"/>
                                      </p:to>
                                    </p:set>
                                    <p:animEffect filter="image" prLst="opacity: 0.5">
                                      <p:cBhvr rctx="IE">
                                        <p:cTn id="296" dur="indefinite"/>
                                        <p:tgtEl>
                                          <p:spTgt spid="64576"/>
                                        </p:tgtEl>
                                      </p:cBhvr>
                                    </p:animEffect>
                                  </p:childTnLst>
                                </p:cTn>
                              </p:par>
                              <p:par>
                                <p:cTn id="297" presetID="9" presetClass="emph" presetSubtype="0" grpId="1" nodeType="withEffect">
                                  <p:stCondLst>
                                    <p:cond delay="0"/>
                                  </p:stCondLst>
                                  <p:childTnLst>
                                    <p:set>
                                      <p:cBhvr rctx="PPT">
                                        <p:cTn id="298" dur="indefinite"/>
                                        <p:tgtEl>
                                          <p:spTgt spid="64577"/>
                                        </p:tgtEl>
                                        <p:attrNameLst>
                                          <p:attrName>style.opacity</p:attrName>
                                        </p:attrNameLst>
                                      </p:cBhvr>
                                      <p:to>
                                        <p:strVal val="0.5"/>
                                      </p:to>
                                    </p:set>
                                    <p:animEffect filter="image" prLst="opacity: 0.5">
                                      <p:cBhvr rctx="IE">
                                        <p:cTn id="299" dur="indefinite"/>
                                        <p:tgtEl>
                                          <p:spTgt spid="64577"/>
                                        </p:tgtEl>
                                      </p:cBhvr>
                                    </p:animEffect>
                                  </p:childTnLst>
                                </p:cTn>
                              </p:par>
                              <p:par>
                                <p:cTn id="300" presetID="9" presetClass="emph" presetSubtype="0" nodeType="withEffect">
                                  <p:stCondLst>
                                    <p:cond delay="0"/>
                                  </p:stCondLst>
                                  <p:childTnLst>
                                    <p:set>
                                      <p:cBhvr rctx="PPT">
                                        <p:cTn id="301" dur="indefinite"/>
                                        <p:tgtEl>
                                          <p:spTgt spid="64578"/>
                                        </p:tgtEl>
                                        <p:attrNameLst>
                                          <p:attrName>style.opacity</p:attrName>
                                        </p:attrNameLst>
                                      </p:cBhvr>
                                      <p:to>
                                        <p:strVal val="0.5"/>
                                      </p:to>
                                    </p:set>
                                    <p:animEffect filter="image" prLst="opacity: 0.5">
                                      <p:cBhvr rctx="IE">
                                        <p:cTn id="302" dur="indefinite"/>
                                        <p:tgtEl>
                                          <p:spTgt spid="64578"/>
                                        </p:tgtEl>
                                      </p:cBhvr>
                                    </p:animEffect>
                                  </p:childTnLst>
                                </p:cTn>
                              </p:par>
                              <p:par>
                                <p:cTn id="303" presetID="9" presetClass="emph" presetSubtype="0" grpId="1" nodeType="withEffect">
                                  <p:stCondLst>
                                    <p:cond delay="0"/>
                                  </p:stCondLst>
                                  <p:childTnLst>
                                    <p:set>
                                      <p:cBhvr rctx="PPT">
                                        <p:cTn id="304" dur="indefinite"/>
                                        <p:tgtEl>
                                          <p:spTgt spid="82"/>
                                        </p:tgtEl>
                                        <p:attrNameLst>
                                          <p:attrName>style.opacity</p:attrName>
                                        </p:attrNameLst>
                                      </p:cBhvr>
                                      <p:to>
                                        <p:strVal val="0.5"/>
                                      </p:to>
                                    </p:set>
                                    <p:animEffect filter="image" prLst="opacity: 0.5">
                                      <p:cBhvr rctx="IE">
                                        <p:cTn id="305" dur="indefinite"/>
                                        <p:tgtEl>
                                          <p:spTgt spid="82"/>
                                        </p:tgtEl>
                                      </p:cBhvr>
                                    </p:animEffect>
                                  </p:childTnLst>
                                </p:cTn>
                              </p:par>
                              <p:par>
                                <p:cTn id="306" presetID="9" presetClass="emph" presetSubtype="0" grpId="1" nodeType="withEffect">
                                  <p:stCondLst>
                                    <p:cond delay="0"/>
                                  </p:stCondLst>
                                  <p:childTnLst>
                                    <p:set>
                                      <p:cBhvr rctx="PPT">
                                        <p:cTn id="307" dur="indefinite"/>
                                        <p:tgtEl>
                                          <p:spTgt spid="15"/>
                                        </p:tgtEl>
                                        <p:attrNameLst>
                                          <p:attrName>style.opacity</p:attrName>
                                        </p:attrNameLst>
                                      </p:cBhvr>
                                      <p:to>
                                        <p:strVal val="0.5"/>
                                      </p:to>
                                    </p:set>
                                    <p:animEffect filter="image" prLst="opacity: 0.5">
                                      <p:cBhvr rctx="IE">
                                        <p:cTn id="308" dur="indefinite"/>
                                        <p:tgtEl>
                                          <p:spTgt spid="15"/>
                                        </p:tgtEl>
                                      </p:cBhvr>
                                    </p:animEffect>
                                  </p:childTnLst>
                                </p:cTn>
                              </p:par>
                              <p:par>
                                <p:cTn id="309" presetID="9" presetClass="emph" presetSubtype="0" nodeType="withEffect">
                                  <p:stCondLst>
                                    <p:cond delay="0"/>
                                  </p:stCondLst>
                                  <p:childTnLst>
                                    <p:set>
                                      <p:cBhvr rctx="PPT">
                                        <p:cTn id="310" dur="indefinite"/>
                                        <p:tgtEl>
                                          <p:spTgt spid="64581"/>
                                        </p:tgtEl>
                                        <p:attrNameLst>
                                          <p:attrName>style.opacity</p:attrName>
                                        </p:attrNameLst>
                                      </p:cBhvr>
                                      <p:to>
                                        <p:strVal val="0.5"/>
                                      </p:to>
                                    </p:set>
                                    <p:animEffect filter="image" prLst="opacity: 0.5">
                                      <p:cBhvr rctx="IE">
                                        <p:cTn id="311" dur="indefinite"/>
                                        <p:tgtEl>
                                          <p:spTgt spid="64581"/>
                                        </p:tgtEl>
                                      </p:cBhvr>
                                    </p:animEffect>
                                  </p:childTnLst>
                                </p:cTn>
                              </p:par>
                              <p:par>
                                <p:cTn id="312" presetID="9" presetClass="emph" presetSubtype="0" grpId="1" nodeType="withEffect">
                                  <p:stCondLst>
                                    <p:cond delay="0"/>
                                  </p:stCondLst>
                                  <p:childTnLst>
                                    <p:set>
                                      <p:cBhvr rctx="PPT">
                                        <p:cTn id="313" dur="indefinite"/>
                                        <p:tgtEl>
                                          <p:spTgt spid="64546"/>
                                        </p:tgtEl>
                                        <p:attrNameLst>
                                          <p:attrName>style.opacity</p:attrName>
                                        </p:attrNameLst>
                                      </p:cBhvr>
                                      <p:to>
                                        <p:strVal val="0.5"/>
                                      </p:to>
                                    </p:set>
                                    <p:animEffect filter="image" prLst="opacity: 0.5">
                                      <p:cBhvr rctx="IE">
                                        <p:cTn id="314" dur="indefinite"/>
                                        <p:tgtEl>
                                          <p:spTgt spid="64546"/>
                                        </p:tgtEl>
                                      </p:cBhvr>
                                    </p:animEffect>
                                  </p:childTnLst>
                                </p:cTn>
                              </p:par>
                              <p:par>
                                <p:cTn id="315" presetID="9" presetClass="emph" presetSubtype="0" grpId="1" nodeType="withEffect">
                                  <p:stCondLst>
                                    <p:cond delay="0"/>
                                  </p:stCondLst>
                                  <p:childTnLst>
                                    <p:set>
                                      <p:cBhvr rctx="PPT">
                                        <p:cTn id="316" dur="indefinite"/>
                                        <p:tgtEl>
                                          <p:spTgt spid="81"/>
                                        </p:tgtEl>
                                        <p:attrNameLst>
                                          <p:attrName>style.opacity</p:attrName>
                                        </p:attrNameLst>
                                      </p:cBhvr>
                                      <p:to>
                                        <p:strVal val="0.5"/>
                                      </p:to>
                                    </p:set>
                                    <p:animEffect filter="image" prLst="opacity: 0.5">
                                      <p:cBhvr rctx="IE">
                                        <p:cTn id="317" dur="indefinite"/>
                                        <p:tgtEl>
                                          <p:spTgt spid="81"/>
                                        </p:tgtEl>
                                      </p:cBhvr>
                                    </p:animEffect>
                                  </p:childTnLst>
                                </p:cTn>
                              </p:par>
                              <p:par>
                                <p:cTn id="318" presetID="9" presetClass="emph" presetSubtype="0" nodeType="withEffect">
                                  <p:stCondLst>
                                    <p:cond delay="0"/>
                                  </p:stCondLst>
                                  <p:childTnLst>
                                    <p:set>
                                      <p:cBhvr rctx="PPT">
                                        <p:cTn id="319" dur="indefinite"/>
                                        <p:tgtEl>
                                          <p:spTgt spid="64560"/>
                                        </p:tgtEl>
                                        <p:attrNameLst>
                                          <p:attrName>style.opacity</p:attrName>
                                        </p:attrNameLst>
                                      </p:cBhvr>
                                      <p:to>
                                        <p:strVal val="0.5"/>
                                      </p:to>
                                    </p:set>
                                    <p:animEffect filter="image" prLst="opacity: 0.5">
                                      <p:cBhvr rctx="IE">
                                        <p:cTn id="320" dur="indefinite"/>
                                        <p:tgtEl>
                                          <p:spTgt spid="64560"/>
                                        </p:tgtEl>
                                      </p:cBhvr>
                                    </p:animEffect>
                                  </p:childTnLst>
                                </p:cTn>
                              </p:par>
                              <p:par>
                                <p:cTn id="321" presetID="9" presetClass="emph" presetSubtype="0" grpId="1" nodeType="withEffect">
                                  <p:stCondLst>
                                    <p:cond delay="0"/>
                                  </p:stCondLst>
                                  <p:childTnLst>
                                    <p:set>
                                      <p:cBhvr rctx="PPT">
                                        <p:cTn id="322" dur="indefinite"/>
                                        <p:tgtEl>
                                          <p:spTgt spid="2"/>
                                        </p:tgtEl>
                                        <p:attrNameLst>
                                          <p:attrName>style.opacity</p:attrName>
                                        </p:attrNameLst>
                                      </p:cBhvr>
                                      <p:to>
                                        <p:strVal val="0.5"/>
                                      </p:to>
                                    </p:set>
                                    <p:animEffect filter="image" prLst="opacity: 0.5">
                                      <p:cBhvr rctx="IE">
                                        <p:cTn id="323" dur="indefinite"/>
                                        <p:tgtEl>
                                          <p:spTgt spid="2"/>
                                        </p:tgtEl>
                                      </p:cBhvr>
                                    </p:animEffect>
                                  </p:childTnLst>
                                </p:cTn>
                              </p:par>
                              <p:par>
                                <p:cTn id="324" presetID="9" presetClass="emph" presetSubtype="0" grpId="1" nodeType="withEffect">
                                  <p:stCondLst>
                                    <p:cond delay="0"/>
                                  </p:stCondLst>
                                  <p:childTnLst>
                                    <p:set>
                                      <p:cBhvr rctx="PPT">
                                        <p:cTn id="325" dur="indefinite"/>
                                        <p:tgtEl>
                                          <p:spTgt spid="64547"/>
                                        </p:tgtEl>
                                        <p:attrNameLst>
                                          <p:attrName>style.opacity</p:attrName>
                                        </p:attrNameLst>
                                      </p:cBhvr>
                                      <p:to>
                                        <p:strVal val="0.5"/>
                                      </p:to>
                                    </p:set>
                                    <p:animEffect filter="image" prLst="opacity: 0.5">
                                      <p:cBhvr rctx="IE">
                                        <p:cTn id="326" dur="indefinite"/>
                                        <p:tgtEl>
                                          <p:spTgt spid="64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5" grpId="0" animBg="1"/>
      <p:bldP spid="64525" grpId="1" animBg="1"/>
      <p:bldP spid="64526" grpId="0"/>
      <p:bldP spid="64526" grpId="1"/>
      <p:bldP spid="64527" grpId="0" animBg="1"/>
      <p:bldP spid="64527" grpId="1" animBg="1"/>
      <p:bldP spid="19472" grpId="0"/>
      <p:bldP spid="64541" grpId="0" animBg="1"/>
      <p:bldP spid="64542" grpId="0" animBg="1"/>
      <p:bldP spid="64542" grpId="1" animBg="1"/>
      <p:bldP spid="64543" grpId="0"/>
      <p:bldP spid="64543" grpId="1"/>
      <p:bldP spid="19476" grpId="0"/>
      <p:bldP spid="64546" grpId="0" animBg="1"/>
      <p:bldP spid="64546" grpId="1" animBg="1"/>
      <p:bldP spid="64547" grpId="0"/>
      <p:bldP spid="64547" grpId="1"/>
      <p:bldP spid="64564" grpId="0"/>
      <p:bldP spid="64564" grpId="1"/>
      <p:bldP spid="64565" grpId="0" animBg="1"/>
      <p:bldP spid="64565" grpId="1" animBg="1"/>
      <p:bldP spid="64566" grpId="0" animBg="1"/>
      <p:bldP spid="64566" grpId="1" animBg="1"/>
      <p:bldP spid="64573" grpId="0"/>
      <p:bldP spid="64573" grpId="1"/>
      <p:bldP spid="64575" grpId="0"/>
      <p:bldP spid="64575" grpId="1"/>
      <p:bldP spid="64576" grpId="0" animBg="1"/>
      <p:bldP spid="64576" grpId="1" animBg="1"/>
      <p:bldP spid="64577" grpId="0" animBg="1"/>
      <p:bldP spid="64577" grpId="1" animBg="1"/>
      <p:bldP spid="64600" grpId="0" animBg="1"/>
      <p:bldP spid="64600" grpId="1" animBg="1"/>
      <p:bldP spid="1144892" grpId="0"/>
      <p:bldP spid="1144892" grpId="1"/>
      <p:bldP spid="64604" grpId="0" animBg="1"/>
      <p:bldP spid="64604" grpId="1" animBg="1"/>
      <p:bldP spid="2" grpId="0"/>
      <p:bldP spid="2" grpId="1"/>
      <p:bldP spid="81" grpId="0" animBg="1"/>
      <p:bldP spid="81" grpId="1" animBg="1"/>
      <p:bldP spid="82" grpId="0" animBg="1"/>
      <p:bldP spid="82" grpId="1" animBg="1"/>
      <p:bldP spid="3" grpId="0" animBg="1"/>
      <p:bldP spid="3" grpId="1" animBg="1"/>
      <p:bldP spid="10" grpId="0"/>
      <p:bldP spid="10" grpId="1"/>
      <p:bldP spid="11" grpId="0" animBg="1"/>
      <p:bldP spid="11" grpId="1" animBg="1"/>
      <p:bldP spid="12" grpId="0"/>
      <p:bldP spid="12" grpId="1"/>
      <p:bldP spid="13" grpId="0" animBg="1"/>
      <p:bldP spid="13" grpId="1" animBg="1"/>
      <p:bldP spid="14" grpId="0" animBg="1"/>
      <p:bldP spid="14" grpId="1" animBg="1"/>
      <p:bldP spid="15" grpId="0"/>
      <p:bldP spid="15" grpId="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46" name="Text Box 50"/>
          <p:cNvSpPr txBox="1">
            <a:spLocks noChangeArrowheads="1"/>
          </p:cNvSpPr>
          <p:nvPr/>
        </p:nvSpPr>
        <p:spPr bwMode="auto">
          <a:xfrm>
            <a:off x="638175" y="3413140"/>
            <a:ext cx="3657600" cy="366712"/>
          </a:xfrm>
          <a:prstGeom prst="rect">
            <a:avLst/>
          </a:prstGeom>
          <a:noFill/>
          <a:ln w="9525" algn="ctr">
            <a:noFill/>
            <a:miter lim="800000"/>
            <a:headEnd/>
            <a:tailEnd/>
          </a:ln>
        </p:spPr>
        <p:txBody>
          <a:bodyPr>
            <a:spAutoFit/>
          </a:bodyPr>
          <a:lstStyle/>
          <a:p>
            <a:r>
              <a:rPr lang="en-US">
                <a:latin typeface="Courier New" pitchFamily="49" charset="0"/>
                <a:cs typeface="Courier New" pitchFamily="49" charset="0"/>
              </a:rPr>
              <a:t>locate(pred,curr,key)</a:t>
            </a:r>
          </a:p>
        </p:txBody>
      </p:sp>
      <p:sp>
        <p:nvSpPr>
          <p:cNvPr id="5127" name="Rectangle 2"/>
          <p:cNvSpPr>
            <a:spLocks noGrp="1" noChangeArrowheads="1"/>
          </p:cNvSpPr>
          <p:nvPr>
            <p:ph type="title"/>
          </p:nvPr>
        </p:nvSpPr>
        <p:spPr/>
        <p:txBody>
          <a:bodyPr/>
          <a:lstStyle/>
          <a:p>
            <a:r>
              <a:rPr lang="en-US" sz="3600" dirty="0" smtClean="0">
                <a:cs typeface="Arial" charset="0"/>
              </a:rPr>
              <a:t>Step 1: Optimistic Concurrency </a:t>
            </a:r>
            <a:r>
              <a:rPr lang="en-US" sz="2000" dirty="0" smtClean="0">
                <a:cs typeface="Courier New" pitchFamily="49" charset="0"/>
              </a:rPr>
              <a:t>[Kung &amp; Robinson’81]</a:t>
            </a:r>
            <a:endParaRPr lang="en-US" sz="2000" dirty="0" smtClean="0">
              <a:cs typeface="Arial" charset="0"/>
            </a:endParaRPr>
          </a:p>
        </p:txBody>
      </p:sp>
      <p:sp>
        <p:nvSpPr>
          <p:cNvPr id="5128" name="AutoShape 101"/>
          <p:cNvSpPr>
            <a:spLocks noChangeArrowheads="1"/>
          </p:cNvSpPr>
          <p:nvPr/>
        </p:nvSpPr>
        <p:spPr bwMode="auto">
          <a:xfrm>
            <a:off x="5073650" y="1500206"/>
            <a:ext cx="3903663" cy="4572000"/>
          </a:xfrm>
          <a:prstGeom prst="flowChartAlternateProcess">
            <a:avLst/>
          </a:prstGeom>
          <a:noFill/>
          <a:ln w="9525" algn="ctr">
            <a:solidFill>
              <a:schemeClr val="tx1"/>
            </a:solidFill>
            <a:miter lim="800000"/>
            <a:headEnd/>
            <a:tailEnd/>
          </a:ln>
        </p:spPr>
        <p:txBody>
          <a:bodyPr wrap="none" anchor="ctr"/>
          <a:lstStyle/>
          <a:p>
            <a:endParaRPr lang="en-US" b="0"/>
          </a:p>
        </p:txBody>
      </p:sp>
      <p:sp>
        <p:nvSpPr>
          <p:cNvPr id="5130" name="Text Box 50"/>
          <p:cNvSpPr txBox="1">
            <a:spLocks noChangeArrowheads="1"/>
          </p:cNvSpPr>
          <p:nvPr/>
        </p:nvSpPr>
        <p:spPr bwMode="auto">
          <a:xfrm>
            <a:off x="228600" y="2622565"/>
            <a:ext cx="3657600" cy="2808287"/>
          </a:xfrm>
          <a:prstGeom prst="rect">
            <a:avLst/>
          </a:prstGeom>
          <a:noFill/>
          <a:ln w="9525" algn="ctr">
            <a:noFill/>
            <a:miter lim="800000"/>
            <a:headEnd/>
            <a:tailEnd/>
          </a:ln>
        </p:spPr>
        <p:txBody>
          <a:bodyPr>
            <a:spAutoFit/>
          </a:bodyPr>
          <a:lstStyle/>
          <a:p>
            <a:r>
              <a:rPr lang="en-US" sz="1600" dirty="0" err="1">
                <a:latin typeface="Courier New" pitchFamily="49" charset="0"/>
                <a:cs typeface="Courier New" pitchFamily="49" charset="0"/>
              </a:rPr>
              <a:t>bool</a:t>
            </a:r>
            <a:r>
              <a:rPr lang="en-US" sz="1600" dirty="0">
                <a:latin typeface="Courier New" pitchFamily="49" charset="0"/>
                <a:cs typeface="Courier New" pitchFamily="49" charset="0"/>
              </a:rPr>
              <a:t> remove(</a:t>
            </a:r>
            <a:r>
              <a:rPr lang="en-US" sz="1600" dirty="0" err="1">
                <a:latin typeface="Courier New" pitchFamily="49" charset="0"/>
                <a:cs typeface="Courier New" pitchFamily="49" charset="0"/>
              </a:rPr>
              <a:t>int</a:t>
            </a:r>
            <a:r>
              <a:rPr lang="en-US" sz="1600" dirty="0">
                <a:latin typeface="Courier New" pitchFamily="49" charset="0"/>
                <a:cs typeface="Courier New" pitchFamily="49" charset="0"/>
              </a:rPr>
              <a:t> key)</a:t>
            </a:r>
            <a:r>
              <a:rPr lang="en-US" sz="1600" b="0" dirty="0">
                <a:latin typeface="Courier New" pitchFamily="49" charset="0"/>
                <a:cs typeface="Courier New" pitchFamily="49" charset="0"/>
              </a:rPr>
              <a:t>{</a:t>
            </a:r>
          </a:p>
          <a:p>
            <a:r>
              <a:rPr lang="en-US" dirty="0">
                <a:latin typeface="Courier New" pitchFamily="49" charset="0"/>
                <a:cs typeface="Courier New" pitchFamily="49" charset="0"/>
              </a:rPr>
              <a:t>   Entry *</a:t>
            </a:r>
            <a:r>
              <a:rPr lang="en-US" dirty="0" err="1">
                <a:latin typeface="Courier New" pitchFamily="49" charset="0"/>
                <a:cs typeface="Courier New" pitchFamily="49" charset="0"/>
              </a:rPr>
              <a:t>pred</a:t>
            </a:r>
            <a:r>
              <a:rPr lang="en-US" dirty="0">
                <a:latin typeface="Courier New" pitchFamily="49" charset="0"/>
                <a:cs typeface="Courier New" pitchFamily="49" charset="0"/>
              </a:rPr>
              <a:t>,*</a:t>
            </a:r>
            <a:r>
              <a:rPr lang="en-US" dirty="0" err="1">
                <a:latin typeface="Courier New" pitchFamily="49" charset="0"/>
                <a:cs typeface="Courier New" pitchFamily="49" charset="0"/>
              </a:rPr>
              <a:t>curr</a:t>
            </a:r>
            <a:r>
              <a:rPr lang="en-US" dirty="0">
                <a:latin typeface="Courier New" pitchFamily="49" charset="0"/>
                <a:cs typeface="Courier New" pitchFamily="49" charset="0"/>
              </a:rPr>
              <a:t>,*r                 </a:t>
            </a:r>
          </a:p>
          <a:p>
            <a:r>
              <a:rPr lang="en-US" b="1" dirty="0">
                <a:solidFill>
                  <a:srgbClr val="FFC000"/>
                </a:solidFill>
                <a:latin typeface="Courier New" pitchFamily="49" charset="0"/>
                <a:cs typeface="Courier New" pitchFamily="49" charset="0"/>
              </a:rPr>
              <a:t>atomic </a:t>
            </a:r>
          </a:p>
          <a:p>
            <a:r>
              <a:rPr lang="en-US" dirty="0">
                <a:latin typeface="Courier New" pitchFamily="49" charset="0"/>
                <a:cs typeface="Courier New" pitchFamily="49" charset="0"/>
              </a:rPr>
              <a:t>   locate(</a:t>
            </a:r>
            <a:r>
              <a:rPr lang="en-US" dirty="0" err="1">
                <a:latin typeface="Courier New" pitchFamily="49" charset="0"/>
                <a:cs typeface="Courier New" pitchFamily="49" charset="0"/>
              </a:rPr>
              <a:t>pred,curr,key</a:t>
            </a:r>
            <a:r>
              <a:rPr lang="en-US" dirty="0">
                <a:latin typeface="Courier New" pitchFamily="49" charset="0"/>
                <a:cs typeface="Courier New" pitchFamily="49" charset="0"/>
              </a:rPr>
              <a:t>)</a:t>
            </a:r>
          </a:p>
          <a:p>
            <a:r>
              <a:rPr lang="en-US" dirty="0">
                <a:latin typeface="Courier New" pitchFamily="49" charset="0"/>
                <a:cs typeface="Courier New" pitchFamily="49" charset="0"/>
              </a:rPr>
              <a:t>   k = (</a:t>
            </a:r>
            <a:r>
              <a:rPr lang="en-US" dirty="0" err="1">
                <a:latin typeface="Courier New" pitchFamily="49" charset="0"/>
                <a:cs typeface="Courier New" pitchFamily="49" charset="0"/>
              </a:rPr>
              <a:t>curr</a:t>
            </a:r>
            <a:r>
              <a:rPr lang="en-US" dirty="0">
                <a:latin typeface="Courier New" pitchFamily="49" charset="0"/>
                <a:cs typeface="Courier New" pitchFamily="49" charset="0"/>
              </a:rPr>
              <a:t>-&gt;key ≠ key) </a:t>
            </a:r>
          </a:p>
          <a:p>
            <a:r>
              <a:rPr lang="en-US" dirty="0">
                <a:latin typeface="Courier New" pitchFamily="49" charset="0"/>
                <a:cs typeface="Courier New" pitchFamily="49" charset="0"/>
              </a:rPr>
              <a:t>   if (k) return false</a:t>
            </a:r>
          </a:p>
          <a:p>
            <a:r>
              <a:rPr lang="en-US" dirty="0">
                <a:latin typeface="Courier New" pitchFamily="49" charset="0"/>
                <a:cs typeface="Courier New" pitchFamily="49" charset="0"/>
              </a:rPr>
              <a:t>   r = </a:t>
            </a:r>
            <a:r>
              <a:rPr lang="en-US" dirty="0" err="1">
                <a:latin typeface="Courier New" pitchFamily="49" charset="0"/>
                <a:cs typeface="Courier New" pitchFamily="49" charset="0"/>
              </a:rPr>
              <a:t>curr</a:t>
            </a:r>
            <a:r>
              <a:rPr lang="en-US" dirty="0">
                <a:latin typeface="Courier New" pitchFamily="49" charset="0"/>
                <a:cs typeface="Courier New" pitchFamily="49" charset="0"/>
              </a:rPr>
              <a:t>-&gt;next</a:t>
            </a:r>
          </a:p>
          <a:p>
            <a:r>
              <a:rPr lang="en-US" dirty="0">
                <a:latin typeface="Courier New" pitchFamily="49" charset="0"/>
                <a:cs typeface="Courier New" pitchFamily="49" charset="0"/>
              </a:rPr>
              <a:t>   </a:t>
            </a:r>
            <a:r>
              <a:rPr lang="en-US" dirty="0" err="1">
                <a:latin typeface="Courier New" pitchFamily="49" charset="0"/>
                <a:cs typeface="Courier New" pitchFamily="49" charset="0"/>
              </a:rPr>
              <a:t>pred</a:t>
            </a:r>
            <a:r>
              <a:rPr lang="en-US" dirty="0">
                <a:latin typeface="Courier New" pitchFamily="49" charset="0"/>
                <a:cs typeface="Courier New" pitchFamily="49" charset="0"/>
              </a:rPr>
              <a:t>-&gt;next = r</a:t>
            </a:r>
          </a:p>
          <a:p>
            <a:r>
              <a:rPr lang="en-US" dirty="0">
                <a:latin typeface="Courier New" pitchFamily="49" charset="0"/>
                <a:cs typeface="Courier New" pitchFamily="49" charset="0"/>
              </a:rPr>
              <a:t>   return true </a:t>
            </a:r>
          </a:p>
          <a:p>
            <a:r>
              <a:rPr lang="en-US" dirty="0">
                <a:latin typeface="Courier New" pitchFamily="49" charset="0"/>
                <a:cs typeface="Courier New" pitchFamily="49" charset="0"/>
              </a:rPr>
              <a:t>}</a:t>
            </a:r>
          </a:p>
        </p:txBody>
      </p:sp>
      <p:sp>
        <p:nvSpPr>
          <p:cNvPr id="2" name="AutoShape 100"/>
          <p:cNvSpPr>
            <a:spLocks noChangeArrowheads="1"/>
          </p:cNvSpPr>
          <p:nvPr/>
        </p:nvSpPr>
        <p:spPr bwMode="auto">
          <a:xfrm>
            <a:off x="152400" y="2528902"/>
            <a:ext cx="3505200" cy="2971800"/>
          </a:xfrm>
          <a:prstGeom prst="flowChartAlternateProcess">
            <a:avLst/>
          </a:prstGeom>
          <a:noFill/>
          <a:ln w="9525" algn="ctr">
            <a:solidFill>
              <a:schemeClr val="tx1"/>
            </a:solidFill>
            <a:miter lim="800000"/>
            <a:headEnd/>
            <a:tailEnd/>
          </a:ln>
        </p:spPr>
        <p:txBody>
          <a:bodyPr wrap="none" anchor="ctr"/>
          <a:lstStyle/>
          <a:p>
            <a:endParaRPr lang="en-US" b="0"/>
          </a:p>
        </p:txBody>
      </p:sp>
      <p:sp>
        <p:nvSpPr>
          <p:cNvPr id="5145" name="Text Box 50"/>
          <p:cNvSpPr txBox="1">
            <a:spLocks noChangeArrowheads="1"/>
          </p:cNvSpPr>
          <p:nvPr/>
        </p:nvSpPr>
        <p:spPr bwMode="auto">
          <a:xfrm>
            <a:off x="5167313" y="1822468"/>
            <a:ext cx="3657600" cy="4178300"/>
          </a:xfrm>
          <a:prstGeom prst="rect">
            <a:avLst/>
          </a:prstGeom>
          <a:noFill/>
          <a:ln w="9525" algn="ctr">
            <a:noFill/>
            <a:miter lim="800000"/>
            <a:headEnd/>
            <a:tailEnd/>
          </a:ln>
        </p:spPr>
        <p:txBody>
          <a:bodyPr>
            <a:spAutoFit/>
          </a:bodyPr>
          <a:lstStyle/>
          <a:p>
            <a:r>
              <a:rPr lang="en-US" sz="1600" dirty="0" err="1">
                <a:latin typeface="Courier New" pitchFamily="49" charset="0"/>
                <a:cs typeface="Courier New" pitchFamily="49" charset="0"/>
              </a:rPr>
              <a:t>bool</a:t>
            </a:r>
            <a:r>
              <a:rPr lang="en-US" sz="1600" dirty="0">
                <a:latin typeface="Courier New" pitchFamily="49" charset="0"/>
                <a:cs typeface="Courier New" pitchFamily="49" charset="0"/>
              </a:rPr>
              <a:t> remove(</a:t>
            </a:r>
            <a:r>
              <a:rPr lang="en-US" sz="1600" dirty="0" err="1">
                <a:latin typeface="Courier New" pitchFamily="49" charset="0"/>
                <a:cs typeface="Courier New" pitchFamily="49" charset="0"/>
              </a:rPr>
              <a:t>int</a:t>
            </a:r>
            <a:r>
              <a:rPr lang="en-US" sz="1600" dirty="0">
                <a:latin typeface="Courier New" pitchFamily="49" charset="0"/>
                <a:cs typeface="Courier New" pitchFamily="49" charset="0"/>
              </a:rPr>
              <a:t> key)</a:t>
            </a:r>
            <a:r>
              <a:rPr lang="en-US" sz="1600" b="0" dirty="0">
                <a:latin typeface="Courier New" pitchFamily="49" charset="0"/>
                <a:cs typeface="Courier New" pitchFamily="49" charset="0"/>
              </a:rPr>
              <a:t>{</a:t>
            </a:r>
          </a:p>
          <a:p>
            <a:r>
              <a:rPr lang="en-US" dirty="0">
                <a:latin typeface="Courier New" pitchFamily="49" charset="0"/>
                <a:cs typeface="Courier New" pitchFamily="49" charset="0"/>
              </a:rPr>
              <a:t>  Entry *</a:t>
            </a:r>
            <a:r>
              <a:rPr lang="en-US" dirty="0" err="1">
                <a:latin typeface="Courier New" pitchFamily="49" charset="0"/>
                <a:cs typeface="Courier New" pitchFamily="49" charset="0"/>
              </a:rPr>
              <a:t>pred</a:t>
            </a:r>
            <a:r>
              <a:rPr lang="en-US" dirty="0">
                <a:latin typeface="Courier New" pitchFamily="49" charset="0"/>
                <a:cs typeface="Courier New" pitchFamily="49" charset="0"/>
              </a:rPr>
              <a:t>,*</a:t>
            </a:r>
            <a:r>
              <a:rPr lang="en-US" dirty="0" err="1">
                <a:latin typeface="Courier New" pitchFamily="49" charset="0"/>
                <a:cs typeface="Courier New" pitchFamily="49" charset="0"/>
              </a:rPr>
              <a:t>curr</a:t>
            </a:r>
            <a:r>
              <a:rPr lang="en-US" dirty="0">
                <a:latin typeface="Courier New" pitchFamily="49" charset="0"/>
                <a:cs typeface="Courier New" pitchFamily="49" charset="0"/>
              </a:rPr>
              <a:t>,*r </a:t>
            </a:r>
          </a:p>
          <a:p>
            <a:r>
              <a:rPr lang="en-US" dirty="0">
                <a:latin typeface="Courier New" pitchFamily="49" charset="0"/>
                <a:cs typeface="Courier New" pitchFamily="49" charset="0"/>
              </a:rPr>
              <a:t>restart:                     </a:t>
            </a:r>
          </a:p>
          <a:p>
            <a:r>
              <a:rPr lang="en-US" dirty="0">
                <a:latin typeface="Courier New" pitchFamily="49" charset="0"/>
                <a:cs typeface="Courier New" pitchFamily="49" charset="0"/>
              </a:rPr>
              <a:t>   </a:t>
            </a:r>
            <a:r>
              <a:rPr lang="en-US" sz="2400" dirty="0">
                <a:solidFill>
                  <a:schemeClr val="tx2"/>
                </a:solidFill>
                <a:latin typeface="Comic Sans MS" pitchFamily="66" charset="0"/>
                <a:cs typeface="Courier New" pitchFamily="49" charset="0"/>
              </a:rPr>
              <a:t>Read</a:t>
            </a:r>
          </a:p>
          <a:p>
            <a:r>
              <a:rPr lang="en-US" dirty="0">
                <a:latin typeface="Courier New" pitchFamily="49" charset="0"/>
                <a:cs typeface="Courier New" pitchFamily="49" charset="0"/>
              </a:rPr>
              <a:t> </a:t>
            </a:r>
            <a:r>
              <a:rPr lang="en-US" b="1" dirty="0">
                <a:solidFill>
                  <a:srgbClr val="FFC000"/>
                </a:solidFill>
                <a:latin typeface="Courier New" pitchFamily="49" charset="0"/>
                <a:cs typeface="Courier New" pitchFamily="49" charset="0"/>
              </a:rPr>
              <a:t>atomic</a:t>
            </a:r>
          </a:p>
          <a:p>
            <a:r>
              <a:rPr lang="en-US" dirty="0">
                <a:latin typeface="Courier New" pitchFamily="49" charset="0"/>
                <a:cs typeface="Courier New" pitchFamily="49" charset="0"/>
              </a:rPr>
              <a:t>   if (</a:t>
            </a:r>
            <a:r>
              <a:rPr lang="en-US" sz="2400" dirty="0">
                <a:solidFill>
                  <a:schemeClr val="tx2"/>
                </a:solidFill>
                <a:latin typeface="Comic Sans MS" pitchFamily="66" charset="0"/>
                <a:cs typeface="Courier New" pitchFamily="49" charset="0"/>
              </a:rPr>
              <a:t>validate</a:t>
            </a:r>
            <a:r>
              <a:rPr lang="en-US" dirty="0">
                <a:latin typeface="Courier New" pitchFamily="49" charset="0"/>
                <a:cs typeface="Courier New" pitchFamily="49" charset="0"/>
              </a:rPr>
              <a:t>) {</a:t>
            </a:r>
          </a:p>
          <a:p>
            <a:endParaRPr lang="en-US" dirty="0">
              <a:latin typeface="Courier New" pitchFamily="49" charset="0"/>
              <a:cs typeface="Courier New" pitchFamily="49" charset="0"/>
            </a:endParaRPr>
          </a:p>
          <a:p>
            <a:endParaRPr lang="en-US" dirty="0">
              <a:latin typeface="Courier New" pitchFamily="49" charset="0"/>
              <a:cs typeface="Courier New" pitchFamily="49" charset="0"/>
            </a:endParaRPr>
          </a:p>
          <a:p>
            <a:r>
              <a:rPr lang="en-US" dirty="0">
                <a:latin typeface="Courier New" pitchFamily="49" charset="0"/>
                <a:cs typeface="Courier New" pitchFamily="49" charset="0"/>
              </a:rPr>
              <a:t>      </a:t>
            </a:r>
            <a:r>
              <a:rPr lang="en-US" sz="2400" dirty="0">
                <a:solidFill>
                  <a:schemeClr val="tx2"/>
                </a:solidFill>
                <a:latin typeface="Comic Sans MS" pitchFamily="66" charset="0"/>
                <a:cs typeface="Courier New" pitchFamily="49" charset="0"/>
              </a:rPr>
              <a:t>Update</a:t>
            </a:r>
          </a:p>
          <a:p>
            <a:r>
              <a:rPr lang="en-US" dirty="0">
                <a:latin typeface="Courier New" pitchFamily="49" charset="0"/>
                <a:cs typeface="Courier New" pitchFamily="49" charset="0"/>
              </a:rPr>
              <a:t>      </a:t>
            </a:r>
          </a:p>
          <a:p>
            <a:endParaRPr lang="en-US" dirty="0">
              <a:latin typeface="Courier New" pitchFamily="49" charset="0"/>
              <a:cs typeface="Courier New" pitchFamily="49" charset="0"/>
            </a:endParaRPr>
          </a:p>
          <a:p>
            <a:r>
              <a:rPr lang="en-US" dirty="0">
                <a:latin typeface="Courier New" pitchFamily="49" charset="0"/>
                <a:cs typeface="Courier New" pitchFamily="49" charset="0"/>
              </a:rPr>
              <a:t>   }</a:t>
            </a:r>
          </a:p>
          <a:p>
            <a:r>
              <a:rPr lang="en-US" dirty="0">
                <a:latin typeface="Courier New" pitchFamily="49" charset="0"/>
                <a:cs typeface="Courier New" pitchFamily="49" charset="0"/>
              </a:rPr>
              <a:t>   </a:t>
            </a:r>
            <a:r>
              <a:rPr lang="en-US" dirty="0" err="1">
                <a:latin typeface="Courier New" pitchFamily="49" charset="0"/>
                <a:cs typeface="Courier New" pitchFamily="49" charset="0"/>
              </a:rPr>
              <a:t>goto</a:t>
            </a:r>
            <a:r>
              <a:rPr lang="en-US" dirty="0">
                <a:latin typeface="Courier New" pitchFamily="49" charset="0"/>
                <a:cs typeface="Courier New" pitchFamily="49" charset="0"/>
              </a:rPr>
              <a:t> restart </a:t>
            </a:r>
          </a:p>
          <a:p>
            <a:r>
              <a:rPr lang="en-US" dirty="0">
                <a:latin typeface="Courier New" pitchFamily="49" charset="0"/>
                <a:cs typeface="Courier New" pitchFamily="49" charset="0"/>
              </a:rPr>
              <a:t> }</a:t>
            </a:r>
          </a:p>
        </p:txBody>
      </p:sp>
      <p:sp>
        <p:nvSpPr>
          <p:cNvPr id="5132" name="Text Box 50"/>
          <p:cNvSpPr txBox="1">
            <a:spLocks noChangeArrowheads="1"/>
          </p:cNvSpPr>
          <p:nvPr/>
        </p:nvSpPr>
        <p:spPr bwMode="auto">
          <a:xfrm>
            <a:off x="228600" y="3687777"/>
            <a:ext cx="3657600" cy="1465263"/>
          </a:xfrm>
          <a:prstGeom prst="rect">
            <a:avLst/>
          </a:prstGeom>
          <a:noFill/>
          <a:ln w="9525" algn="ctr">
            <a:noFill/>
            <a:miter lim="800000"/>
            <a:headEnd/>
            <a:tailEnd/>
          </a:ln>
        </p:spPr>
        <p:txBody>
          <a:bodyPr>
            <a:spAutoFit/>
          </a:bodyPr>
          <a:lstStyle/>
          <a:p>
            <a:r>
              <a:rPr lang="en-US">
                <a:latin typeface="Courier New" pitchFamily="49" charset="0"/>
                <a:cs typeface="Courier New" pitchFamily="49" charset="0"/>
              </a:rPr>
              <a:t>   k = (curr-&gt;key ≠ key) </a:t>
            </a:r>
          </a:p>
          <a:p>
            <a:r>
              <a:rPr lang="en-US">
                <a:latin typeface="Courier New" pitchFamily="49" charset="0"/>
                <a:cs typeface="Courier New" pitchFamily="49" charset="0"/>
              </a:rPr>
              <a:t>   if (k) return false</a:t>
            </a:r>
          </a:p>
          <a:p>
            <a:r>
              <a:rPr lang="en-US">
                <a:latin typeface="Courier New" pitchFamily="49" charset="0"/>
                <a:cs typeface="Courier New" pitchFamily="49" charset="0"/>
              </a:rPr>
              <a:t>   r = curr-&gt;next</a:t>
            </a:r>
          </a:p>
          <a:p>
            <a:r>
              <a:rPr lang="en-US">
                <a:latin typeface="Courier New" pitchFamily="49" charset="0"/>
                <a:cs typeface="Courier New" pitchFamily="49" charset="0"/>
              </a:rPr>
              <a:t>   pred-&gt;next = r</a:t>
            </a:r>
          </a:p>
          <a:p>
            <a:r>
              <a:rPr lang="en-US">
                <a:latin typeface="Courier New" pitchFamily="49" charset="0"/>
                <a:cs typeface="Courier New" pitchFamily="49" charset="0"/>
              </a:rPr>
              <a:t>   return true</a:t>
            </a:r>
          </a:p>
        </p:txBody>
      </p:sp>
      <p:sp>
        <p:nvSpPr>
          <p:cNvPr id="5154" name="Text Box 34"/>
          <p:cNvSpPr txBox="1">
            <a:spLocks noChangeArrowheads="1"/>
          </p:cNvSpPr>
          <p:nvPr/>
        </p:nvSpPr>
        <p:spPr bwMode="auto">
          <a:xfrm>
            <a:off x="3867150" y="4046556"/>
            <a:ext cx="1058863" cy="396875"/>
          </a:xfrm>
          <a:prstGeom prst="rect">
            <a:avLst/>
          </a:prstGeom>
          <a:noFill/>
          <a:ln w="9525" algn="ctr">
            <a:noFill/>
            <a:miter lim="800000"/>
            <a:headEnd/>
            <a:tailEnd/>
          </a:ln>
        </p:spPr>
        <p:txBody>
          <a:bodyPr wrap="none">
            <a:spAutoFit/>
          </a:bodyPr>
          <a:lstStyle/>
          <a:p>
            <a:r>
              <a:rPr lang="en-US" sz="2000">
                <a:solidFill>
                  <a:schemeClr val="tx2"/>
                </a:solidFill>
                <a:latin typeface="Comic Sans MS" pitchFamily="66" charset="0"/>
              </a:rPr>
              <a:t>Update</a:t>
            </a:r>
          </a:p>
        </p:txBody>
      </p:sp>
      <p:sp>
        <p:nvSpPr>
          <p:cNvPr id="5155" name="Text Box 35"/>
          <p:cNvSpPr txBox="1">
            <a:spLocks noChangeArrowheads="1"/>
          </p:cNvSpPr>
          <p:nvPr/>
        </p:nvSpPr>
        <p:spPr bwMode="auto">
          <a:xfrm>
            <a:off x="3733800" y="3160731"/>
            <a:ext cx="777875" cy="396875"/>
          </a:xfrm>
          <a:prstGeom prst="rect">
            <a:avLst/>
          </a:prstGeom>
          <a:noFill/>
          <a:ln w="9525" algn="ctr">
            <a:noFill/>
            <a:miter lim="800000"/>
            <a:headEnd/>
            <a:tailEnd/>
          </a:ln>
        </p:spPr>
        <p:txBody>
          <a:bodyPr wrap="none">
            <a:spAutoFit/>
          </a:bodyPr>
          <a:lstStyle/>
          <a:p>
            <a:r>
              <a:rPr lang="en-US" sz="2000">
                <a:solidFill>
                  <a:schemeClr val="tx2"/>
                </a:solidFill>
                <a:latin typeface="Comic Sans MS" pitchFamily="66" charset="0"/>
              </a:rPr>
              <a:t>Read</a:t>
            </a:r>
          </a:p>
        </p:txBody>
      </p:sp>
      <p:sp>
        <p:nvSpPr>
          <p:cNvPr id="5156" name="AutoShape 36"/>
          <p:cNvSpPr>
            <a:spLocks/>
          </p:cNvSpPr>
          <p:nvPr/>
        </p:nvSpPr>
        <p:spPr bwMode="auto">
          <a:xfrm>
            <a:off x="3597275" y="3792552"/>
            <a:ext cx="304800" cy="1447800"/>
          </a:xfrm>
          <a:prstGeom prst="rightBrace">
            <a:avLst>
              <a:gd name="adj1" fmla="val 39583"/>
              <a:gd name="adj2" fmla="val 50000"/>
            </a:avLst>
          </a:prstGeom>
          <a:noFill/>
          <a:ln w="50800">
            <a:solidFill>
              <a:schemeClr val="tx2"/>
            </a:solidFill>
            <a:round/>
            <a:headEnd/>
            <a:tailEnd/>
          </a:ln>
        </p:spPr>
        <p:txBody>
          <a:bodyPr wrap="none" anchor="ctr"/>
          <a:lstStyle/>
          <a:p>
            <a:pPr algn="ctr"/>
            <a:endParaRPr lang="en-US">
              <a:solidFill>
                <a:schemeClr val="tx2"/>
              </a:solidFill>
            </a:endParaRPr>
          </a:p>
        </p:txBody>
      </p:sp>
      <p:sp>
        <p:nvSpPr>
          <p:cNvPr id="5157" name="AutoShape 37"/>
          <p:cNvSpPr>
            <a:spLocks/>
          </p:cNvSpPr>
          <p:nvPr/>
        </p:nvSpPr>
        <p:spPr bwMode="auto">
          <a:xfrm>
            <a:off x="3597275" y="3519502"/>
            <a:ext cx="136525" cy="228600"/>
          </a:xfrm>
          <a:prstGeom prst="rightBrace">
            <a:avLst>
              <a:gd name="adj1" fmla="val 13953"/>
              <a:gd name="adj2" fmla="val 50000"/>
            </a:avLst>
          </a:prstGeom>
          <a:noFill/>
          <a:ln w="50800">
            <a:solidFill>
              <a:schemeClr val="tx2"/>
            </a:solidFill>
            <a:round/>
            <a:headEnd/>
            <a:tailEnd/>
          </a:ln>
        </p:spPr>
        <p:txBody>
          <a:bodyPr wrap="none" anchor="ctr"/>
          <a:lstStyle/>
          <a:p>
            <a:pPr algn="ctr"/>
            <a:endParaRPr lang="en-US">
              <a:solidFill>
                <a:schemeClr val="tx2"/>
              </a:solidFill>
            </a:endParaRPr>
          </a:p>
        </p:txBody>
      </p:sp>
      <p:sp>
        <p:nvSpPr>
          <p:cNvPr id="13" name="Slide Number Placeholder 12"/>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23</a:t>
            </a:fld>
            <a:endParaRPr kumimoji="0" lang="en-US" sz="1200">
              <a:solidFill>
                <a:schemeClr val="tx2"/>
              </a:solidFill>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55"/>
                                        </p:tgtEl>
                                        <p:attrNameLst>
                                          <p:attrName>style.visibility</p:attrName>
                                        </p:attrNameLst>
                                      </p:cBhvr>
                                      <p:to>
                                        <p:strVal val="visible"/>
                                      </p:to>
                                    </p:set>
                                    <p:animEffect transition="in" filter="fade">
                                      <p:cBhvr>
                                        <p:cTn id="7" dur="500"/>
                                        <p:tgtEl>
                                          <p:spTgt spid="515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57"/>
                                        </p:tgtEl>
                                        <p:attrNameLst>
                                          <p:attrName>style.visibility</p:attrName>
                                        </p:attrNameLst>
                                      </p:cBhvr>
                                      <p:to>
                                        <p:strVal val="visible"/>
                                      </p:to>
                                    </p:set>
                                    <p:animEffect transition="in" filter="fade">
                                      <p:cBhvr>
                                        <p:cTn id="10" dur="500"/>
                                        <p:tgtEl>
                                          <p:spTgt spid="515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154"/>
                                        </p:tgtEl>
                                        <p:attrNameLst>
                                          <p:attrName>style.visibility</p:attrName>
                                        </p:attrNameLst>
                                      </p:cBhvr>
                                      <p:to>
                                        <p:strVal val="visible"/>
                                      </p:to>
                                    </p:set>
                                    <p:animEffect transition="in" filter="fade">
                                      <p:cBhvr>
                                        <p:cTn id="15" dur="500"/>
                                        <p:tgtEl>
                                          <p:spTgt spid="515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156"/>
                                        </p:tgtEl>
                                        <p:attrNameLst>
                                          <p:attrName>style.visibility</p:attrName>
                                        </p:attrNameLst>
                                      </p:cBhvr>
                                      <p:to>
                                        <p:strVal val="visible"/>
                                      </p:to>
                                    </p:set>
                                    <p:animEffect transition="in" filter="fade">
                                      <p:cBhvr>
                                        <p:cTn id="18" dur="500"/>
                                        <p:tgtEl>
                                          <p:spTgt spid="5156"/>
                                        </p:tgtEl>
                                      </p:cBhvr>
                                    </p:animEffec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0.12778 -0.00024 L 0.5059 -0.11875 " pathEditMode="relative" rAng="0" ptsTypes="AA">
                                      <p:cBhvr>
                                        <p:cTn id="22" dur="2000" fill="hold"/>
                                        <p:tgtEl>
                                          <p:spTgt spid="5146"/>
                                        </p:tgtEl>
                                        <p:attrNameLst>
                                          <p:attrName>ppt_x</p:attrName>
                                          <p:attrName>ppt_y</p:attrName>
                                        </p:attrNameLst>
                                      </p:cBhvr>
                                      <p:rCtr x="189" y="-59"/>
                                    </p:animMotion>
                                  </p:childTnLst>
                                </p:cTn>
                              </p:par>
                              <p:par>
                                <p:cTn id="23" presetID="10" presetClass="exit" presetSubtype="0" fill="hold" nodeType="withEffect">
                                  <p:stCondLst>
                                    <p:cond delay="0"/>
                                  </p:stCondLst>
                                  <p:childTnLst>
                                    <p:animEffect transition="out" filter="fade">
                                      <p:cBhvr>
                                        <p:cTn id="24" dur="2000"/>
                                        <p:tgtEl>
                                          <p:spTgt spid="5145">
                                            <p:txEl>
                                              <p:pRg st="3" end="3"/>
                                            </p:txEl>
                                          </p:spTgt>
                                        </p:tgtEl>
                                      </p:cBhvr>
                                    </p:animEffect>
                                    <p:set>
                                      <p:cBhvr>
                                        <p:cTn id="25" dur="1" fill="hold">
                                          <p:stCondLst>
                                            <p:cond delay="1999"/>
                                          </p:stCondLst>
                                        </p:cTn>
                                        <p:tgtEl>
                                          <p:spTgt spid="5145">
                                            <p:txEl>
                                              <p:pRg st="3" end="3"/>
                                            </p:txEl>
                                          </p:spTgt>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0" presetClass="path" presetSubtype="0" accel="50000" decel="50000" fill="hold" nodeType="clickEffect">
                                  <p:stCondLst>
                                    <p:cond delay="0"/>
                                  </p:stCondLst>
                                  <p:childTnLst>
                                    <p:animMotion origin="layout" path="M 0.0 0.0 L 0.55834 0.0 " pathEditMode="relative" ptsTypes="AA">
                                      <p:cBhvr>
                                        <p:cTn id="29" dur="2000" fill="hold"/>
                                        <p:tgtEl>
                                          <p:spTgt spid="5130">
                                            <p:txEl>
                                              <p:pRg st="4" end="4"/>
                                            </p:txEl>
                                          </p:spTgt>
                                        </p:tgtEl>
                                        <p:attrNameLst>
                                          <p:attrName>ppt_x</p:attrName>
                                          <p:attrName>ppt_y</p:attrName>
                                        </p:attrNameLst>
                                      </p:cBhvr>
                                    </p:animMotion>
                                  </p:childTnLst>
                                </p:cTn>
                              </p:par>
                              <p:par>
                                <p:cTn id="30" presetID="0" presetClass="path" presetSubtype="0" accel="50000" decel="50000" fill="hold" nodeType="withEffect">
                                  <p:stCondLst>
                                    <p:cond delay="0"/>
                                  </p:stCondLst>
                                  <p:childTnLst>
                                    <p:animMotion origin="layout" path="M 0.0 0.0 L 0.55834 0.0 " pathEditMode="relative" ptsTypes="AA">
                                      <p:cBhvr>
                                        <p:cTn id="31" dur="2000" fill="hold"/>
                                        <p:tgtEl>
                                          <p:spTgt spid="5130">
                                            <p:txEl>
                                              <p:pRg st="5" end="5"/>
                                            </p:txEl>
                                          </p:spTgt>
                                        </p:tgtEl>
                                        <p:attrNameLst>
                                          <p:attrName>ppt_x</p:attrName>
                                          <p:attrName>ppt_y</p:attrName>
                                        </p:attrNameLst>
                                      </p:cBhvr>
                                    </p:animMotion>
                                  </p:childTnLst>
                                </p:cTn>
                              </p:par>
                              <p:par>
                                <p:cTn id="32" presetID="0" presetClass="path" presetSubtype="0" accel="50000" decel="50000" fill="hold" nodeType="withEffect">
                                  <p:stCondLst>
                                    <p:cond delay="0"/>
                                  </p:stCondLst>
                                  <p:childTnLst>
                                    <p:animMotion origin="layout" path="M 0.0 0.0 L 0.55834 0.0 " pathEditMode="relative" ptsTypes="AA">
                                      <p:cBhvr>
                                        <p:cTn id="33" dur="2000" fill="hold"/>
                                        <p:tgtEl>
                                          <p:spTgt spid="5130">
                                            <p:txEl>
                                              <p:pRg st="6" end="6"/>
                                            </p:txEl>
                                          </p:spTgt>
                                        </p:tgtEl>
                                        <p:attrNameLst>
                                          <p:attrName>ppt_x</p:attrName>
                                          <p:attrName>ppt_y</p:attrName>
                                        </p:attrNameLst>
                                      </p:cBhvr>
                                    </p:animMotion>
                                  </p:childTnLst>
                                </p:cTn>
                              </p:par>
                              <p:par>
                                <p:cTn id="34" presetID="0" presetClass="path" presetSubtype="0" accel="50000" decel="50000" fill="hold" nodeType="withEffect">
                                  <p:stCondLst>
                                    <p:cond delay="0"/>
                                  </p:stCondLst>
                                  <p:childTnLst>
                                    <p:animMotion origin="layout" path="M 0.0 0.0 L 0.55834 0.0 " pathEditMode="relative" ptsTypes="AA">
                                      <p:cBhvr>
                                        <p:cTn id="35" dur="2000" fill="hold"/>
                                        <p:tgtEl>
                                          <p:spTgt spid="5130">
                                            <p:txEl>
                                              <p:pRg st="7" end="7"/>
                                            </p:txEl>
                                          </p:spTgt>
                                        </p:tgtEl>
                                        <p:attrNameLst>
                                          <p:attrName>ppt_x</p:attrName>
                                          <p:attrName>ppt_y</p:attrName>
                                        </p:attrNameLst>
                                      </p:cBhvr>
                                    </p:animMotion>
                                  </p:childTnLst>
                                </p:cTn>
                              </p:par>
                              <p:par>
                                <p:cTn id="36" presetID="0" presetClass="path" presetSubtype="0" accel="50000" decel="50000" fill="hold" nodeType="withEffect">
                                  <p:stCondLst>
                                    <p:cond delay="0"/>
                                  </p:stCondLst>
                                  <p:childTnLst>
                                    <p:animMotion origin="layout" path="M 0.0 0.0 L 0.55834 0.0 " pathEditMode="relative" ptsTypes="AA">
                                      <p:cBhvr>
                                        <p:cTn id="37" dur="2000" fill="hold"/>
                                        <p:tgtEl>
                                          <p:spTgt spid="5130">
                                            <p:txEl>
                                              <p:pRg st="8" end="8"/>
                                            </p:txEl>
                                          </p:spTgt>
                                        </p:tgtEl>
                                        <p:attrNameLst>
                                          <p:attrName>ppt_x</p:attrName>
                                          <p:attrName>ppt_y</p:attrName>
                                        </p:attrNameLst>
                                      </p:cBhvr>
                                    </p:animMotion>
                                  </p:childTnLst>
                                </p:cTn>
                              </p:par>
                              <p:par>
                                <p:cTn id="38" presetID="10" presetClass="exit" presetSubtype="0" fill="hold" nodeType="withEffect">
                                  <p:stCondLst>
                                    <p:cond delay="0"/>
                                  </p:stCondLst>
                                  <p:childTnLst>
                                    <p:animEffect transition="out" filter="fade">
                                      <p:cBhvr>
                                        <p:cTn id="39" dur="2000"/>
                                        <p:tgtEl>
                                          <p:spTgt spid="5145">
                                            <p:txEl>
                                              <p:pRg st="8" end="8"/>
                                            </p:txEl>
                                          </p:spTgt>
                                        </p:tgtEl>
                                      </p:cBhvr>
                                    </p:animEffect>
                                    <p:set>
                                      <p:cBhvr>
                                        <p:cTn id="40" dur="1" fill="hold">
                                          <p:stCondLst>
                                            <p:cond delay="1999"/>
                                          </p:stCondLst>
                                        </p:cTn>
                                        <p:tgtEl>
                                          <p:spTgt spid="5145">
                                            <p:txEl>
                                              <p:pRg st="8" end="8"/>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4" grpId="0"/>
      <p:bldP spid="5155" grpId="0"/>
      <p:bldP spid="5156" grpId="0" animBg="1"/>
      <p:bldP spid="515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24</a:t>
            </a:fld>
            <a:endParaRPr kumimoji="0" lang="en-US" sz="1200">
              <a:solidFill>
                <a:schemeClr val="tx2"/>
              </a:solidFill>
            </a:endParaRPr>
          </a:p>
        </p:txBody>
      </p:sp>
      <p:sp>
        <p:nvSpPr>
          <p:cNvPr id="4" name="Rectangle 2"/>
          <p:cNvSpPr>
            <a:spLocks noGrp="1" noChangeArrowheads="1"/>
          </p:cNvSpPr>
          <p:nvPr>
            <p:ph type="title"/>
          </p:nvPr>
        </p:nvSpPr>
        <p:spPr>
          <a:xfrm>
            <a:off x="500034" y="512064"/>
            <a:ext cx="8286808" cy="914400"/>
          </a:xfrm>
        </p:spPr>
        <p:txBody>
          <a:bodyPr/>
          <a:lstStyle/>
          <a:p>
            <a:r>
              <a:rPr lang="en-US" sz="3200" dirty="0" smtClean="0">
                <a:cs typeface="Arial" charset="0"/>
              </a:rPr>
              <a:t>Step 1: Optimistic Concurrency</a:t>
            </a:r>
            <a:r>
              <a:rPr lang="en-US" sz="3200" dirty="0" smtClean="0">
                <a:cs typeface="Courier New" pitchFamily="49" charset="0"/>
              </a:rPr>
              <a:t>-Example</a:t>
            </a:r>
            <a:endParaRPr lang="en-US" sz="3200" dirty="0" smtClean="0">
              <a:cs typeface="Arial" charset="0"/>
            </a:endParaRPr>
          </a:p>
        </p:txBody>
      </p:sp>
      <p:grpSp>
        <p:nvGrpSpPr>
          <p:cNvPr id="37" name="Group 36"/>
          <p:cNvGrpSpPr/>
          <p:nvPr/>
        </p:nvGrpSpPr>
        <p:grpSpPr>
          <a:xfrm>
            <a:off x="571472" y="2445772"/>
            <a:ext cx="1285884" cy="714380"/>
            <a:chOff x="571472" y="3286124"/>
            <a:chExt cx="1285884" cy="714380"/>
          </a:xfrm>
        </p:grpSpPr>
        <p:sp>
          <p:nvSpPr>
            <p:cNvPr id="5" name="Rounded Rectangle 4"/>
            <p:cNvSpPr/>
            <p:nvPr/>
          </p:nvSpPr>
          <p:spPr>
            <a:xfrm>
              <a:off x="571472" y="3286124"/>
              <a:ext cx="1285884" cy="714380"/>
            </a:xfrm>
            <a:prstGeom prst="roundRect">
              <a:avLst/>
            </a:prstGeom>
            <a:no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571472" y="3286124"/>
              <a:ext cx="642942" cy="714380"/>
            </a:xfrm>
            <a:prstGeom prst="roundRect">
              <a:avLst/>
            </a:prstGeom>
            <a:no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ym typeface="Symbol"/>
                </a:rPr>
                <a:t>-</a:t>
              </a:r>
              <a:endParaRPr lang="en-US" sz="2800" dirty="0"/>
            </a:p>
          </p:txBody>
        </p:sp>
        <p:sp>
          <p:nvSpPr>
            <p:cNvPr id="7" name="Rounded Rectangle 6"/>
            <p:cNvSpPr/>
            <p:nvPr/>
          </p:nvSpPr>
          <p:spPr>
            <a:xfrm>
              <a:off x="1214414" y="3286124"/>
              <a:ext cx="642942" cy="714380"/>
            </a:xfrm>
            <a:prstGeom prst="roundRect">
              <a:avLst/>
            </a:prstGeom>
            <a:no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428728" y="3536157"/>
              <a:ext cx="214314" cy="214314"/>
            </a:xfrm>
            <a:prstGeom prst="ellipse">
              <a:avLst/>
            </a:prstGeom>
            <a:solidFill>
              <a:schemeClr val="tx2">
                <a:lumMod val="75000"/>
              </a:schemeClr>
            </a:solid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2285984" y="2445772"/>
            <a:ext cx="1285884" cy="714380"/>
            <a:chOff x="571472" y="3286124"/>
            <a:chExt cx="1285884" cy="714380"/>
          </a:xfrm>
        </p:grpSpPr>
        <p:sp>
          <p:nvSpPr>
            <p:cNvPr id="39" name="Rounded Rectangle 38"/>
            <p:cNvSpPr/>
            <p:nvPr/>
          </p:nvSpPr>
          <p:spPr>
            <a:xfrm>
              <a:off x="571472" y="3286124"/>
              <a:ext cx="1285884" cy="714380"/>
            </a:xfrm>
            <a:prstGeom prst="roundRect">
              <a:avLst/>
            </a:prstGeom>
            <a:no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571472" y="3286124"/>
              <a:ext cx="642942" cy="714380"/>
            </a:xfrm>
            <a:prstGeom prst="roundRect">
              <a:avLst/>
            </a:prstGeom>
            <a:no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1</a:t>
              </a:r>
              <a:endParaRPr lang="en-US" sz="2800" dirty="0"/>
            </a:p>
          </p:txBody>
        </p:sp>
        <p:sp>
          <p:nvSpPr>
            <p:cNvPr id="41" name="Rounded Rectangle 40"/>
            <p:cNvSpPr/>
            <p:nvPr/>
          </p:nvSpPr>
          <p:spPr>
            <a:xfrm>
              <a:off x="1214414" y="3286124"/>
              <a:ext cx="642942" cy="714380"/>
            </a:xfrm>
            <a:prstGeom prst="roundRect">
              <a:avLst/>
            </a:prstGeom>
            <a:no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1428728" y="3536157"/>
              <a:ext cx="214314" cy="214314"/>
            </a:xfrm>
            <a:prstGeom prst="ellipse">
              <a:avLst/>
            </a:prstGeom>
            <a:solidFill>
              <a:schemeClr val="tx2">
                <a:lumMod val="75000"/>
              </a:schemeClr>
            </a:solid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4000496" y="2445772"/>
            <a:ext cx="1285884" cy="714380"/>
            <a:chOff x="571472" y="3286124"/>
            <a:chExt cx="1285884" cy="714380"/>
          </a:xfrm>
        </p:grpSpPr>
        <p:sp>
          <p:nvSpPr>
            <p:cNvPr id="44" name="Rounded Rectangle 43"/>
            <p:cNvSpPr/>
            <p:nvPr/>
          </p:nvSpPr>
          <p:spPr>
            <a:xfrm>
              <a:off x="571472" y="3286124"/>
              <a:ext cx="1285884" cy="714380"/>
            </a:xfrm>
            <a:prstGeom prst="roundRect">
              <a:avLst/>
            </a:prstGeom>
            <a:no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571472" y="3286124"/>
              <a:ext cx="642942" cy="714380"/>
            </a:xfrm>
            <a:prstGeom prst="roundRect">
              <a:avLst/>
            </a:prstGeom>
            <a:no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5</a:t>
              </a:r>
              <a:endParaRPr lang="en-US" sz="2800" dirty="0"/>
            </a:p>
          </p:txBody>
        </p:sp>
        <p:sp>
          <p:nvSpPr>
            <p:cNvPr id="46" name="Rounded Rectangle 45"/>
            <p:cNvSpPr/>
            <p:nvPr/>
          </p:nvSpPr>
          <p:spPr>
            <a:xfrm>
              <a:off x="1214414" y="3286124"/>
              <a:ext cx="642942" cy="714380"/>
            </a:xfrm>
            <a:prstGeom prst="roundRect">
              <a:avLst/>
            </a:prstGeom>
            <a:no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428728" y="3536157"/>
              <a:ext cx="214314" cy="214314"/>
            </a:xfrm>
            <a:prstGeom prst="ellipse">
              <a:avLst/>
            </a:prstGeom>
            <a:solidFill>
              <a:schemeClr val="tx2">
                <a:lumMod val="75000"/>
              </a:schemeClr>
            </a:solid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5715008" y="2445772"/>
            <a:ext cx="1285884" cy="714380"/>
            <a:chOff x="571472" y="3286124"/>
            <a:chExt cx="1285884" cy="714380"/>
          </a:xfrm>
        </p:grpSpPr>
        <p:sp>
          <p:nvSpPr>
            <p:cNvPr id="49" name="Rounded Rectangle 48"/>
            <p:cNvSpPr/>
            <p:nvPr/>
          </p:nvSpPr>
          <p:spPr>
            <a:xfrm>
              <a:off x="571472" y="3286124"/>
              <a:ext cx="1285884" cy="714380"/>
            </a:xfrm>
            <a:prstGeom prst="roundRect">
              <a:avLst/>
            </a:prstGeom>
            <a:no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571472" y="3286124"/>
              <a:ext cx="642942" cy="714380"/>
            </a:xfrm>
            <a:prstGeom prst="roundRect">
              <a:avLst/>
            </a:prstGeom>
            <a:no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9</a:t>
              </a:r>
              <a:endParaRPr lang="en-US" sz="2800" dirty="0"/>
            </a:p>
          </p:txBody>
        </p:sp>
        <p:sp>
          <p:nvSpPr>
            <p:cNvPr id="51" name="Rounded Rectangle 50"/>
            <p:cNvSpPr/>
            <p:nvPr/>
          </p:nvSpPr>
          <p:spPr>
            <a:xfrm>
              <a:off x="1214414" y="3286124"/>
              <a:ext cx="642942" cy="714380"/>
            </a:xfrm>
            <a:prstGeom prst="roundRect">
              <a:avLst/>
            </a:prstGeom>
            <a:no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428728" y="3536157"/>
              <a:ext cx="214314" cy="214314"/>
            </a:xfrm>
            <a:prstGeom prst="ellipse">
              <a:avLst/>
            </a:prstGeom>
            <a:solidFill>
              <a:schemeClr val="tx2">
                <a:lumMod val="75000"/>
              </a:schemeClr>
            </a:solid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p:cNvGrpSpPr/>
          <p:nvPr/>
        </p:nvGrpSpPr>
        <p:grpSpPr>
          <a:xfrm>
            <a:off x="7429520" y="2445772"/>
            <a:ext cx="1285884" cy="714380"/>
            <a:chOff x="571472" y="3286124"/>
            <a:chExt cx="1285884" cy="714380"/>
          </a:xfrm>
        </p:grpSpPr>
        <p:sp>
          <p:nvSpPr>
            <p:cNvPr id="54" name="Rounded Rectangle 53"/>
            <p:cNvSpPr/>
            <p:nvPr/>
          </p:nvSpPr>
          <p:spPr>
            <a:xfrm>
              <a:off x="571472" y="3286124"/>
              <a:ext cx="1285884" cy="714380"/>
            </a:xfrm>
            <a:prstGeom prst="roundRect">
              <a:avLst/>
            </a:prstGeom>
            <a:no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a:off x="571472" y="3286124"/>
              <a:ext cx="642942" cy="714380"/>
            </a:xfrm>
            <a:prstGeom prst="roundRect">
              <a:avLst/>
            </a:prstGeom>
            <a:no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ym typeface="Symbol"/>
                </a:rPr>
                <a:t></a:t>
              </a:r>
              <a:endParaRPr lang="en-US" sz="2800" dirty="0"/>
            </a:p>
          </p:txBody>
        </p:sp>
        <p:sp>
          <p:nvSpPr>
            <p:cNvPr id="56" name="Rounded Rectangle 55"/>
            <p:cNvSpPr/>
            <p:nvPr/>
          </p:nvSpPr>
          <p:spPr>
            <a:xfrm>
              <a:off x="1214414" y="3286124"/>
              <a:ext cx="642942" cy="714380"/>
            </a:xfrm>
            <a:prstGeom prst="roundRect">
              <a:avLst/>
            </a:prstGeom>
            <a:no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428728" y="3536157"/>
              <a:ext cx="214314" cy="214314"/>
            </a:xfrm>
            <a:prstGeom prst="ellipse">
              <a:avLst/>
            </a:prstGeom>
            <a:solidFill>
              <a:schemeClr val="tx2">
                <a:lumMod val="75000"/>
              </a:schemeClr>
            </a:solid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9" name="Straight Arrow Connector 58"/>
          <p:cNvCxnSpPr/>
          <p:nvPr/>
        </p:nvCxnSpPr>
        <p:spPr>
          <a:xfrm>
            <a:off x="1643042" y="2802962"/>
            <a:ext cx="642942" cy="1588"/>
          </a:xfrm>
          <a:prstGeom prst="straightConnector1">
            <a:avLst/>
          </a:prstGeom>
          <a:ln w="28575">
            <a:solidFill>
              <a:schemeClr val="tx2">
                <a:lumMod val="9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3357554" y="2802962"/>
            <a:ext cx="642942" cy="1588"/>
          </a:xfrm>
          <a:prstGeom prst="straightConnector1">
            <a:avLst/>
          </a:prstGeom>
          <a:ln w="28575">
            <a:solidFill>
              <a:schemeClr val="tx2">
                <a:lumMod val="9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5072066" y="2802962"/>
            <a:ext cx="642942" cy="1588"/>
          </a:xfrm>
          <a:prstGeom prst="straightConnector1">
            <a:avLst/>
          </a:prstGeom>
          <a:ln w="28575">
            <a:solidFill>
              <a:schemeClr val="tx2">
                <a:lumMod val="9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6786578" y="2802962"/>
            <a:ext cx="642942" cy="1588"/>
          </a:xfrm>
          <a:prstGeom prst="straightConnector1">
            <a:avLst/>
          </a:prstGeom>
          <a:ln w="28575">
            <a:solidFill>
              <a:schemeClr val="tx2">
                <a:lumMod val="9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73" idx="2"/>
          </p:cNvCxnSpPr>
          <p:nvPr/>
        </p:nvCxnSpPr>
        <p:spPr>
          <a:xfrm rot="16200000" flipH="1">
            <a:off x="582762" y="2135591"/>
            <a:ext cx="290514" cy="329847"/>
          </a:xfrm>
          <a:prstGeom prst="straightConnector1">
            <a:avLst/>
          </a:prstGeom>
          <a:ln w="28575">
            <a:solidFill>
              <a:schemeClr val="tx2">
                <a:lumMod val="90000"/>
              </a:schemeClr>
            </a:solidFill>
            <a:tailEnd type="arrow"/>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214282" y="1785926"/>
            <a:ext cx="697627" cy="369332"/>
          </a:xfrm>
          <a:prstGeom prst="rect">
            <a:avLst/>
          </a:prstGeom>
          <a:noFill/>
        </p:spPr>
        <p:txBody>
          <a:bodyPr wrap="none" rtlCol="0">
            <a:spAutoFit/>
          </a:bodyPr>
          <a:lstStyle/>
          <a:p>
            <a:r>
              <a:rPr lang="en-US" dirty="0" smtClean="0"/>
              <a:t>head</a:t>
            </a:r>
            <a:endParaRPr lang="en-US" dirty="0"/>
          </a:p>
        </p:txBody>
      </p:sp>
      <p:cxnSp>
        <p:nvCxnSpPr>
          <p:cNvPr id="74" name="Straight Arrow Connector 73"/>
          <p:cNvCxnSpPr>
            <a:stCxn id="75" idx="2"/>
          </p:cNvCxnSpPr>
          <p:nvPr/>
        </p:nvCxnSpPr>
        <p:spPr>
          <a:xfrm rot="5400000">
            <a:off x="7913534" y="1921277"/>
            <a:ext cx="361952" cy="687038"/>
          </a:xfrm>
          <a:prstGeom prst="straightConnector1">
            <a:avLst/>
          </a:prstGeom>
          <a:ln w="28575">
            <a:solidFill>
              <a:schemeClr val="tx2">
                <a:lumMod val="90000"/>
              </a:schemeClr>
            </a:solidFill>
            <a:tailEnd type="arrow"/>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8089215" y="1714488"/>
            <a:ext cx="697627" cy="369332"/>
          </a:xfrm>
          <a:prstGeom prst="rect">
            <a:avLst/>
          </a:prstGeom>
          <a:noFill/>
        </p:spPr>
        <p:txBody>
          <a:bodyPr wrap="square" rtlCol="0">
            <a:spAutoFit/>
          </a:bodyPr>
          <a:lstStyle/>
          <a:p>
            <a:r>
              <a:rPr lang="en-US" dirty="0" smtClean="0"/>
              <a:t>tail</a:t>
            </a:r>
            <a:endParaRPr lang="en-US" dirty="0"/>
          </a:p>
        </p:txBody>
      </p:sp>
      <p:sp>
        <p:nvSpPr>
          <p:cNvPr id="77" name="TextBox 76"/>
          <p:cNvSpPr txBox="1"/>
          <p:nvPr/>
        </p:nvSpPr>
        <p:spPr>
          <a:xfrm>
            <a:off x="3354441" y="1324261"/>
            <a:ext cx="1931939" cy="461665"/>
          </a:xfrm>
          <a:prstGeom prst="rect">
            <a:avLst/>
          </a:prstGeom>
          <a:noFill/>
        </p:spPr>
        <p:txBody>
          <a:bodyPr wrap="none" rtlCol="0">
            <a:spAutoFit/>
          </a:bodyPr>
          <a:lstStyle/>
          <a:p>
            <a:r>
              <a:rPr lang="en-US" sz="2400" dirty="0" smtClean="0">
                <a:latin typeface="+mn-lt"/>
              </a:rPr>
              <a:t>T1: remove(5)</a:t>
            </a:r>
            <a:endParaRPr lang="en-US" sz="2400" dirty="0">
              <a:latin typeface="+mn-lt"/>
            </a:endParaRPr>
          </a:p>
        </p:txBody>
      </p:sp>
      <p:cxnSp>
        <p:nvCxnSpPr>
          <p:cNvPr id="78" name="Straight Arrow Connector 77"/>
          <p:cNvCxnSpPr>
            <a:stCxn id="79" idx="0"/>
          </p:cNvCxnSpPr>
          <p:nvPr/>
        </p:nvCxnSpPr>
        <p:spPr>
          <a:xfrm rot="16200000" flipV="1">
            <a:off x="681858" y="3371237"/>
            <a:ext cx="566742" cy="144571"/>
          </a:xfrm>
          <a:prstGeom prst="straightConnector1">
            <a:avLst/>
          </a:prstGeom>
          <a:ln w="28575">
            <a:solidFill>
              <a:schemeClr val="tx2">
                <a:lumMod val="90000"/>
              </a:schemeClr>
            </a:solidFill>
            <a:tailEnd type="arrow"/>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714348" y="3726894"/>
            <a:ext cx="646331" cy="369332"/>
          </a:xfrm>
          <a:prstGeom prst="rect">
            <a:avLst/>
          </a:prstGeom>
          <a:noFill/>
        </p:spPr>
        <p:txBody>
          <a:bodyPr wrap="none" rtlCol="0">
            <a:spAutoFit/>
          </a:bodyPr>
          <a:lstStyle/>
          <a:p>
            <a:r>
              <a:rPr lang="en-US" dirty="0" err="1" smtClean="0"/>
              <a:t>pred</a:t>
            </a:r>
            <a:endParaRPr lang="en-US" dirty="0"/>
          </a:p>
        </p:txBody>
      </p:sp>
      <p:cxnSp>
        <p:nvCxnSpPr>
          <p:cNvPr id="82" name="Straight Arrow Connector 81"/>
          <p:cNvCxnSpPr>
            <a:stCxn id="83" idx="0"/>
          </p:cNvCxnSpPr>
          <p:nvPr/>
        </p:nvCxnSpPr>
        <p:spPr>
          <a:xfrm rot="16200000" flipV="1">
            <a:off x="949885" y="3103210"/>
            <a:ext cx="566742" cy="680626"/>
          </a:xfrm>
          <a:prstGeom prst="straightConnector1">
            <a:avLst/>
          </a:prstGeom>
          <a:ln w="28575">
            <a:solidFill>
              <a:schemeClr val="tx2">
                <a:lumMod val="90000"/>
              </a:schemeClr>
            </a:solidFill>
            <a:tailEnd type="arrow"/>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1282463" y="3726894"/>
            <a:ext cx="582211" cy="369332"/>
          </a:xfrm>
          <a:prstGeom prst="rect">
            <a:avLst/>
          </a:prstGeom>
          <a:noFill/>
        </p:spPr>
        <p:txBody>
          <a:bodyPr wrap="none" rtlCol="0">
            <a:spAutoFit/>
          </a:bodyPr>
          <a:lstStyle/>
          <a:p>
            <a:r>
              <a:rPr lang="en-US" dirty="0" err="1" smtClean="0"/>
              <a:t>curr</a:t>
            </a:r>
            <a:endParaRPr lang="en-US" dirty="0"/>
          </a:p>
        </p:txBody>
      </p:sp>
      <p:cxnSp>
        <p:nvCxnSpPr>
          <p:cNvPr id="89" name="Straight Arrow Connector 88"/>
          <p:cNvCxnSpPr>
            <a:stCxn id="90" idx="0"/>
          </p:cNvCxnSpPr>
          <p:nvPr/>
        </p:nvCxnSpPr>
        <p:spPr>
          <a:xfrm rot="16200000" flipV="1">
            <a:off x="2467808" y="3299799"/>
            <a:ext cx="566742" cy="287447"/>
          </a:xfrm>
          <a:prstGeom prst="straightConnector1">
            <a:avLst/>
          </a:prstGeom>
          <a:ln w="28575">
            <a:solidFill>
              <a:schemeClr val="tx2">
                <a:lumMod val="90000"/>
              </a:schemeClr>
            </a:solidFill>
            <a:tailEnd type="arrow"/>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2571736" y="3726894"/>
            <a:ext cx="646331" cy="369332"/>
          </a:xfrm>
          <a:prstGeom prst="rect">
            <a:avLst/>
          </a:prstGeom>
          <a:noFill/>
        </p:spPr>
        <p:txBody>
          <a:bodyPr wrap="square" rtlCol="0">
            <a:spAutoFit/>
          </a:bodyPr>
          <a:lstStyle/>
          <a:p>
            <a:r>
              <a:rPr lang="en-US" dirty="0" err="1" smtClean="0"/>
              <a:t>pred</a:t>
            </a:r>
            <a:endParaRPr lang="en-US" dirty="0"/>
          </a:p>
        </p:txBody>
      </p:sp>
      <p:cxnSp>
        <p:nvCxnSpPr>
          <p:cNvPr id="91" name="Straight Arrow Connector 90"/>
          <p:cNvCxnSpPr>
            <a:stCxn id="92" idx="0"/>
          </p:cNvCxnSpPr>
          <p:nvPr/>
        </p:nvCxnSpPr>
        <p:spPr>
          <a:xfrm rot="16200000" flipV="1">
            <a:off x="4202009" y="3280110"/>
            <a:ext cx="566742" cy="326825"/>
          </a:xfrm>
          <a:prstGeom prst="straightConnector1">
            <a:avLst/>
          </a:prstGeom>
          <a:ln w="28575">
            <a:solidFill>
              <a:schemeClr val="tx2">
                <a:lumMod val="90000"/>
              </a:schemeClr>
            </a:solidFill>
            <a:tailEnd type="arrow"/>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4357686" y="3726894"/>
            <a:ext cx="582211" cy="369332"/>
          </a:xfrm>
          <a:prstGeom prst="rect">
            <a:avLst/>
          </a:prstGeom>
          <a:noFill/>
        </p:spPr>
        <p:txBody>
          <a:bodyPr wrap="none" rtlCol="0">
            <a:spAutoFit/>
          </a:bodyPr>
          <a:lstStyle/>
          <a:p>
            <a:r>
              <a:rPr lang="en-US" dirty="0" err="1" smtClean="0"/>
              <a:t>curr</a:t>
            </a:r>
            <a:endParaRPr lang="en-US" dirty="0"/>
          </a:p>
        </p:txBody>
      </p:sp>
      <p:grpSp>
        <p:nvGrpSpPr>
          <p:cNvPr id="148" name="Group 147"/>
          <p:cNvGrpSpPr/>
          <p:nvPr/>
        </p:nvGrpSpPr>
        <p:grpSpPr>
          <a:xfrm>
            <a:off x="571472" y="4993256"/>
            <a:ext cx="1285884" cy="714380"/>
            <a:chOff x="571472" y="3286124"/>
            <a:chExt cx="1285884" cy="714380"/>
          </a:xfrm>
        </p:grpSpPr>
        <p:sp>
          <p:nvSpPr>
            <p:cNvPr id="149" name="Rounded Rectangle 148"/>
            <p:cNvSpPr/>
            <p:nvPr/>
          </p:nvSpPr>
          <p:spPr>
            <a:xfrm>
              <a:off x="571472" y="3286124"/>
              <a:ext cx="1285884" cy="714380"/>
            </a:xfrm>
            <a:prstGeom prst="roundRect">
              <a:avLst/>
            </a:prstGeom>
            <a:no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ounded Rectangle 149"/>
            <p:cNvSpPr/>
            <p:nvPr/>
          </p:nvSpPr>
          <p:spPr>
            <a:xfrm>
              <a:off x="571472" y="3286124"/>
              <a:ext cx="642942" cy="714380"/>
            </a:xfrm>
            <a:prstGeom prst="roundRect">
              <a:avLst/>
            </a:prstGeom>
            <a:no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ym typeface="Symbol"/>
                </a:rPr>
                <a:t>-</a:t>
              </a:r>
              <a:endParaRPr lang="en-US" sz="2800" dirty="0"/>
            </a:p>
          </p:txBody>
        </p:sp>
        <p:sp>
          <p:nvSpPr>
            <p:cNvPr id="151" name="Rounded Rectangle 150"/>
            <p:cNvSpPr/>
            <p:nvPr/>
          </p:nvSpPr>
          <p:spPr>
            <a:xfrm>
              <a:off x="1214414" y="3286124"/>
              <a:ext cx="642942" cy="714380"/>
            </a:xfrm>
            <a:prstGeom prst="roundRect">
              <a:avLst/>
            </a:prstGeom>
            <a:no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1428728" y="3536157"/>
              <a:ext cx="214314" cy="214314"/>
            </a:xfrm>
            <a:prstGeom prst="ellipse">
              <a:avLst/>
            </a:prstGeom>
            <a:solidFill>
              <a:schemeClr val="tx2">
                <a:lumMod val="75000"/>
              </a:schemeClr>
            </a:solid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3" name="Group 152"/>
          <p:cNvGrpSpPr/>
          <p:nvPr/>
        </p:nvGrpSpPr>
        <p:grpSpPr>
          <a:xfrm>
            <a:off x="2285984" y="4993256"/>
            <a:ext cx="1285884" cy="714380"/>
            <a:chOff x="571472" y="3286124"/>
            <a:chExt cx="1285884" cy="714380"/>
          </a:xfrm>
        </p:grpSpPr>
        <p:sp>
          <p:nvSpPr>
            <p:cNvPr id="154" name="Rounded Rectangle 153"/>
            <p:cNvSpPr/>
            <p:nvPr/>
          </p:nvSpPr>
          <p:spPr>
            <a:xfrm>
              <a:off x="571472" y="3286124"/>
              <a:ext cx="1285884" cy="714380"/>
            </a:xfrm>
            <a:prstGeom prst="roundRect">
              <a:avLst/>
            </a:prstGeom>
            <a:no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ed Rectangle 154"/>
            <p:cNvSpPr/>
            <p:nvPr/>
          </p:nvSpPr>
          <p:spPr>
            <a:xfrm>
              <a:off x="571472" y="3286124"/>
              <a:ext cx="642942" cy="714380"/>
            </a:xfrm>
            <a:prstGeom prst="roundRect">
              <a:avLst/>
            </a:prstGeom>
            <a:no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1</a:t>
              </a:r>
              <a:endParaRPr lang="en-US" sz="2800" dirty="0"/>
            </a:p>
          </p:txBody>
        </p:sp>
        <p:sp>
          <p:nvSpPr>
            <p:cNvPr id="156" name="Rounded Rectangle 155"/>
            <p:cNvSpPr/>
            <p:nvPr/>
          </p:nvSpPr>
          <p:spPr>
            <a:xfrm>
              <a:off x="1214414" y="3286124"/>
              <a:ext cx="642942" cy="714380"/>
            </a:xfrm>
            <a:prstGeom prst="roundRect">
              <a:avLst/>
            </a:prstGeom>
            <a:no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1428728" y="3536157"/>
              <a:ext cx="214314" cy="214314"/>
            </a:xfrm>
            <a:prstGeom prst="ellipse">
              <a:avLst/>
            </a:prstGeom>
            <a:solidFill>
              <a:schemeClr val="tx2">
                <a:lumMod val="75000"/>
              </a:schemeClr>
            </a:solid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 name="Group 157"/>
          <p:cNvGrpSpPr/>
          <p:nvPr/>
        </p:nvGrpSpPr>
        <p:grpSpPr>
          <a:xfrm>
            <a:off x="4000496" y="4993256"/>
            <a:ext cx="1285884" cy="714380"/>
            <a:chOff x="571472" y="3286124"/>
            <a:chExt cx="1285884" cy="714380"/>
          </a:xfrm>
        </p:grpSpPr>
        <p:sp>
          <p:nvSpPr>
            <p:cNvPr id="159" name="Rounded Rectangle 158"/>
            <p:cNvSpPr/>
            <p:nvPr/>
          </p:nvSpPr>
          <p:spPr>
            <a:xfrm>
              <a:off x="571472" y="3286124"/>
              <a:ext cx="1285884" cy="714380"/>
            </a:xfrm>
            <a:prstGeom prst="roundRect">
              <a:avLst/>
            </a:prstGeom>
            <a:no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ounded Rectangle 159"/>
            <p:cNvSpPr/>
            <p:nvPr/>
          </p:nvSpPr>
          <p:spPr>
            <a:xfrm>
              <a:off x="571472" y="3286124"/>
              <a:ext cx="642942" cy="714380"/>
            </a:xfrm>
            <a:prstGeom prst="roundRect">
              <a:avLst/>
            </a:prstGeom>
            <a:no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5</a:t>
              </a:r>
              <a:endParaRPr lang="en-US" sz="2800" dirty="0"/>
            </a:p>
          </p:txBody>
        </p:sp>
        <p:sp>
          <p:nvSpPr>
            <p:cNvPr id="161" name="Rounded Rectangle 160"/>
            <p:cNvSpPr/>
            <p:nvPr/>
          </p:nvSpPr>
          <p:spPr>
            <a:xfrm>
              <a:off x="1214414" y="3286124"/>
              <a:ext cx="642942" cy="714380"/>
            </a:xfrm>
            <a:prstGeom prst="roundRect">
              <a:avLst/>
            </a:prstGeom>
            <a:no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1428728" y="3536157"/>
              <a:ext cx="214314" cy="214314"/>
            </a:xfrm>
            <a:prstGeom prst="ellipse">
              <a:avLst/>
            </a:prstGeom>
            <a:solidFill>
              <a:schemeClr val="tx2">
                <a:lumMod val="75000"/>
              </a:schemeClr>
            </a:solid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5715008" y="4993256"/>
            <a:ext cx="1285884" cy="714380"/>
            <a:chOff x="571472" y="3286124"/>
            <a:chExt cx="1285884" cy="714380"/>
          </a:xfrm>
        </p:grpSpPr>
        <p:sp>
          <p:nvSpPr>
            <p:cNvPr id="164" name="Rounded Rectangle 163"/>
            <p:cNvSpPr/>
            <p:nvPr/>
          </p:nvSpPr>
          <p:spPr>
            <a:xfrm>
              <a:off x="571472" y="3286124"/>
              <a:ext cx="1285884" cy="714380"/>
            </a:xfrm>
            <a:prstGeom prst="roundRect">
              <a:avLst/>
            </a:prstGeom>
            <a:no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ounded Rectangle 164"/>
            <p:cNvSpPr/>
            <p:nvPr/>
          </p:nvSpPr>
          <p:spPr>
            <a:xfrm>
              <a:off x="571472" y="3286124"/>
              <a:ext cx="642942" cy="714380"/>
            </a:xfrm>
            <a:prstGeom prst="roundRect">
              <a:avLst/>
            </a:prstGeom>
            <a:no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9</a:t>
              </a:r>
              <a:endParaRPr lang="en-US" sz="2800" dirty="0"/>
            </a:p>
          </p:txBody>
        </p:sp>
        <p:sp>
          <p:nvSpPr>
            <p:cNvPr id="166" name="Rounded Rectangle 165"/>
            <p:cNvSpPr/>
            <p:nvPr/>
          </p:nvSpPr>
          <p:spPr>
            <a:xfrm>
              <a:off x="1214414" y="3286124"/>
              <a:ext cx="642942" cy="714380"/>
            </a:xfrm>
            <a:prstGeom prst="roundRect">
              <a:avLst/>
            </a:prstGeom>
            <a:no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1428728" y="3536157"/>
              <a:ext cx="214314" cy="214314"/>
            </a:xfrm>
            <a:prstGeom prst="ellipse">
              <a:avLst/>
            </a:prstGeom>
            <a:solidFill>
              <a:schemeClr val="tx2">
                <a:lumMod val="75000"/>
              </a:schemeClr>
            </a:solid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8" name="Group 167"/>
          <p:cNvGrpSpPr/>
          <p:nvPr/>
        </p:nvGrpSpPr>
        <p:grpSpPr>
          <a:xfrm>
            <a:off x="7429520" y="4993256"/>
            <a:ext cx="1285884" cy="714380"/>
            <a:chOff x="571472" y="3286124"/>
            <a:chExt cx="1285884" cy="714380"/>
          </a:xfrm>
        </p:grpSpPr>
        <p:sp>
          <p:nvSpPr>
            <p:cNvPr id="169" name="Rounded Rectangle 168"/>
            <p:cNvSpPr/>
            <p:nvPr/>
          </p:nvSpPr>
          <p:spPr>
            <a:xfrm>
              <a:off x="571472" y="3286124"/>
              <a:ext cx="1285884" cy="714380"/>
            </a:xfrm>
            <a:prstGeom prst="roundRect">
              <a:avLst/>
            </a:prstGeom>
            <a:no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ounded Rectangle 169"/>
            <p:cNvSpPr/>
            <p:nvPr/>
          </p:nvSpPr>
          <p:spPr>
            <a:xfrm>
              <a:off x="571472" y="3286124"/>
              <a:ext cx="642942" cy="714380"/>
            </a:xfrm>
            <a:prstGeom prst="roundRect">
              <a:avLst/>
            </a:prstGeom>
            <a:no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ym typeface="Symbol"/>
                </a:rPr>
                <a:t></a:t>
              </a:r>
              <a:endParaRPr lang="en-US" sz="2800" dirty="0"/>
            </a:p>
          </p:txBody>
        </p:sp>
        <p:sp>
          <p:nvSpPr>
            <p:cNvPr id="171" name="Rounded Rectangle 170"/>
            <p:cNvSpPr/>
            <p:nvPr/>
          </p:nvSpPr>
          <p:spPr>
            <a:xfrm>
              <a:off x="1214414" y="3286124"/>
              <a:ext cx="642942" cy="714380"/>
            </a:xfrm>
            <a:prstGeom prst="roundRect">
              <a:avLst/>
            </a:prstGeom>
            <a:no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1428728" y="3536157"/>
              <a:ext cx="214314" cy="214314"/>
            </a:xfrm>
            <a:prstGeom prst="ellipse">
              <a:avLst/>
            </a:prstGeom>
            <a:solidFill>
              <a:schemeClr val="tx2">
                <a:lumMod val="75000"/>
              </a:schemeClr>
            </a:solid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73" name="Straight Arrow Connector 172"/>
          <p:cNvCxnSpPr/>
          <p:nvPr/>
        </p:nvCxnSpPr>
        <p:spPr>
          <a:xfrm>
            <a:off x="1643042" y="5350446"/>
            <a:ext cx="642942" cy="1588"/>
          </a:xfrm>
          <a:prstGeom prst="straightConnector1">
            <a:avLst/>
          </a:prstGeom>
          <a:ln w="28575">
            <a:solidFill>
              <a:schemeClr val="tx2">
                <a:lumMod val="9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p:nvPr/>
        </p:nvCxnSpPr>
        <p:spPr>
          <a:xfrm>
            <a:off x="3357554" y="5350446"/>
            <a:ext cx="642942" cy="1588"/>
          </a:xfrm>
          <a:prstGeom prst="straightConnector1">
            <a:avLst/>
          </a:prstGeom>
          <a:ln w="28575">
            <a:solidFill>
              <a:schemeClr val="tx2">
                <a:lumMod val="9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p:nvPr/>
        </p:nvCxnSpPr>
        <p:spPr>
          <a:xfrm>
            <a:off x="5072066" y="5350446"/>
            <a:ext cx="642942" cy="1588"/>
          </a:xfrm>
          <a:prstGeom prst="straightConnector1">
            <a:avLst/>
          </a:prstGeom>
          <a:ln w="28575">
            <a:solidFill>
              <a:schemeClr val="tx2">
                <a:lumMod val="9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p:nvPr/>
        </p:nvCxnSpPr>
        <p:spPr>
          <a:xfrm>
            <a:off x="6786578" y="5350446"/>
            <a:ext cx="642942" cy="1588"/>
          </a:xfrm>
          <a:prstGeom prst="straightConnector1">
            <a:avLst/>
          </a:prstGeom>
          <a:ln w="28575">
            <a:solidFill>
              <a:schemeClr val="tx2">
                <a:lumMod val="9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a:stCxn id="178" idx="2"/>
          </p:cNvCxnSpPr>
          <p:nvPr/>
        </p:nvCxnSpPr>
        <p:spPr>
          <a:xfrm rot="16200000" flipH="1">
            <a:off x="582762" y="4683075"/>
            <a:ext cx="290514" cy="329847"/>
          </a:xfrm>
          <a:prstGeom prst="straightConnector1">
            <a:avLst/>
          </a:prstGeom>
          <a:ln w="28575">
            <a:solidFill>
              <a:schemeClr val="tx2">
                <a:lumMod val="90000"/>
              </a:schemeClr>
            </a:solidFill>
            <a:tailEnd type="arrow"/>
          </a:ln>
        </p:spPr>
        <p:style>
          <a:lnRef idx="1">
            <a:schemeClr val="accent1"/>
          </a:lnRef>
          <a:fillRef idx="0">
            <a:schemeClr val="accent1"/>
          </a:fillRef>
          <a:effectRef idx="0">
            <a:schemeClr val="accent1"/>
          </a:effectRef>
          <a:fontRef idx="minor">
            <a:schemeClr val="tx1"/>
          </a:fontRef>
        </p:style>
      </p:cxnSp>
      <p:sp>
        <p:nvSpPr>
          <p:cNvPr id="178" name="TextBox 177"/>
          <p:cNvSpPr txBox="1"/>
          <p:nvPr/>
        </p:nvSpPr>
        <p:spPr>
          <a:xfrm>
            <a:off x="214282" y="4333410"/>
            <a:ext cx="697627" cy="369332"/>
          </a:xfrm>
          <a:prstGeom prst="rect">
            <a:avLst/>
          </a:prstGeom>
          <a:noFill/>
        </p:spPr>
        <p:txBody>
          <a:bodyPr wrap="none" rtlCol="0">
            <a:spAutoFit/>
          </a:bodyPr>
          <a:lstStyle/>
          <a:p>
            <a:r>
              <a:rPr lang="en-US" dirty="0" smtClean="0"/>
              <a:t>head</a:t>
            </a:r>
            <a:endParaRPr lang="en-US" dirty="0"/>
          </a:p>
        </p:txBody>
      </p:sp>
      <p:cxnSp>
        <p:nvCxnSpPr>
          <p:cNvPr id="179" name="Straight Arrow Connector 178"/>
          <p:cNvCxnSpPr>
            <a:stCxn id="180" idx="2"/>
          </p:cNvCxnSpPr>
          <p:nvPr/>
        </p:nvCxnSpPr>
        <p:spPr>
          <a:xfrm rot="5400000">
            <a:off x="7913534" y="4468761"/>
            <a:ext cx="361952" cy="687038"/>
          </a:xfrm>
          <a:prstGeom prst="straightConnector1">
            <a:avLst/>
          </a:prstGeom>
          <a:ln w="28575">
            <a:solidFill>
              <a:schemeClr val="tx2">
                <a:lumMod val="90000"/>
              </a:schemeClr>
            </a:solidFill>
            <a:tailEnd type="arrow"/>
          </a:ln>
        </p:spPr>
        <p:style>
          <a:lnRef idx="1">
            <a:schemeClr val="accent1"/>
          </a:lnRef>
          <a:fillRef idx="0">
            <a:schemeClr val="accent1"/>
          </a:fillRef>
          <a:effectRef idx="0">
            <a:schemeClr val="accent1"/>
          </a:effectRef>
          <a:fontRef idx="minor">
            <a:schemeClr val="tx1"/>
          </a:fontRef>
        </p:style>
      </p:cxnSp>
      <p:sp>
        <p:nvSpPr>
          <p:cNvPr id="180" name="TextBox 179"/>
          <p:cNvSpPr txBox="1"/>
          <p:nvPr/>
        </p:nvSpPr>
        <p:spPr>
          <a:xfrm>
            <a:off x="8089215" y="4261972"/>
            <a:ext cx="697627" cy="369332"/>
          </a:xfrm>
          <a:prstGeom prst="rect">
            <a:avLst/>
          </a:prstGeom>
          <a:noFill/>
        </p:spPr>
        <p:txBody>
          <a:bodyPr wrap="square" rtlCol="0">
            <a:spAutoFit/>
          </a:bodyPr>
          <a:lstStyle/>
          <a:p>
            <a:r>
              <a:rPr lang="en-US" dirty="0" smtClean="0"/>
              <a:t>tail</a:t>
            </a:r>
            <a:endParaRPr lang="en-US" dirty="0"/>
          </a:p>
        </p:txBody>
      </p:sp>
      <p:cxnSp>
        <p:nvCxnSpPr>
          <p:cNvPr id="185" name="Straight Arrow Connector 184"/>
          <p:cNvCxnSpPr>
            <a:stCxn id="186" idx="0"/>
          </p:cNvCxnSpPr>
          <p:nvPr/>
        </p:nvCxnSpPr>
        <p:spPr>
          <a:xfrm rot="16200000" flipV="1">
            <a:off x="2467808" y="5847283"/>
            <a:ext cx="566742" cy="287447"/>
          </a:xfrm>
          <a:prstGeom prst="straightConnector1">
            <a:avLst/>
          </a:prstGeom>
          <a:ln w="28575">
            <a:solidFill>
              <a:schemeClr val="tx2">
                <a:lumMod val="90000"/>
              </a:schemeClr>
            </a:solidFill>
            <a:tailEnd type="arrow"/>
          </a:ln>
        </p:spPr>
        <p:style>
          <a:lnRef idx="1">
            <a:schemeClr val="accent1"/>
          </a:lnRef>
          <a:fillRef idx="0">
            <a:schemeClr val="accent1"/>
          </a:fillRef>
          <a:effectRef idx="0">
            <a:schemeClr val="accent1"/>
          </a:effectRef>
          <a:fontRef idx="minor">
            <a:schemeClr val="tx1"/>
          </a:fontRef>
        </p:style>
      </p:cxnSp>
      <p:sp>
        <p:nvSpPr>
          <p:cNvPr id="186" name="TextBox 185"/>
          <p:cNvSpPr txBox="1"/>
          <p:nvPr/>
        </p:nvSpPr>
        <p:spPr>
          <a:xfrm>
            <a:off x="2571736" y="6274378"/>
            <a:ext cx="646331" cy="369332"/>
          </a:xfrm>
          <a:prstGeom prst="rect">
            <a:avLst/>
          </a:prstGeom>
          <a:noFill/>
        </p:spPr>
        <p:txBody>
          <a:bodyPr wrap="square" rtlCol="0">
            <a:spAutoFit/>
          </a:bodyPr>
          <a:lstStyle/>
          <a:p>
            <a:r>
              <a:rPr lang="en-US" dirty="0" err="1" smtClean="0"/>
              <a:t>pred</a:t>
            </a:r>
            <a:endParaRPr lang="en-US" dirty="0"/>
          </a:p>
        </p:txBody>
      </p:sp>
      <p:cxnSp>
        <p:nvCxnSpPr>
          <p:cNvPr id="187" name="Straight Arrow Connector 186"/>
          <p:cNvCxnSpPr>
            <a:stCxn id="188" idx="0"/>
          </p:cNvCxnSpPr>
          <p:nvPr/>
        </p:nvCxnSpPr>
        <p:spPr>
          <a:xfrm rot="16200000" flipV="1">
            <a:off x="4202009" y="5827594"/>
            <a:ext cx="566742" cy="326825"/>
          </a:xfrm>
          <a:prstGeom prst="straightConnector1">
            <a:avLst/>
          </a:prstGeom>
          <a:ln w="28575">
            <a:solidFill>
              <a:schemeClr val="tx2">
                <a:lumMod val="90000"/>
              </a:schemeClr>
            </a:solidFill>
            <a:tailEnd type="arrow"/>
          </a:ln>
        </p:spPr>
        <p:style>
          <a:lnRef idx="1">
            <a:schemeClr val="accent1"/>
          </a:lnRef>
          <a:fillRef idx="0">
            <a:schemeClr val="accent1"/>
          </a:fillRef>
          <a:effectRef idx="0">
            <a:schemeClr val="accent1"/>
          </a:effectRef>
          <a:fontRef idx="minor">
            <a:schemeClr val="tx1"/>
          </a:fontRef>
        </p:style>
      </p:cxnSp>
      <p:sp>
        <p:nvSpPr>
          <p:cNvPr id="188" name="TextBox 187"/>
          <p:cNvSpPr txBox="1"/>
          <p:nvPr/>
        </p:nvSpPr>
        <p:spPr>
          <a:xfrm>
            <a:off x="4357686" y="6274378"/>
            <a:ext cx="582211" cy="369332"/>
          </a:xfrm>
          <a:prstGeom prst="rect">
            <a:avLst/>
          </a:prstGeom>
          <a:noFill/>
        </p:spPr>
        <p:txBody>
          <a:bodyPr wrap="none" rtlCol="0">
            <a:spAutoFit/>
          </a:bodyPr>
          <a:lstStyle/>
          <a:p>
            <a:r>
              <a:rPr lang="en-US" dirty="0" err="1" smtClean="0"/>
              <a:t>curr</a:t>
            </a:r>
            <a:endParaRPr lang="en-US" dirty="0"/>
          </a:p>
        </p:txBody>
      </p:sp>
      <p:cxnSp>
        <p:nvCxnSpPr>
          <p:cNvPr id="192" name="Straight Connector 191"/>
          <p:cNvCxnSpPr/>
          <p:nvPr/>
        </p:nvCxnSpPr>
        <p:spPr>
          <a:xfrm>
            <a:off x="73740" y="4214818"/>
            <a:ext cx="8996516" cy="32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a:stCxn id="194" idx="0"/>
            <a:endCxn id="165" idx="2"/>
          </p:cNvCxnSpPr>
          <p:nvPr/>
        </p:nvCxnSpPr>
        <p:spPr>
          <a:xfrm rot="16200000" flipV="1">
            <a:off x="5943196" y="5800920"/>
            <a:ext cx="574123" cy="387556"/>
          </a:xfrm>
          <a:prstGeom prst="straightConnector1">
            <a:avLst/>
          </a:prstGeom>
          <a:ln w="28575">
            <a:solidFill>
              <a:schemeClr val="tx2">
                <a:lumMod val="90000"/>
              </a:schemeClr>
            </a:solidFill>
            <a:tailEnd type="arrow"/>
          </a:ln>
        </p:spPr>
        <p:style>
          <a:lnRef idx="1">
            <a:schemeClr val="accent1"/>
          </a:lnRef>
          <a:fillRef idx="0">
            <a:schemeClr val="accent1"/>
          </a:fillRef>
          <a:effectRef idx="0">
            <a:schemeClr val="accent1"/>
          </a:effectRef>
          <a:fontRef idx="minor">
            <a:schemeClr val="tx1"/>
          </a:fontRef>
        </p:style>
      </p:cxnSp>
      <p:sp>
        <p:nvSpPr>
          <p:cNvPr id="194" name="TextBox 193"/>
          <p:cNvSpPr txBox="1"/>
          <p:nvPr/>
        </p:nvSpPr>
        <p:spPr>
          <a:xfrm>
            <a:off x="6132929" y="6281759"/>
            <a:ext cx="582211" cy="369332"/>
          </a:xfrm>
          <a:prstGeom prst="rect">
            <a:avLst/>
          </a:prstGeom>
          <a:noFill/>
        </p:spPr>
        <p:txBody>
          <a:bodyPr wrap="square" rtlCol="0">
            <a:spAutoFit/>
          </a:bodyPr>
          <a:lstStyle/>
          <a:p>
            <a:r>
              <a:rPr lang="en-US" dirty="0" smtClean="0"/>
              <a:t>r</a:t>
            </a:r>
            <a:endParaRPr lang="en-US" dirty="0"/>
          </a:p>
        </p:txBody>
      </p:sp>
      <p:cxnSp>
        <p:nvCxnSpPr>
          <p:cNvPr id="197" name="Curved Connector 196"/>
          <p:cNvCxnSpPr>
            <a:stCxn id="157" idx="7"/>
            <a:endCxn id="165" idx="0"/>
          </p:cNvCxnSpPr>
          <p:nvPr/>
        </p:nvCxnSpPr>
        <p:spPr>
          <a:xfrm rot="5400000" flipH="1" flipV="1">
            <a:off x="4540614" y="3778811"/>
            <a:ext cx="281419" cy="2710311"/>
          </a:xfrm>
          <a:prstGeom prst="curvedConnector3">
            <a:avLst>
              <a:gd name="adj1" fmla="val 238879"/>
            </a:avLst>
          </a:prstGeom>
          <a:ln w="28575">
            <a:solidFill>
              <a:schemeClr val="tx2">
                <a:lumMod val="90000"/>
              </a:schemeClr>
            </a:solidFill>
            <a:tailEnd type="arrow"/>
          </a:ln>
          <a:effectLst>
            <a:glow rad="1016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8"/>
                                        </p:tgtEl>
                                      </p:cBhvr>
                                    </p:animEffect>
                                    <p:set>
                                      <p:cBhvr>
                                        <p:cTn id="7" dur="1" fill="hold">
                                          <p:stCondLst>
                                            <p:cond delay="499"/>
                                          </p:stCondLst>
                                        </p:cTn>
                                        <p:tgtEl>
                                          <p:spTgt spid="7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79"/>
                                        </p:tgtEl>
                                      </p:cBhvr>
                                    </p:animEffect>
                                    <p:set>
                                      <p:cBhvr>
                                        <p:cTn id="10" dur="1" fill="hold">
                                          <p:stCondLst>
                                            <p:cond delay="499"/>
                                          </p:stCondLst>
                                        </p:cTn>
                                        <p:tgtEl>
                                          <p:spTgt spid="79"/>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83"/>
                                        </p:tgtEl>
                                      </p:cBhvr>
                                    </p:animEffect>
                                    <p:set>
                                      <p:cBhvr>
                                        <p:cTn id="13" dur="1" fill="hold">
                                          <p:stCondLst>
                                            <p:cond delay="499"/>
                                          </p:stCondLst>
                                        </p:cTn>
                                        <p:tgtEl>
                                          <p:spTgt spid="83"/>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82"/>
                                        </p:tgtEl>
                                      </p:cBhvr>
                                    </p:animEffect>
                                    <p:set>
                                      <p:cBhvr>
                                        <p:cTn id="16" dur="1" fill="hold">
                                          <p:stCondLst>
                                            <p:cond delay="499"/>
                                          </p:stCondLst>
                                        </p:cTn>
                                        <p:tgtEl>
                                          <p:spTgt spid="82"/>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90"/>
                                        </p:tgtEl>
                                        <p:attrNameLst>
                                          <p:attrName>style.visibility</p:attrName>
                                        </p:attrNameLst>
                                      </p:cBhvr>
                                      <p:to>
                                        <p:strVal val="visible"/>
                                      </p:to>
                                    </p:set>
                                    <p:animEffect transition="in" filter="fade">
                                      <p:cBhvr>
                                        <p:cTn id="19" dur="500"/>
                                        <p:tgtEl>
                                          <p:spTgt spid="90"/>
                                        </p:tgtEl>
                                      </p:cBhvr>
                                    </p:animEffect>
                                  </p:childTnLst>
                                </p:cTn>
                              </p:par>
                              <p:par>
                                <p:cTn id="20" presetID="10" presetClass="entr" presetSubtype="0" fill="hold" nodeType="with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fade">
                                      <p:cBhvr>
                                        <p:cTn id="22" dur="500"/>
                                        <p:tgtEl>
                                          <p:spTgt spid="8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2"/>
                                        </p:tgtEl>
                                        <p:attrNameLst>
                                          <p:attrName>style.visibility</p:attrName>
                                        </p:attrNameLst>
                                      </p:cBhvr>
                                      <p:to>
                                        <p:strVal val="visible"/>
                                      </p:to>
                                    </p:set>
                                    <p:animEffect transition="in" filter="fade">
                                      <p:cBhvr>
                                        <p:cTn id="25" dur="500"/>
                                        <p:tgtEl>
                                          <p:spTgt spid="92"/>
                                        </p:tgtEl>
                                      </p:cBhvr>
                                    </p:animEffect>
                                  </p:childTnLst>
                                </p:cTn>
                              </p:par>
                              <p:par>
                                <p:cTn id="26" presetID="10" presetClass="entr" presetSubtype="0" fill="hold" nodeType="with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fade">
                                      <p:cBhvr>
                                        <p:cTn id="28" dur="500"/>
                                        <p:tgtEl>
                                          <p:spTgt spid="91"/>
                                        </p:tgtEl>
                                      </p:cBhvr>
                                    </p:animEffect>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148"/>
                                        </p:tgtEl>
                                        <p:attrNameLst>
                                          <p:attrName>style.visibility</p:attrName>
                                        </p:attrNameLst>
                                      </p:cBhvr>
                                      <p:to>
                                        <p:strVal val="visible"/>
                                      </p:to>
                                    </p:set>
                                    <p:animEffect transition="in" filter="fade">
                                      <p:cBhvr>
                                        <p:cTn id="38" dur="1000"/>
                                        <p:tgtEl>
                                          <p:spTgt spid="148"/>
                                        </p:tgtEl>
                                      </p:cBhvr>
                                    </p:animEffect>
                                    <p:anim calcmode="lin" valueType="num">
                                      <p:cBhvr>
                                        <p:cTn id="39" dur="1000" fill="hold"/>
                                        <p:tgtEl>
                                          <p:spTgt spid="148"/>
                                        </p:tgtEl>
                                        <p:attrNameLst>
                                          <p:attrName>ppt_x</p:attrName>
                                        </p:attrNameLst>
                                      </p:cBhvr>
                                      <p:tavLst>
                                        <p:tav tm="0">
                                          <p:val>
                                            <p:strVal val="#ppt_x"/>
                                          </p:val>
                                        </p:tav>
                                        <p:tav tm="100000">
                                          <p:val>
                                            <p:strVal val="#ppt_x"/>
                                          </p:val>
                                        </p:tav>
                                      </p:tavLst>
                                    </p:anim>
                                    <p:anim calcmode="lin" valueType="num">
                                      <p:cBhvr>
                                        <p:cTn id="40" dur="1000" fill="hold"/>
                                        <p:tgtEl>
                                          <p:spTgt spid="148"/>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153"/>
                                        </p:tgtEl>
                                        <p:attrNameLst>
                                          <p:attrName>style.visibility</p:attrName>
                                        </p:attrNameLst>
                                      </p:cBhvr>
                                      <p:to>
                                        <p:strVal val="visible"/>
                                      </p:to>
                                    </p:set>
                                    <p:animEffect transition="in" filter="fade">
                                      <p:cBhvr>
                                        <p:cTn id="43" dur="1000"/>
                                        <p:tgtEl>
                                          <p:spTgt spid="153"/>
                                        </p:tgtEl>
                                      </p:cBhvr>
                                    </p:animEffect>
                                    <p:anim calcmode="lin" valueType="num">
                                      <p:cBhvr>
                                        <p:cTn id="44" dur="1000" fill="hold"/>
                                        <p:tgtEl>
                                          <p:spTgt spid="153"/>
                                        </p:tgtEl>
                                        <p:attrNameLst>
                                          <p:attrName>ppt_x</p:attrName>
                                        </p:attrNameLst>
                                      </p:cBhvr>
                                      <p:tavLst>
                                        <p:tav tm="0">
                                          <p:val>
                                            <p:strVal val="#ppt_x"/>
                                          </p:val>
                                        </p:tav>
                                        <p:tav tm="100000">
                                          <p:val>
                                            <p:strVal val="#ppt_x"/>
                                          </p:val>
                                        </p:tav>
                                      </p:tavLst>
                                    </p:anim>
                                    <p:anim calcmode="lin" valueType="num">
                                      <p:cBhvr>
                                        <p:cTn id="45" dur="1000" fill="hold"/>
                                        <p:tgtEl>
                                          <p:spTgt spid="153"/>
                                        </p:tgtEl>
                                        <p:attrNameLst>
                                          <p:attrName>ppt_y</p:attrName>
                                        </p:attrNameLst>
                                      </p:cBhvr>
                                      <p:tavLst>
                                        <p:tav tm="0">
                                          <p:val>
                                            <p:strVal val="#ppt_y-.1"/>
                                          </p:val>
                                        </p:tav>
                                        <p:tav tm="100000">
                                          <p:val>
                                            <p:strVal val="#ppt_y"/>
                                          </p:val>
                                        </p:tav>
                                      </p:tavLst>
                                    </p:anim>
                                  </p:childTnLst>
                                </p:cTn>
                              </p:par>
                              <p:par>
                                <p:cTn id="46" presetID="47" presetClass="entr" presetSubtype="0" fill="hold" nodeType="withEffect">
                                  <p:stCondLst>
                                    <p:cond delay="0"/>
                                  </p:stCondLst>
                                  <p:childTnLst>
                                    <p:set>
                                      <p:cBhvr>
                                        <p:cTn id="47" dur="1" fill="hold">
                                          <p:stCondLst>
                                            <p:cond delay="0"/>
                                          </p:stCondLst>
                                        </p:cTn>
                                        <p:tgtEl>
                                          <p:spTgt spid="158"/>
                                        </p:tgtEl>
                                        <p:attrNameLst>
                                          <p:attrName>style.visibility</p:attrName>
                                        </p:attrNameLst>
                                      </p:cBhvr>
                                      <p:to>
                                        <p:strVal val="visible"/>
                                      </p:to>
                                    </p:set>
                                    <p:animEffect transition="in" filter="fade">
                                      <p:cBhvr>
                                        <p:cTn id="48" dur="1000"/>
                                        <p:tgtEl>
                                          <p:spTgt spid="158"/>
                                        </p:tgtEl>
                                      </p:cBhvr>
                                    </p:animEffect>
                                    <p:anim calcmode="lin" valueType="num">
                                      <p:cBhvr>
                                        <p:cTn id="49" dur="1000" fill="hold"/>
                                        <p:tgtEl>
                                          <p:spTgt spid="158"/>
                                        </p:tgtEl>
                                        <p:attrNameLst>
                                          <p:attrName>ppt_x</p:attrName>
                                        </p:attrNameLst>
                                      </p:cBhvr>
                                      <p:tavLst>
                                        <p:tav tm="0">
                                          <p:val>
                                            <p:strVal val="#ppt_x"/>
                                          </p:val>
                                        </p:tav>
                                        <p:tav tm="100000">
                                          <p:val>
                                            <p:strVal val="#ppt_x"/>
                                          </p:val>
                                        </p:tav>
                                      </p:tavLst>
                                    </p:anim>
                                    <p:anim calcmode="lin" valueType="num">
                                      <p:cBhvr>
                                        <p:cTn id="50" dur="1000" fill="hold"/>
                                        <p:tgtEl>
                                          <p:spTgt spid="158"/>
                                        </p:tgtEl>
                                        <p:attrNameLst>
                                          <p:attrName>ppt_y</p:attrName>
                                        </p:attrNameLst>
                                      </p:cBhvr>
                                      <p:tavLst>
                                        <p:tav tm="0">
                                          <p:val>
                                            <p:strVal val="#ppt_y-.1"/>
                                          </p:val>
                                        </p:tav>
                                        <p:tav tm="100000">
                                          <p:val>
                                            <p:strVal val="#ppt_y"/>
                                          </p:val>
                                        </p:tav>
                                      </p:tavLst>
                                    </p:anim>
                                  </p:childTnLst>
                                </p:cTn>
                              </p:par>
                              <p:par>
                                <p:cTn id="51" presetID="47" presetClass="entr" presetSubtype="0" fill="hold" nodeType="withEffect">
                                  <p:stCondLst>
                                    <p:cond delay="0"/>
                                  </p:stCondLst>
                                  <p:childTnLst>
                                    <p:set>
                                      <p:cBhvr>
                                        <p:cTn id="52" dur="1" fill="hold">
                                          <p:stCondLst>
                                            <p:cond delay="0"/>
                                          </p:stCondLst>
                                        </p:cTn>
                                        <p:tgtEl>
                                          <p:spTgt spid="163"/>
                                        </p:tgtEl>
                                        <p:attrNameLst>
                                          <p:attrName>style.visibility</p:attrName>
                                        </p:attrNameLst>
                                      </p:cBhvr>
                                      <p:to>
                                        <p:strVal val="visible"/>
                                      </p:to>
                                    </p:set>
                                    <p:animEffect transition="in" filter="fade">
                                      <p:cBhvr>
                                        <p:cTn id="53" dur="1000"/>
                                        <p:tgtEl>
                                          <p:spTgt spid="163"/>
                                        </p:tgtEl>
                                      </p:cBhvr>
                                    </p:animEffect>
                                    <p:anim calcmode="lin" valueType="num">
                                      <p:cBhvr>
                                        <p:cTn id="54" dur="1000" fill="hold"/>
                                        <p:tgtEl>
                                          <p:spTgt spid="163"/>
                                        </p:tgtEl>
                                        <p:attrNameLst>
                                          <p:attrName>ppt_x</p:attrName>
                                        </p:attrNameLst>
                                      </p:cBhvr>
                                      <p:tavLst>
                                        <p:tav tm="0">
                                          <p:val>
                                            <p:strVal val="#ppt_x"/>
                                          </p:val>
                                        </p:tav>
                                        <p:tav tm="100000">
                                          <p:val>
                                            <p:strVal val="#ppt_x"/>
                                          </p:val>
                                        </p:tav>
                                      </p:tavLst>
                                    </p:anim>
                                    <p:anim calcmode="lin" valueType="num">
                                      <p:cBhvr>
                                        <p:cTn id="55" dur="1000" fill="hold"/>
                                        <p:tgtEl>
                                          <p:spTgt spid="163"/>
                                        </p:tgtEl>
                                        <p:attrNameLst>
                                          <p:attrName>ppt_y</p:attrName>
                                        </p:attrNameLst>
                                      </p:cBhvr>
                                      <p:tavLst>
                                        <p:tav tm="0">
                                          <p:val>
                                            <p:strVal val="#ppt_y-.1"/>
                                          </p:val>
                                        </p:tav>
                                        <p:tav tm="100000">
                                          <p:val>
                                            <p:strVal val="#ppt_y"/>
                                          </p:val>
                                        </p:tav>
                                      </p:tavLst>
                                    </p:anim>
                                  </p:childTnLst>
                                </p:cTn>
                              </p:par>
                              <p:par>
                                <p:cTn id="56" presetID="47" presetClass="entr" presetSubtype="0" fill="hold" nodeType="withEffect">
                                  <p:stCondLst>
                                    <p:cond delay="0"/>
                                  </p:stCondLst>
                                  <p:childTnLst>
                                    <p:set>
                                      <p:cBhvr>
                                        <p:cTn id="57" dur="1" fill="hold">
                                          <p:stCondLst>
                                            <p:cond delay="0"/>
                                          </p:stCondLst>
                                        </p:cTn>
                                        <p:tgtEl>
                                          <p:spTgt spid="168"/>
                                        </p:tgtEl>
                                        <p:attrNameLst>
                                          <p:attrName>style.visibility</p:attrName>
                                        </p:attrNameLst>
                                      </p:cBhvr>
                                      <p:to>
                                        <p:strVal val="visible"/>
                                      </p:to>
                                    </p:set>
                                    <p:animEffect transition="in" filter="fade">
                                      <p:cBhvr>
                                        <p:cTn id="58" dur="1000"/>
                                        <p:tgtEl>
                                          <p:spTgt spid="168"/>
                                        </p:tgtEl>
                                      </p:cBhvr>
                                    </p:animEffect>
                                    <p:anim calcmode="lin" valueType="num">
                                      <p:cBhvr>
                                        <p:cTn id="59" dur="1000" fill="hold"/>
                                        <p:tgtEl>
                                          <p:spTgt spid="168"/>
                                        </p:tgtEl>
                                        <p:attrNameLst>
                                          <p:attrName>ppt_x</p:attrName>
                                        </p:attrNameLst>
                                      </p:cBhvr>
                                      <p:tavLst>
                                        <p:tav tm="0">
                                          <p:val>
                                            <p:strVal val="#ppt_x"/>
                                          </p:val>
                                        </p:tav>
                                        <p:tav tm="100000">
                                          <p:val>
                                            <p:strVal val="#ppt_x"/>
                                          </p:val>
                                        </p:tav>
                                      </p:tavLst>
                                    </p:anim>
                                    <p:anim calcmode="lin" valueType="num">
                                      <p:cBhvr>
                                        <p:cTn id="60" dur="1000" fill="hold"/>
                                        <p:tgtEl>
                                          <p:spTgt spid="168"/>
                                        </p:tgtEl>
                                        <p:attrNameLst>
                                          <p:attrName>ppt_y</p:attrName>
                                        </p:attrNameLst>
                                      </p:cBhvr>
                                      <p:tavLst>
                                        <p:tav tm="0">
                                          <p:val>
                                            <p:strVal val="#ppt_y-.1"/>
                                          </p:val>
                                        </p:tav>
                                        <p:tav tm="100000">
                                          <p:val>
                                            <p:strVal val="#ppt_y"/>
                                          </p:val>
                                        </p:tav>
                                      </p:tavLst>
                                    </p:anim>
                                  </p:childTnLst>
                                </p:cTn>
                              </p:par>
                              <p:par>
                                <p:cTn id="61" presetID="47" presetClass="entr" presetSubtype="0" fill="hold" nodeType="withEffect">
                                  <p:stCondLst>
                                    <p:cond delay="0"/>
                                  </p:stCondLst>
                                  <p:childTnLst>
                                    <p:set>
                                      <p:cBhvr>
                                        <p:cTn id="62" dur="1" fill="hold">
                                          <p:stCondLst>
                                            <p:cond delay="0"/>
                                          </p:stCondLst>
                                        </p:cTn>
                                        <p:tgtEl>
                                          <p:spTgt spid="173"/>
                                        </p:tgtEl>
                                        <p:attrNameLst>
                                          <p:attrName>style.visibility</p:attrName>
                                        </p:attrNameLst>
                                      </p:cBhvr>
                                      <p:to>
                                        <p:strVal val="visible"/>
                                      </p:to>
                                    </p:set>
                                    <p:animEffect transition="in" filter="fade">
                                      <p:cBhvr>
                                        <p:cTn id="63" dur="1000"/>
                                        <p:tgtEl>
                                          <p:spTgt spid="173"/>
                                        </p:tgtEl>
                                      </p:cBhvr>
                                    </p:animEffect>
                                    <p:anim calcmode="lin" valueType="num">
                                      <p:cBhvr>
                                        <p:cTn id="64" dur="1000" fill="hold"/>
                                        <p:tgtEl>
                                          <p:spTgt spid="173"/>
                                        </p:tgtEl>
                                        <p:attrNameLst>
                                          <p:attrName>ppt_x</p:attrName>
                                        </p:attrNameLst>
                                      </p:cBhvr>
                                      <p:tavLst>
                                        <p:tav tm="0">
                                          <p:val>
                                            <p:strVal val="#ppt_x"/>
                                          </p:val>
                                        </p:tav>
                                        <p:tav tm="100000">
                                          <p:val>
                                            <p:strVal val="#ppt_x"/>
                                          </p:val>
                                        </p:tav>
                                      </p:tavLst>
                                    </p:anim>
                                    <p:anim calcmode="lin" valueType="num">
                                      <p:cBhvr>
                                        <p:cTn id="65" dur="1000" fill="hold"/>
                                        <p:tgtEl>
                                          <p:spTgt spid="173"/>
                                        </p:tgtEl>
                                        <p:attrNameLst>
                                          <p:attrName>ppt_y</p:attrName>
                                        </p:attrNameLst>
                                      </p:cBhvr>
                                      <p:tavLst>
                                        <p:tav tm="0">
                                          <p:val>
                                            <p:strVal val="#ppt_y-.1"/>
                                          </p:val>
                                        </p:tav>
                                        <p:tav tm="100000">
                                          <p:val>
                                            <p:strVal val="#ppt_y"/>
                                          </p:val>
                                        </p:tav>
                                      </p:tavLst>
                                    </p:anim>
                                  </p:childTnLst>
                                </p:cTn>
                              </p:par>
                              <p:par>
                                <p:cTn id="66" presetID="47" presetClass="entr" presetSubtype="0" fill="hold" nodeType="withEffect">
                                  <p:stCondLst>
                                    <p:cond delay="0"/>
                                  </p:stCondLst>
                                  <p:childTnLst>
                                    <p:set>
                                      <p:cBhvr>
                                        <p:cTn id="67" dur="1" fill="hold">
                                          <p:stCondLst>
                                            <p:cond delay="0"/>
                                          </p:stCondLst>
                                        </p:cTn>
                                        <p:tgtEl>
                                          <p:spTgt spid="174"/>
                                        </p:tgtEl>
                                        <p:attrNameLst>
                                          <p:attrName>style.visibility</p:attrName>
                                        </p:attrNameLst>
                                      </p:cBhvr>
                                      <p:to>
                                        <p:strVal val="visible"/>
                                      </p:to>
                                    </p:set>
                                    <p:animEffect transition="in" filter="fade">
                                      <p:cBhvr>
                                        <p:cTn id="68" dur="1000"/>
                                        <p:tgtEl>
                                          <p:spTgt spid="174"/>
                                        </p:tgtEl>
                                      </p:cBhvr>
                                    </p:animEffect>
                                    <p:anim calcmode="lin" valueType="num">
                                      <p:cBhvr>
                                        <p:cTn id="69" dur="1000" fill="hold"/>
                                        <p:tgtEl>
                                          <p:spTgt spid="174"/>
                                        </p:tgtEl>
                                        <p:attrNameLst>
                                          <p:attrName>ppt_x</p:attrName>
                                        </p:attrNameLst>
                                      </p:cBhvr>
                                      <p:tavLst>
                                        <p:tav tm="0">
                                          <p:val>
                                            <p:strVal val="#ppt_x"/>
                                          </p:val>
                                        </p:tav>
                                        <p:tav tm="100000">
                                          <p:val>
                                            <p:strVal val="#ppt_x"/>
                                          </p:val>
                                        </p:tav>
                                      </p:tavLst>
                                    </p:anim>
                                    <p:anim calcmode="lin" valueType="num">
                                      <p:cBhvr>
                                        <p:cTn id="70" dur="1000" fill="hold"/>
                                        <p:tgtEl>
                                          <p:spTgt spid="174"/>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175"/>
                                        </p:tgtEl>
                                        <p:attrNameLst>
                                          <p:attrName>style.visibility</p:attrName>
                                        </p:attrNameLst>
                                      </p:cBhvr>
                                      <p:to>
                                        <p:strVal val="visible"/>
                                      </p:to>
                                    </p:set>
                                    <p:animEffect transition="in" filter="fade">
                                      <p:cBhvr>
                                        <p:cTn id="73" dur="1000"/>
                                        <p:tgtEl>
                                          <p:spTgt spid="175"/>
                                        </p:tgtEl>
                                      </p:cBhvr>
                                    </p:animEffect>
                                    <p:anim calcmode="lin" valueType="num">
                                      <p:cBhvr>
                                        <p:cTn id="74" dur="1000" fill="hold"/>
                                        <p:tgtEl>
                                          <p:spTgt spid="175"/>
                                        </p:tgtEl>
                                        <p:attrNameLst>
                                          <p:attrName>ppt_x</p:attrName>
                                        </p:attrNameLst>
                                      </p:cBhvr>
                                      <p:tavLst>
                                        <p:tav tm="0">
                                          <p:val>
                                            <p:strVal val="#ppt_x"/>
                                          </p:val>
                                        </p:tav>
                                        <p:tav tm="100000">
                                          <p:val>
                                            <p:strVal val="#ppt_x"/>
                                          </p:val>
                                        </p:tav>
                                      </p:tavLst>
                                    </p:anim>
                                    <p:anim calcmode="lin" valueType="num">
                                      <p:cBhvr>
                                        <p:cTn id="75" dur="1000" fill="hold"/>
                                        <p:tgtEl>
                                          <p:spTgt spid="175"/>
                                        </p:tgtEl>
                                        <p:attrNameLst>
                                          <p:attrName>ppt_y</p:attrName>
                                        </p:attrNameLst>
                                      </p:cBhvr>
                                      <p:tavLst>
                                        <p:tav tm="0">
                                          <p:val>
                                            <p:strVal val="#ppt_y-.1"/>
                                          </p:val>
                                        </p:tav>
                                        <p:tav tm="100000">
                                          <p:val>
                                            <p:strVal val="#ppt_y"/>
                                          </p:val>
                                        </p:tav>
                                      </p:tavLst>
                                    </p:anim>
                                  </p:childTnLst>
                                </p:cTn>
                              </p:par>
                              <p:par>
                                <p:cTn id="76" presetID="47" presetClass="entr" presetSubtype="0" fill="hold" nodeType="withEffect">
                                  <p:stCondLst>
                                    <p:cond delay="0"/>
                                  </p:stCondLst>
                                  <p:childTnLst>
                                    <p:set>
                                      <p:cBhvr>
                                        <p:cTn id="77" dur="1" fill="hold">
                                          <p:stCondLst>
                                            <p:cond delay="0"/>
                                          </p:stCondLst>
                                        </p:cTn>
                                        <p:tgtEl>
                                          <p:spTgt spid="176"/>
                                        </p:tgtEl>
                                        <p:attrNameLst>
                                          <p:attrName>style.visibility</p:attrName>
                                        </p:attrNameLst>
                                      </p:cBhvr>
                                      <p:to>
                                        <p:strVal val="visible"/>
                                      </p:to>
                                    </p:set>
                                    <p:animEffect transition="in" filter="fade">
                                      <p:cBhvr>
                                        <p:cTn id="78" dur="1000"/>
                                        <p:tgtEl>
                                          <p:spTgt spid="176"/>
                                        </p:tgtEl>
                                      </p:cBhvr>
                                    </p:animEffect>
                                    <p:anim calcmode="lin" valueType="num">
                                      <p:cBhvr>
                                        <p:cTn id="79" dur="1000" fill="hold"/>
                                        <p:tgtEl>
                                          <p:spTgt spid="176"/>
                                        </p:tgtEl>
                                        <p:attrNameLst>
                                          <p:attrName>ppt_x</p:attrName>
                                        </p:attrNameLst>
                                      </p:cBhvr>
                                      <p:tavLst>
                                        <p:tav tm="0">
                                          <p:val>
                                            <p:strVal val="#ppt_x"/>
                                          </p:val>
                                        </p:tav>
                                        <p:tav tm="100000">
                                          <p:val>
                                            <p:strVal val="#ppt_x"/>
                                          </p:val>
                                        </p:tav>
                                      </p:tavLst>
                                    </p:anim>
                                    <p:anim calcmode="lin" valueType="num">
                                      <p:cBhvr>
                                        <p:cTn id="80" dur="1000" fill="hold"/>
                                        <p:tgtEl>
                                          <p:spTgt spid="176"/>
                                        </p:tgtEl>
                                        <p:attrNameLst>
                                          <p:attrName>ppt_y</p:attrName>
                                        </p:attrNameLst>
                                      </p:cBhvr>
                                      <p:tavLst>
                                        <p:tav tm="0">
                                          <p:val>
                                            <p:strVal val="#ppt_y-.1"/>
                                          </p:val>
                                        </p:tav>
                                        <p:tav tm="100000">
                                          <p:val>
                                            <p:strVal val="#ppt_y"/>
                                          </p:val>
                                        </p:tav>
                                      </p:tavLst>
                                    </p:anim>
                                  </p:childTnLst>
                                </p:cTn>
                              </p:par>
                              <p:par>
                                <p:cTn id="81" presetID="47" presetClass="entr" presetSubtype="0" fill="hold" nodeType="withEffect">
                                  <p:stCondLst>
                                    <p:cond delay="0"/>
                                  </p:stCondLst>
                                  <p:childTnLst>
                                    <p:set>
                                      <p:cBhvr>
                                        <p:cTn id="82" dur="1" fill="hold">
                                          <p:stCondLst>
                                            <p:cond delay="0"/>
                                          </p:stCondLst>
                                        </p:cTn>
                                        <p:tgtEl>
                                          <p:spTgt spid="177"/>
                                        </p:tgtEl>
                                        <p:attrNameLst>
                                          <p:attrName>style.visibility</p:attrName>
                                        </p:attrNameLst>
                                      </p:cBhvr>
                                      <p:to>
                                        <p:strVal val="visible"/>
                                      </p:to>
                                    </p:set>
                                    <p:animEffect transition="in" filter="fade">
                                      <p:cBhvr>
                                        <p:cTn id="83" dur="1000"/>
                                        <p:tgtEl>
                                          <p:spTgt spid="177"/>
                                        </p:tgtEl>
                                      </p:cBhvr>
                                    </p:animEffect>
                                    <p:anim calcmode="lin" valueType="num">
                                      <p:cBhvr>
                                        <p:cTn id="84" dur="1000" fill="hold"/>
                                        <p:tgtEl>
                                          <p:spTgt spid="177"/>
                                        </p:tgtEl>
                                        <p:attrNameLst>
                                          <p:attrName>ppt_x</p:attrName>
                                        </p:attrNameLst>
                                      </p:cBhvr>
                                      <p:tavLst>
                                        <p:tav tm="0">
                                          <p:val>
                                            <p:strVal val="#ppt_x"/>
                                          </p:val>
                                        </p:tav>
                                        <p:tav tm="100000">
                                          <p:val>
                                            <p:strVal val="#ppt_x"/>
                                          </p:val>
                                        </p:tav>
                                      </p:tavLst>
                                    </p:anim>
                                    <p:anim calcmode="lin" valueType="num">
                                      <p:cBhvr>
                                        <p:cTn id="85" dur="1000" fill="hold"/>
                                        <p:tgtEl>
                                          <p:spTgt spid="177"/>
                                        </p:tgtEl>
                                        <p:attrNameLst>
                                          <p:attrName>ppt_y</p:attrName>
                                        </p:attrNameLst>
                                      </p:cBhvr>
                                      <p:tavLst>
                                        <p:tav tm="0">
                                          <p:val>
                                            <p:strVal val="#ppt_y-.1"/>
                                          </p:val>
                                        </p:tav>
                                        <p:tav tm="100000">
                                          <p:val>
                                            <p:strVal val="#ppt_y"/>
                                          </p:val>
                                        </p:tav>
                                      </p:tavLst>
                                    </p:anim>
                                  </p:childTnLst>
                                </p:cTn>
                              </p:par>
                              <p:par>
                                <p:cTn id="86" presetID="47" presetClass="entr" presetSubtype="0" fill="hold" nodeType="withEffect">
                                  <p:stCondLst>
                                    <p:cond delay="0"/>
                                  </p:stCondLst>
                                  <p:childTnLst>
                                    <p:set>
                                      <p:cBhvr>
                                        <p:cTn id="87" dur="1" fill="hold">
                                          <p:stCondLst>
                                            <p:cond delay="0"/>
                                          </p:stCondLst>
                                        </p:cTn>
                                        <p:tgtEl>
                                          <p:spTgt spid="179"/>
                                        </p:tgtEl>
                                        <p:attrNameLst>
                                          <p:attrName>style.visibility</p:attrName>
                                        </p:attrNameLst>
                                      </p:cBhvr>
                                      <p:to>
                                        <p:strVal val="visible"/>
                                      </p:to>
                                    </p:set>
                                    <p:animEffect transition="in" filter="fade">
                                      <p:cBhvr>
                                        <p:cTn id="88" dur="1000"/>
                                        <p:tgtEl>
                                          <p:spTgt spid="179"/>
                                        </p:tgtEl>
                                      </p:cBhvr>
                                    </p:animEffect>
                                    <p:anim calcmode="lin" valueType="num">
                                      <p:cBhvr>
                                        <p:cTn id="89" dur="1000" fill="hold"/>
                                        <p:tgtEl>
                                          <p:spTgt spid="179"/>
                                        </p:tgtEl>
                                        <p:attrNameLst>
                                          <p:attrName>ppt_x</p:attrName>
                                        </p:attrNameLst>
                                      </p:cBhvr>
                                      <p:tavLst>
                                        <p:tav tm="0">
                                          <p:val>
                                            <p:strVal val="#ppt_x"/>
                                          </p:val>
                                        </p:tav>
                                        <p:tav tm="100000">
                                          <p:val>
                                            <p:strVal val="#ppt_x"/>
                                          </p:val>
                                        </p:tav>
                                      </p:tavLst>
                                    </p:anim>
                                    <p:anim calcmode="lin" valueType="num">
                                      <p:cBhvr>
                                        <p:cTn id="90" dur="1000" fill="hold"/>
                                        <p:tgtEl>
                                          <p:spTgt spid="179"/>
                                        </p:tgtEl>
                                        <p:attrNameLst>
                                          <p:attrName>ppt_y</p:attrName>
                                        </p:attrNameLst>
                                      </p:cBhvr>
                                      <p:tavLst>
                                        <p:tav tm="0">
                                          <p:val>
                                            <p:strVal val="#ppt_y-.1"/>
                                          </p:val>
                                        </p:tav>
                                        <p:tav tm="100000">
                                          <p:val>
                                            <p:strVal val="#ppt_y"/>
                                          </p:val>
                                        </p:tav>
                                      </p:tavLst>
                                    </p:anim>
                                  </p:childTnLst>
                                </p:cTn>
                              </p:par>
                              <p:par>
                                <p:cTn id="91" presetID="47" presetClass="entr" presetSubtype="0" fill="hold" nodeType="withEffect">
                                  <p:stCondLst>
                                    <p:cond delay="0"/>
                                  </p:stCondLst>
                                  <p:childTnLst>
                                    <p:set>
                                      <p:cBhvr>
                                        <p:cTn id="92" dur="1" fill="hold">
                                          <p:stCondLst>
                                            <p:cond delay="0"/>
                                          </p:stCondLst>
                                        </p:cTn>
                                        <p:tgtEl>
                                          <p:spTgt spid="185"/>
                                        </p:tgtEl>
                                        <p:attrNameLst>
                                          <p:attrName>style.visibility</p:attrName>
                                        </p:attrNameLst>
                                      </p:cBhvr>
                                      <p:to>
                                        <p:strVal val="visible"/>
                                      </p:to>
                                    </p:set>
                                    <p:animEffect transition="in" filter="fade">
                                      <p:cBhvr>
                                        <p:cTn id="93" dur="1000"/>
                                        <p:tgtEl>
                                          <p:spTgt spid="185"/>
                                        </p:tgtEl>
                                      </p:cBhvr>
                                    </p:animEffect>
                                    <p:anim calcmode="lin" valueType="num">
                                      <p:cBhvr>
                                        <p:cTn id="94" dur="1000" fill="hold"/>
                                        <p:tgtEl>
                                          <p:spTgt spid="185"/>
                                        </p:tgtEl>
                                        <p:attrNameLst>
                                          <p:attrName>ppt_x</p:attrName>
                                        </p:attrNameLst>
                                      </p:cBhvr>
                                      <p:tavLst>
                                        <p:tav tm="0">
                                          <p:val>
                                            <p:strVal val="#ppt_x"/>
                                          </p:val>
                                        </p:tav>
                                        <p:tav tm="100000">
                                          <p:val>
                                            <p:strVal val="#ppt_x"/>
                                          </p:val>
                                        </p:tav>
                                      </p:tavLst>
                                    </p:anim>
                                    <p:anim calcmode="lin" valueType="num">
                                      <p:cBhvr>
                                        <p:cTn id="95" dur="1000" fill="hold"/>
                                        <p:tgtEl>
                                          <p:spTgt spid="185"/>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0"/>
                                  </p:stCondLst>
                                  <p:childTnLst>
                                    <p:set>
                                      <p:cBhvr>
                                        <p:cTn id="97" dur="1" fill="hold">
                                          <p:stCondLst>
                                            <p:cond delay="0"/>
                                          </p:stCondLst>
                                        </p:cTn>
                                        <p:tgtEl>
                                          <p:spTgt spid="186"/>
                                        </p:tgtEl>
                                        <p:attrNameLst>
                                          <p:attrName>style.visibility</p:attrName>
                                        </p:attrNameLst>
                                      </p:cBhvr>
                                      <p:to>
                                        <p:strVal val="visible"/>
                                      </p:to>
                                    </p:set>
                                    <p:animEffect transition="in" filter="fade">
                                      <p:cBhvr>
                                        <p:cTn id="98" dur="1000"/>
                                        <p:tgtEl>
                                          <p:spTgt spid="186"/>
                                        </p:tgtEl>
                                      </p:cBhvr>
                                    </p:animEffect>
                                    <p:anim calcmode="lin" valueType="num">
                                      <p:cBhvr>
                                        <p:cTn id="99" dur="1000" fill="hold"/>
                                        <p:tgtEl>
                                          <p:spTgt spid="186"/>
                                        </p:tgtEl>
                                        <p:attrNameLst>
                                          <p:attrName>ppt_x</p:attrName>
                                        </p:attrNameLst>
                                      </p:cBhvr>
                                      <p:tavLst>
                                        <p:tav tm="0">
                                          <p:val>
                                            <p:strVal val="#ppt_x"/>
                                          </p:val>
                                        </p:tav>
                                        <p:tav tm="100000">
                                          <p:val>
                                            <p:strVal val="#ppt_x"/>
                                          </p:val>
                                        </p:tav>
                                      </p:tavLst>
                                    </p:anim>
                                    <p:anim calcmode="lin" valueType="num">
                                      <p:cBhvr>
                                        <p:cTn id="100" dur="1000" fill="hold"/>
                                        <p:tgtEl>
                                          <p:spTgt spid="186"/>
                                        </p:tgtEl>
                                        <p:attrNameLst>
                                          <p:attrName>ppt_y</p:attrName>
                                        </p:attrNameLst>
                                      </p:cBhvr>
                                      <p:tavLst>
                                        <p:tav tm="0">
                                          <p:val>
                                            <p:strVal val="#ppt_y-.1"/>
                                          </p:val>
                                        </p:tav>
                                        <p:tav tm="100000">
                                          <p:val>
                                            <p:strVal val="#ppt_y"/>
                                          </p:val>
                                        </p:tav>
                                      </p:tavLst>
                                    </p:anim>
                                  </p:childTnLst>
                                </p:cTn>
                              </p:par>
                              <p:par>
                                <p:cTn id="101" presetID="47" presetClass="entr" presetSubtype="0" fill="hold" nodeType="withEffect">
                                  <p:stCondLst>
                                    <p:cond delay="0"/>
                                  </p:stCondLst>
                                  <p:childTnLst>
                                    <p:set>
                                      <p:cBhvr>
                                        <p:cTn id="102" dur="1" fill="hold">
                                          <p:stCondLst>
                                            <p:cond delay="0"/>
                                          </p:stCondLst>
                                        </p:cTn>
                                        <p:tgtEl>
                                          <p:spTgt spid="187"/>
                                        </p:tgtEl>
                                        <p:attrNameLst>
                                          <p:attrName>style.visibility</p:attrName>
                                        </p:attrNameLst>
                                      </p:cBhvr>
                                      <p:to>
                                        <p:strVal val="visible"/>
                                      </p:to>
                                    </p:set>
                                    <p:animEffect transition="in" filter="fade">
                                      <p:cBhvr>
                                        <p:cTn id="103" dur="1000"/>
                                        <p:tgtEl>
                                          <p:spTgt spid="187"/>
                                        </p:tgtEl>
                                      </p:cBhvr>
                                    </p:animEffect>
                                    <p:anim calcmode="lin" valueType="num">
                                      <p:cBhvr>
                                        <p:cTn id="104" dur="1000" fill="hold"/>
                                        <p:tgtEl>
                                          <p:spTgt spid="187"/>
                                        </p:tgtEl>
                                        <p:attrNameLst>
                                          <p:attrName>ppt_x</p:attrName>
                                        </p:attrNameLst>
                                      </p:cBhvr>
                                      <p:tavLst>
                                        <p:tav tm="0">
                                          <p:val>
                                            <p:strVal val="#ppt_x"/>
                                          </p:val>
                                        </p:tav>
                                        <p:tav tm="100000">
                                          <p:val>
                                            <p:strVal val="#ppt_x"/>
                                          </p:val>
                                        </p:tav>
                                      </p:tavLst>
                                    </p:anim>
                                    <p:anim calcmode="lin" valueType="num">
                                      <p:cBhvr>
                                        <p:cTn id="105" dur="1000" fill="hold"/>
                                        <p:tgtEl>
                                          <p:spTgt spid="187"/>
                                        </p:tgtEl>
                                        <p:attrNameLst>
                                          <p:attrName>ppt_y</p:attrName>
                                        </p:attrNameLst>
                                      </p:cBhvr>
                                      <p:tavLst>
                                        <p:tav tm="0">
                                          <p:val>
                                            <p:strVal val="#ppt_y-.1"/>
                                          </p:val>
                                        </p:tav>
                                        <p:tav tm="100000">
                                          <p:val>
                                            <p:strVal val="#ppt_y"/>
                                          </p:val>
                                        </p:tav>
                                      </p:tavLst>
                                    </p:anim>
                                  </p:childTnLst>
                                </p:cTn>
                              </p:par>
                              <p:par>
                                <p:cTn id="106" presetID="47" presetClass="entr" presetSubtype="0" fill="hold" grpId="0" nodeType="withEffect">
                                  <p:stCondLst>
                                    <p:cond delay="0"/>
                                  </p:stCondLst>
                                  <p:childTnLst>
                                    <p:set>
                                      <p:cBhvr>
                                        <p:cTn id="107" dur="1" fill="hold">
                                          <p:stCondLst>
                                            <p:cond delay="0"/>
                                          </p:stCondLst>
                                        </p:cTn>
                                        <p:tgtEl>
                                          <p:spTgt spid="188"/>
                                        </p:tgtEl>
                                        <p:attrNameLst>
                                          <p:attrName>style.visibility</p:attrName>
                                        </p:attrNameLst>
                                      </p:cBhvr>
                                      <p:to>
                                        <p:strVal val="visible"/>
                                      </p:to>
                                    </p:set>
                                    <p:animEffect transition="in" filter="fade">
                                      <p:cBhvr>
                                        <p:cTn id="108" dur="1000"/>
                                        <p:tgtEl>
                                          <p:spTgt spid="188"/>
                                        </p:tgtEl>
                                      </p:cBhvr>
                                    </p:animEffect>
                                    <p:anim calcmode="lin" valueType="num">
                                      <p:cBhvr>
                                        <p:cTn id="109" dur="1000" fill="hold"/>
                                        <p:tgtEl>
                                          <p:spTgt spid="188"/>
                                        </p:tgtEl>
                                        <p:attrNameLst>
                                          <p:attrName>ppt_x</p:attrName>
                                        </p:attrNameLst>
                                      </p:cBhvr>
                                      <p:tavLst>
                                        <p:tav tm="0">
                                          <p:val>
                                            <p:strVal val="#ppt_x"/>
                                          </p:val>
                                        </p:tav>
                                        <p:tav tm="100000">
                                          <p:val>
                                            <p:strVal val="#ppt_x"/>
                                          </p:val>
                                        </p:tav>
                                      </p:tavLst>
                                    </p:anim>
                                    <p:anim calcmode="lin" valueType="num">
                                      <p:cBhvr>
                                        <p:cTn id="110" dur="1000" fill="hold"/>
                                        <p:tgtEl>
                                          <p:spTgt spid="188"/>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0"/>
                                  </p:stCondLst>
                                  <p:childTnLst>
                                    <p:set>
                                      <p:cBhvr>
                                        <p:cTn id="112" dur="1" fill="hold">
                                          <p:stCondLst>
                                            <p:cond delay="0"/>
                                          </p:stCondLst>
                                        </p:cTn>
                                        <p:tgtEl>
                                          <p:spTgt spid="180"/>
                                        </p:tgtEl>
                                        <p:attrNameLst>
                                          <p:attrName>style.visibility</p:attrName>
                                        </p:attrNameLst>
                                      </p:cBhvr>
                                      <p:to>
                                        <p:strVal val="visible"/>
                                      </p:to>
                                    </p:set>
                                    <p:animEffect transition="in" filter="fade">
                                      <p:cBhvr>
                                        <p:cTn id="113" dur="1000"/>
                                        <p:tgtEl>
                                          <p:spTgt spid="180"/>
                                        </p:tgtEl>
                                      </p:cBhvr>
                                    </p:animEffect>
                                    <p:anim calcmode="lin" valueType="num">
                                      <p:cBhvr>
                                        <p:cTn id="114" dur="1000" fill="hold"/>
                                        <p:tgtEl>
                                          <p:spTgt spid="180"/>
                                        </p:tgtEl>
                                        <p:attrNameLst>
                                          <p:attrName>ppt_x</p:attrName>
                                        </p:attrNameLst>
                                      </p:cBhvr>
                                      <p:tavLst>
                                        <p:tav tm="0">
                                          <p:val>
                                            <p:strVal val="#ppt_x"/>
                                          </p:val>
                                        </p:tav>
                                        <p:tav tm="100000">
                                          <p:val>
                                            <p:strVal val="#ppt_x"/>
                                          </p:val>
                                        </p:tav>
                                      </p:tavLst>
                                    </p:anim>
                                    <p:anim calcmode="lin" valueType="num">
                                      <p:cBhvr>
                                        <p:cTn id="115" dur="1000" fill="hold"/>
                                        <p:tgtEl>
                                          <p:spTgt spid="180"/>
                                        </p:tgtEl>
                                        <p:attrNameLst>
                                          <p:attrName>ppt_y</p:attrName>
                                        </p:attrNameLst>
                                      </p:cBhvr>
                                      <p:tavLst>
                                        <p:tav tm="0">
                                          <p:val>
                                            <p:strVal val="#ppt_y-.1"/>
                                          </p:val>
                                        </p:tav>
                                        <p:tav tm="100000">
                                          <p:val>
                                            <p:strVal val="#ppt_y"/>
                                          </p:val>
                                        </p:tav>
                                      </p:tavLst>
                                    </p:anim>
                                  </p:childTnLst>
                                </p:cTn>
                              </p:par>
                              <p:par>
                                <p:cTn id="116" presetID="47" presetClass="entr" presetSubtype="0" fill="hold" grpId="0" nodeType="withEffect">
                                  <p:stCondLst>
                                    <p:cond delay="0"/>
                                  </p:stCondLst>
                                  <p:childTnLst>
                                    <p:set>
                                      <p:cBhvr>
                                        <p:cTn id="117" dur="1" fill="hold">
                                          <p:stCondLst>
                                            <p:cond delay="0"/>
                                          </p:stCondLst>
                                        </p:cTn>
                                        <p:tgtEl>
                                          <p:spTgt spid="178"/>
                                        </p:tgtEl>
                                        <p:attrNameLst>
                                          <p:attrName>style.visibility</p:attrName>
                                        </p:attrNameLst>
                                      </p:cBhvr>
                                      <p:to>
                                        <p:strVal val="visible"/>
                                      </p:to>
                                    </p:set>
                                    <p:animEffect transition="in" filter="fade">
                                      <p:cBhvr>
                                        <p:cTn id="118" dur="1000"/>
                                        <p:tgtEl>
                                          <p:spTgt spid="178"/>
                                        </p:tgtEl>
                                      </p:cBhvr>
                                    </p:animEffect>
                                    <p:anim calcmode="lin" valueType="num">
                                      <p:cBhvr>
                                        <p:cTn id="119" dur="1000" fill="hold"/>
                                        <p:tgtEl>
                                          <p:spTgt spid="178"/>
                                        </p:tgtEl>
                                        <p:attrNameLst>
                                          <p:attrName>ppt_x</p:attrName>
                                        </p:attrNameLst>
                                      </p:cBhvr>
                                      <p:tavLst>
                                        <p:tav tm="0">
                                          <p:val>
                                            <p:strVal val="#ppt_x"/>
                                          </p:val>
                                        </p:tav>
                                        <p:tav tm="100000">
                                          <p:val>
                                            <p:strVal val="#ppt_x"/>
                                          </p:val>
                                        </p:tav>
                                      </p:tavLst>
                                    </p:anim>
                                    <p:anim calcmode="lin" valueType="num">
                                      <p:cBhvr>
                                        <p:cTn id="120" dur="1000" fill="hold"/>
                                        <p:tgtEl>
                                          <p:spTgt spid="178"/>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47" presetClass="entr" presetSubtype="0" fill="hold" nodeType="clickEffect">
                                  <p:stCondLst>
                                    <p:cond delay="0"/>
                                  </p:stCondLst>
                                  <p:childTnLst>
                                    <p:set>
                                      <p:cBhvr>
                                        <p:cTn id="124" dur="1" fill="hold">
                                          <p:stCondLst>
                                            <p:cond delay="0"/>
                                          </p:stCondLst>
                                        </p:cTn>
                                        <p:tgtEl>
                                          <p:spTgt spid="193"/>
                                        </p:tgtEl>
                                        <p:attrNameLst>
                                          <p:attrName>style.visibility</p:attrName>
                                        </p:attrNameLst>
                                      </p:cBhvr>
                                      <p:to>
                                        <p:strVal val="visible"/>
                                      </p:to>
                                    </p:set>
                                    <p:animEffect transition="in" filter="fade">
                                      <p:cBhvr>
                                        <p:cTn id="125" dur="1000"/>
                                        <p:tgtEl>
                                          <p:spTgt spid="193"/>
                                        </p:tgtEl>
                                      </p:cBhvr>
                                    </p:animEffect>
                                    <p:anim calcmode="lin" valueType="num">
                                      <p:cBhvr>
                                        <p:cTn id="126" dur="1000" fill="hold"/>
                                        <p:tgtEl>
                                          <p:spTgt spid="193"/>
                                        </p:tgtEl>
                                        <p:attrNameLst>
                                          <p:attrName>ppt_x</p:attrName>
                                        </p:attrNameLst>
                                      </p:cBhvr>
                                      <p:tavLst>
                                        <p:tav tm="0">
                                          <p:val>
                                            <p:strVal val="#ppt_x"/>
                                          </p:val>
                                        </p:tav>
                                        <p:tav tm="100000">
                                          <p:val>
                                            <p:strVal val="#ppt_x"/>
                                          </p:val>
                                        </p:tav>
                                      </p:tavLst>
                                    </p:anim>
                                    <p:anim calcmode="lin" valueType="num">
                                      <p:cBhvr>
                                        <p:cTn id="127" dur="1000" fill="hold"/>
                                        <p:tgtEl>
                                          <p:spTgt spid="193"/>
                                        </p:tgtEl>
                                        <p:attrNameLst>
                                          <p:attrName>ppt_y</p:attrName>
                                        </p:attrNameLst>
                                      </p:cBhvr>
                                      <p:tavLst>
                                        <p:tav tm="0">
                                          <p:val>
                                            <p:strVal val="#ppt_y-.1"/>
                                          </p:val>
                                        </p:tav>
                                        <p:tav tm="100000">
                                          <p:val>
                                            <p:strVal val="#ppt_y"/>
                                          </p:val>
                                        </p:tav>
                                      </p:tavLst>
                                    </p:anim>
                                  </p:childTnLst>
                                </p:cTn>
                              </p:par>
                              <p:par>
                                <p:cTn id="128" presetID="47" presetClass="entr" presetSubtype="0" fill="hold" grpId="0" nodeType="withEffect">
                                  <p:stCondLst>
                                    <p:cond delay="0"/>
                                  </p:stCondLst>
                                  <p:childTnLst>
                                    <p:set>
                                      <p:cBhvr>
                                        <p:cTn id="129" dur="1" fill="hold">
                                          <p:stCondLst>
                                            <p:cond delay="0"/>
                                          </p:stCondLst>
                                        </p:cTn>
                                        <p:tgtEl>
                                          <p:spTgt spid="194"/>
                                        </p:tgtEl>
                                        <p:attrNameLst>
                                          <p:attrName>style.visibility</p:attrName>
                                        </p:attrNameLst>
                                      </p:cBhvr>
                                      <p:to>
                                        <p:strVal val="visible"/>
                                      </p:to>
                                    </p:set>
                                    <p:animEffect transition="in" filter="fade">
                                      <p:cBhvr>
                                        <p:cTn id="130" dur="1000"/>
                                        <p:tgtEl>
                                          <p:spTgt spid="194"/>
                                        </p:tgtEl>
                                      </p:cBhvr>
                                    </p:animEffect>
                                    <p:anim calcmode="lin" valueType="num">
                                      <p:cBhvr>
                                        <p:cTn id="131" dur="1000" fill="hold"/>
                                        <p:tgtEl>
                                          <p:spTgt spid="194"/>
                                        </p:tgtEl>
                                        <p:attrNameLst>
                                          <p:attrName>ppt_x</p:attrName>
                                        </p:attrNameLst>
                                      </p:cBhvr>
                                      <p:tavLst>
                                        <p:tav tm="0">
                                          <p:val>
                                            <p:strVal val="#ppt_x"/>
                                          </p:val>
                                        </p:tav>
                                        <p:tav tm="100000">
                                          <p:val>
                                            <p:strVal val="#ppt_x"/>
                                          </p:val>
                                        </p:tav>
                                      </p:tavLst>
                                    </p:anim>
                                    <p:anim calcmode="lin" valueType="num">
                                      <p:cBhvr>
                                        <p:cTn id="132" dur="1000" fill="hold"/>
                                        <p:tgtEl>
                                          <p:spTgt spid="194"/>
                                        </p:tgtEl>
                                        <p:attrNameLst>
                                          <p:attrName>ppt_y</p:attrName>
                                        </p:attrNameLst>
                                      </p:cBhvr>
                                      <p:tavLst>
                                        <p:tav tm="0">
                                          <p:val>
                                            <p:strVal val="#ppt_y-.1"/>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37" presetClass="exit" presetSubtype="0" fill="hold" nodeType="clickEffect">
                                  <p:stCondLst>
                                    <p:cond delay="0"/>
                                  </p:stCondLst>
                                  <p:childTnLst>
                                    <p:animEffect transition="out" filter="fade">
                                      <p:cBhvr>
                                        <p:cTn id="136" dur="1000"/>
                                        <p:tgtEl>
                                          <p:spTgt spid="174"/>
                                        </p:tgtEl>
                                      </p:cBhvr>
                                    </p:animEffect>
                                    <p:anim calcmode="lin" valueType="num">
                                      <p:cBhvr>
                                        <p:cTn id="137" dur="1000"/>
                                        <p:tgtEl>
                                          <p:spTgt spid="174"/>
                                        </p:tgtEl>
                                        <p:attrNameLst>
                                          <p:attrName>ppt_x</p:attrName>
                                        </p:attrNameLst>
                                      </p:cBhvr>
                                      <p:tavLst>
                                        <p:tav tm="0">
                                          <p:val>
                                            <p:strVal val="ppt_x"/>
                                          </p:val>
                                        </p:tav>
                                        <p:tav tm="100000">
                                          <p:val>
                                            <p:strVal val="ppt_x"/>
                                          </p:val>
                                        </p:tav>
                                      </p:tavLst>
                                    </p:anim>
                                    <p:anim calcmode="lin" valueType="num">
                                      <p:cBhvr>
                                        <p:cTn id="138" dur="100" decel="100000"/>
                                        <p:tgtEl>
                                          <p:spTgt spid="174"/>
                                        </p:tgtEl>
                                        <p:attrNameLst>
                                          <p:attrName>ppt_y</p:attrName>
                                        </p:attrNameLst>
                                      </p:cBhvr>
                                      <p:tavLst>
                                        <p:tav tm="0">
                                          <p:val>
                                            <p:strVal val="ppt_y"/>
                                          </p:val>
                                        </p:tav>
                                        <p:tav tm="100000">
                                          <p:val>
                                            <p:strVal val="ppt_y-.03"/>
                                          </p:val>
                                        </p:tav>
                                      </p:tavLst>
                                    </p:anim>
                                    <p:anim calcmode="lin" valueType="num">
                                      <p:cBhvr>
                                        <p:cTn id="139" dur="900" accel="100000">
                                          <p:stCondLst>
                                            <p:cond delay="100"/>
                                          </p:stCondLst>
                                        </p:cTn>
                                        <p:tgtEl>
                                          <p:spTgt spid="174"/>
                                        </p:tgtEl>
                                        <p:attrNameLst>
                                          <p:attrName>ppt_y</p:attrName>
                                        </p:attrNameLst>
                                      </p:cBhvr>
                                      <p:tavLst>
                                        <p:tav tm="0">
                                          <p:val>
                                            <p:strVal val="ppt_y"/>
                                          </p:val>
                                        </p:tav>
                                        <p:tav tm="100000">
                                          <p:val>
                                            <p:strVal val="ppt_y+1"/>
                                          </p:val>
                                        </p:tav>
                                      </p:tavLst>
                                    </p:anim>
                                    <p:set>
                                      <p:cBhvr>
                                        <p:cTn id="140" dur="1" fill="hold">
                                          <p:stCondLst>
                                            <p:cond delay="999"/>
                                          </p:stCondLst>
                                        </p:cTn>
                                        <p:tgtEl>
                                          <p:spTgt spid="174"/>
                                        </p:tgtEl>
                                        <p:attrNameLst>
                                          <p:attrName>style.visibility</p:attrName>
                                        </p:attrNameLst>
                                      </p:cBhvr>
                                      <p:to>
                                        <p:strVal val="hidden"/>
                                      </p:to>
                                    </p:set>
                                  </p:childTnLst>
                                </p:cTn>
                              </p:par>
                              <p:par>
                                <p:cTn id="141" presetID="10" presetClass="entr" presetSubtype="0" fill="hold" nodeType="withEffect">
                                  <p:stCondLst>
                                    <p:cond delay="0"/>
                                  </p:stCondLst>
                                  <p:childTnLst>
                                    <p:set>
                                      <p:cBhvr>
                                        <p:cTn id="142" dur="1" fill="hold">
                                          <p:stCondLst>
                                            <p:cond delay="0"/>
                                          </p:stCondLst>
                                        </p:cTn>
                                        <p:tgtEl>
                                          <p:spTgt spid="197"/>
                                        </p:tgtEl>
                                        <p:attrNameLst>
                                          <p:attrName>style.visibility</p:attrName>
                                        </p:attrNameLst>
                                      </p:cBhvr>
                                      <p:to>
                                        <p:strVal val="visible"/>
                                      </p:to>
                                    </p:set>
                                    <p:animEffect transition="in" filter="fade">
                                      <p:cBhvr>
                                        <p:cTn id="143" dur="2000"/>
                                        <p:tgtEl>
                                          <p:spTgt spid="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9" grpId="0"/>
      <p:bldP spid="83" grpId="0"/>
      <p:bldP spid="90" grpId="0"/>
      <p:bldP spid="92" grpId="0"/>
      <p:bldP spid="178" grpId="0"/>
      <p:bldP spid="180" grpId="0"/>
      <p:bldP spid="186" grpId="0"/>
      <p:bldP spid="188" grpId="0"/>
      <p:bldP spid="194"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64" name="Title 1"/>
          <p:cNvSpPr>
            <a:spLocks noGrp="1"/>
          </p:cNvSpPr>
          <p:nvPr>
            <p:ph type="title"/>
          </p:nvPr>
        </p:nvSpPr>
        <p:spPr/>
        <p:txBody>
          <a:bodyPr/>
          <a:lstStyle/>
          <a:p>
            <a:r>
              <a:rPr lang="en-US" sz="3200" dirty="0" smtClean="0"/>
              <a:t>Step 2: Find Validation Condition</a:t>
            </a:r>
          </a:p>
        </p:txBody>
      </p:sp>
      <p:sp>
        <p:nvSpPr>
          <p:cNvPr id="9" name="Rounded Rectangle 8"/>
          <p:cNvSpPr/>
          <p:nvPr/>
        </p:nvSpPr>
        <p:spPr>
          <a:xfrm>
            <a:off x="4419600" y="2514600"/>
            <a:ext cx="2819400" cy="1600200"/>
          </a:xfrm>
          <a:prstGeom prst="roundRect">
            <a:avLst/>
          </a:prstGeom>
          <a:solidFill>
            <a:schemeClr val="tx2">
              <a:lumMod val="25000"/>
            </a:schemeClr>
          </a:solidFill>
          <a:ln>
            <a:noFill/>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2000" b="1" dirty="0">
                <a:solidFill>
                  <a:schemeClr val="tx1"/>
                </a:solidFill>
              </a:rPr>
              <a:t>Paraglide</a:t>
            </a:r>
            <a:endParaRPr lang="en-US" b="1" dirty="0">
              <a:solidFill>
                <a:schemeClr val="tx1"/>
              </a:solidFill>
            </a:endParaRPr>
          </a:p>
          <a:p>
            <a:pPr algn="ctr">
              <a:defRPr/>
            </a:pPr>
            <a:endParaRPr lang="en-US" dirty="0">
              <a:solidFill>
                <a:srgbClr val="FFFFFF"/>
              </a:solidFill>
            </a:endParaRPr>
          </a:p>
          <a:p>
            <a:pPr algn="ctr">
              <a:defRPr/>
            </a:pPr>
            <a:endParaRPr lang="en-US" dirty="0">
              <a:solidFill>
                <a:srgbClr val="FFFFFF"/>
              </a:solidFill>
            </a:endParaRPr>
          </a:p>
        </p:txBody>
      </p:sp>
      <p:sp>
        <p:nvSpPr>
          <p:cNvPr id="10" name="Right Arrow 9"/>
          <p:cNvSpPr/>
          <p:nvPr/>
        </p:nvSpPr>
        <p:spPr>
          <a:xfrm>
            <a:off x="3886200" y="2971800"/>
            <a:ext cx="650875" cy="609600"/>
          </a:xfrm>
          <a:prstGeom prst="rightArrow">
            <a:avLst/>
          </a:prstGeom>
          <a:solidFill>
            <a:schemeClr val="tx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68" name="AutoShape 101"/>
          <p:cNvSpPr>
            <a:spLocks noChangeArrowheads="1"/>
          </p:cNvSpPr>
          <p:nvPr/>
        </p:nvSpPr>
        <p:spPr bwMode="auto">
          <a:xfrm>
            <a:off x="152400" y="1447800"/>
            <a:ext cx="3886200" cy="4038600"/>
          </a:xfrm>
          <a:prstGeom prst="flowChartAlternateProcess">
            <a:avLst/>
          </a:prstGeom>
          <a:noFill/>
          <a:ln w="9525" algn="ctr">
            <a:solidFill>
              <a:schemeClr val="tx1"/>
            </a:solidFill>
            <a:miter lim="800000"/>
            <a:headEnd/>
            <a:tailEnd/>
          </a:ln>
        </p:spPr>
        <p:txBody>
          <a:bodyPr wrap="none" anchor="ctr"/>
          <a:lstStyle/>
          <a:p>
            <a:endParaRPr lang="en-US" b="0"/>
          </a:p>
        </p:txBody>
      </p:sp>
      <p:sp>
        <p:nvSpPr>
          <p:cNvPr id="6171" name="TextBox 19"/>
          <p:cNvSpPr txBox="1">
            <a:spLocks noChangeArrowheads="1"/>
          </p:cNvSpPr>
          <p:nvPr/>
        </p:nvSpPr>
        <p:spPr bwMode="auto">
          <a:xfrm>
            <a:off x="7696200" y="2000240"/>
            <a:ext cx="1447800" cy="1015663"/>
          </a:xfrm>
          <a:prstGeom prst="rect">
            <a:avLst/>
          </a:prstGeom>
          <a:noFill/>
          <a:ln w="9525">
            <a:noFill/>
            <a:miter lim="800000"/>
            <a:headEnd/>
            <a:tailEnd/>
          </a:ln>
        </p:spPr>
        <p:txBody>
          <a:bodyPr wrap="square">
            <a:spAutoFit/>
          </a:bodyPr>
          <a:lstStyle/>
          <a:p>
            <a:r>
              <a:rPr lang="en-US" sz="2000" dirty="0"/>
              <a:t>No correct</a:t>
            </a:r>
          </a:p>
          <a:p>
            <a:r>
              <a:rPr lang="en-US" sz="2000" dirty="0"/>
              <a:t>completion </a:t>
            </a:r>
            <a:br>
              <a:rPr lang="en-US" sz="2000" dirty="0"/>
            </a:br>
            <a:r>
              <a:rPr lang="en-US" sz="2000" dirty="0"/>
              <a:t>    found</a:t>
            </a:r>
          </a:p>
        </p:txBody>
      </p:sp>
      <p:sp>
        <p:nvSpPr>
          <p:cNvPr id="21" name="Right Arrow 20"/>
          <p:cNvSpPr/>
          <p:nvPr/>
        </p:nvSpPr>
        <p:spPr>
          <a:xfrm>
            <a:off x="7162800" y="3048000"/>
            <a:ext cx="650875" cy="609600"/>
          </a:xfrm>
          <a:prstGeom prst="rightArrow">
            <a:avLst/>
          </a:prstGeom>
          <a:solidFill>
            <a:schemeClr val="tx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56" name="Rectangle 3"/>
          <p:cNvSpPr>
            <a:spLocks noChangeArrowheads="1"/>
          </p:cNvSpPr>
          <p:nvPr/>
        </p:nvSpPr>
        <p:spPr bwMode="auto">
          <a:xfrm>
            <a:off x="4214810" y="4572000"/>
            <a:ext cx="4700590" cy="990600"/>
          </a:xfrm>
          <a:prstGeom prst="rect">
            <a:avLst/>
          </a:prstGeom>
          <a:noFill/>
          <a:ln w="9525">
            <a:noFill/>
            <a:miter lim="800000"/>
            <a:headEnd/>
            <a:tailEnd/>
          </a:ln>
        </p:spPr>
        <p:txBody>
          <a:bodyPr/>
          <a:lstStyle/>
          <a:p>
            <a:pPr marL="342900" indent="-342900" eaLnBrk="0" hangingPunct="0">
              <a:spcBef>
                <a:spcPct val="20000"/>
              </a:spcBef>
              <a:buClr>
                <a:schemeClr val="accent2"/>
              </a:buClr>
              <a:buFont typeface="Wingdings" pitchFamily="2" charset="2"/>
              <a:buNone/>
            </a:pPr>
            <a:r>
              <a:rPr lang="en-US" sz="2800" b="0" dirty="0">
                <a:solidFill>
                  <a:srgbClr val="FFFF00"/>
                </a:solidFill>
                <a:latin typeface="Tahoma" pitchFamily="34" charset="0"/>
              </a:rPr>
              <a:t>Insufficient information to </a:t>
            </a:r>
          </a:p>
          <a:p>
            <a:pPr marL="342900" indent="-342900" eaLnBrk="0" hangingPunct="0">
              <a:spcBef>
                <a:spcPct val="20000"/>
              </a:spcBef>
              <a:buClr>
                <a:schemeClr val="accent2"/>
              </a:buClr>
              <a:buFont typeface="Wingdings" pitchFamily="2" charset="2"/>
              <a:buNone/>
            </a:pPr>
            <a:r>
              <a:rPr lang="en-US" sz="2800" dirty="0" smtClean="0">
                <a:solidFill>
                  <a:srgbClr val="FFFF00"/>
                </a:solidFill>
                <a:latin typeface="Tahoma" pitchFamily="34" charset="0"/>
              </a:rPr>
              <a:t>d</a:t>
            </a:r>
            <a:r>
              <a:rPr lang="en-US" sz="2800" b="0" dirty="0" smtClean="0">
                <a:solidFill>
                  <a:srgbClr val="FFFF00"/>
                </a:solidFill>
                <a:latin typeface="Tahoma" pitchFamily="34" charset="0"/>
              </a:rPr>
              <a:t>erive a </a:t>
            </a:r>
            <a:r>
              <a:rPr lang="en-US" sz="2800" b="0" dirty="0">
                <a:solidFill>
                  <a:srgbClr val="FFFF00"/>
                </a:solidFill>
                <a:latin typeface="Tahoma" pitchFamily="34" charset="0"/>
              </a:rPr>
              <a:t>validation condition</a:t>
            </a:r>
          </a:p>
        </p:txBody>
      </p:sp>
      <p:sp>
        <p:nvSpPr>
          <p:cNvPr id="6259" name="Line 115"/>
          <p:cNvSpPr>
            <a:spLocks noChangeShapeType="1"/>
          </p:cNvSpPr>
          <p:nvPr/>
        </p:nvSpPr>
        <p:spPr bwMode="auto">
          <a:xfrm flipV="1">
            <a:off x="8045450" y="3124200"/>
            <a:ext cx="685800" cy="838200"/>
          </a:xfrm>
          <a:prstGeom prst="line">
            <a:avLst/>
          </a:prstGeom>
          <a:noFill/>
          <a:ln w="101600">
            <a:solidFill>
              <a:srgbClr val="FF0000"/>
            </a:solidFill>
            <a:round/>
            <a:headEnd/>
            <a:tailEnd/>
          </a:ln>
        </p:spPr>
        <p:txBody>
          <a:bodyPr/>
          <a:lstStyle/>
          <a:p>
            <a:endParaRPr lang="en-US"/>
          </a:p>
        </p:txBody>
      </p:sp>
      <p:sp>
        <p:nvSpPr>
          <p:cNvPr id="6260" name="Line 116"/>
          <p:cNvSpPr>
            <a:spLocks noChangeShapeType="1"/>
          </p:cNvSpPr>
          <p:nvPr/>
        </p:nvSpPr>
        <p:spPr bwMode="auto">
          <a:xfrm>
            <a:off x="8001000" y="3184525"/>
            <a:ext cx="762000" cy="762000"/>
          </a:xfrm>
          <a:prstGeom prst="line">
            <a:avLst/>
          </a:prstGeom>
          <a:noFill/>
          <a:ln w="101600">
            <a:solidFill>
              <a:srgbClr val="FF0000"/>
            </a:solidFill>
            <a:round/>
            <a:headEnd/>
            <a:tailEnd/>
          </a:ln>
        </p:spPr>
        <p:txBody>
          <a:bodyPr/>
          <a:lstStyle/>
          <a:p>
            <a:endParaRPr lang="en-US"/>
          </a:p>
        </p:txBody>
      </p:sp>
      <p:sp>
        <p:nvSpPr>
          <p:cNvPr id="6174" name="Text Box 50"/>
          <p:cNvSpPr txBox="1">
            <a:spLocks noChangeArrowheads="1"/>
          </p:cNvSpPr>
          <p:nvPr/>
        </p:nvSpPr>
        <p:spPr bwMode="auto">
          <a:xfrm>
            <a:off x="320675" y="1524000"/>
            <a:ext cx="3822700" cy="3906838"/>
          </a:xfrm>
          <a:prstGeom prst="rect">
            <a:avLst/>
          </a:prstGeom>
          <a:noFill/>
          <a:ln w="9525" algn="ctr">
            <a:noFill/>
            <a:miter lim="800000"/>
            <a:headEnd/>
            <a:tailEnd/>
          </a:ln>
        </p:spPr>
        <p:txBody>
          <a:bodyPr>
            <a:spAutoFit/>
          </a:bodyPr>
          <a:lstStyle/>
          <a:p>
            <a:r>
              <a:rPr lang="en-US" sz="1600" dirty="0" err="1">
                <a:latin typeface="Courier New" pitchFamily="49" charset="0"/>
                <a:cs typeface="Courier New" pitchFamily="49" charset="0"/>
              </a:rPr>
              <a:t>bool</a:t>
            </a:r>
            <a:r>
              <a:rPr lang="en-US" sz="1600" dirty="0">
                <a:latin typeface="Courier New" pitchFamily="49" charset="0"/>
                <a:cs typeface="Courier New" pitchFamily="49" charset="0"/>
              </a:rPr>
              <a:t> remove(</a:t>
            </a:r>
            <a:r>
              <a:rPr lang="en-US" sz="1600" dirty="0" err="1">
                <a:latin typeface="Courier New" pitchFamily="49" charset="0"/>
                <a:cs typeface="Courier New" pitchFamily="49" charset="0"/>
              </a:rPr>
              <a:t>int</a:t>
            </a:r>
            <a:r>
              <a:rPr lang="en-US" sz="1600" dirty="0">
                <a:latin typeface="Courier New" pitchFamily="49" charset="0"/>
                <a:cs typeface="Courier New" pitchFamily="49" charset="0"/>
              </a:rPr>
              <a:t> key)</a:t>
            </a:r>
            <a:r>
              <a:rPr lang="en-US" sz="1600" b="0" dirty="0">
                <a:latin typeface="Courier New" pitchFamily="49" charset="0"/>
                <a:cs typeface="Courier New" pitchFamily="49" charset="0"/>
              </a:rPr>
              <a:t>{</a:t>
            </a:r>
          </a:p>
          <a:p>
            <a:r>
              <a:rPr lang="en-US" dirty="0">
                <a:latin typeface="Courier New" pitchFamily="49" charset="0"/>
                <a:cs typeface="Courier New" pitchFamily="49" charset="0"/>
              </a:rPr>
              <a:t>  Entry *</a:t>
            </a:r>
            <a:r>
              <a:rPr lang="en-US" dirty="0" err="1">
                <a:latin typeface="Courier New" pitchFamily="49" charset="0"/>
                <a:cs typeface="Courier New" pitchFamily="49" charset="0"/>
              </a:rPr>
              <a:t>pred</a:t>
            </a:r>
            <a:r>
              <a:rPr lang="en-US" dirty="0">
                <a:latin typeface="Courier New" pitchFamily="49" charset="0"/>
                <a:cs typeface="Courier New" pitchFamily="49" charset="0"/>
              </a:rPr>
              <a:t>,*</a:t>
            </a:r>
            <a:r>
              <a:rPr lang="en-US" dirty="0" err="1">
                <a:latin typeface="Courier New" pitchFamily="49" charset="0"/>
                <a:cs typeface="Courier New" pitchFamily="49" charset="0"/>
              </a:rPr>
              <a:t>curr</a:t>
            </a:r>
            <a:r>
              <a:rPr lang="en-US" dirty="0">
                <a:latin typeface="Courier New" pitchFamily="49" charset="0"/>
                <a:cs typeface="Courier New" pitchFamily="49" charset="0"/>
              </a:rPr>
              <a:t>,*r                  </a:t>
            </a:r>
          </a:p>
          <a:p>
            <a:r>
              <a:rPr lang="en-US" dirty="0">
                <a:latin typeface="Courier New" pitchFamily="49" charset="0"/>
                <a:cs typeface="Courier New" pitchFamily="49" charset="0"/>
              </a:rPr>
              <a:t>  locate(</a:t>
            </a:r>
            <a:r>
              <a:rPr lang="en-US" dirty="0" err="1">
                <a:latin typeface="Courier New" pitchFamily="49" charset="0"/>
                <a:cs typeface="Courier New" pitchFamily="49" charset="0"/>
              </a:rPr>
              <a:t>pred,curr,key</a:t>
            </a:r>
            <a:r>
              <a:rPr lang="en-US" dirty="0">
                <a:latin typeface="Courier New" pitchFamily="49" charset="0"/>
                <a:cs typeface="Courier New" pitchFamily="49" charset="0"/>
              </a:rPr>
              <a:t>)</a:t>
            </a:r>
          </a:p>
          <a:p>
            <a:r>
              <a:rPr lang="en-US" b="1" dirty="0">
                <a:solidFill>
                  <a:srgbClr val="FFFF00"/>
                </a:solidFill>
                <a:latin typeface="Courier New" pitchFamily="49" charset="0"/>
                <a:cs typeface="Courier New" pitchFamily="49" charset="0"/>
              </a:rPr>
              <a:t>atomic</a:t>
            </a:r>
          </a:p>
          <a:p>
            <a:r>
              <a:rPr lang="en-US" b="0" dirty="0">
                <a:solidFill>
                  <a:srgbClr val="FF0000"/>
                </a:solidFill>
                <a:latin typeface="Courier New" pitchFamily="49" charset="0"/>
                <a:cs typeface="Courier New" pitchFamily="49" charset="0"/>
              </a:rPr>
              <a:t>  </a:t>
            </a:r>
            <a:r>
              <a:rPr lang="en-US" dirty="0">
                <a:latin typeface="Courier New" pitchFamily="49" charset="0"/>
                <a:cs typeface="Courier New" pitchFamily="49" charset="0"/>
              </a:rPr>
              <a:t>if</a:t>
            </a:r>
            <a:r>
              <a:rPr lang="en-US" b="0" dirty="0">
                <a:latin typeface="Courier New" pitchFamily="49" charset="0"/>
                <a:cs typeface="Courier New" pitchFamily="49" charset="0"/>
              </a:rPr>
              <a:t> </a:t>
            </a:r>
            <a:r>
              <a:rPr lang="en-US" dirty="0">
                <a:latin typeface="Comic Sans MS" pitchFamily="66" charset="0"/>
                <a:cs typeface="Courier New" pitchFamily="49" charset="0"/>
              </a:rPr>
              <a:t>(</a:t>
            </a:r>
            <a:r>
              <a:rPr lang="en-US" b="1" dirty="0">
                <a:solidFill>
                  <a:schemeClr val="tx2"/>
                </a:solidFill>
                <a:latin typeface="Comic Sans MS" pitchFamily="66" charset="0"/>
                <a:cs typeface="Courier New" pitchFamily="49" charset="0"/>
              </a:rPr>
              <a:t>validate</a:t>
            </a:r>
            <a:r>
              <a:rPr lang="en-US" dirty="0">
                <a:latin typeface="Comic Sans MS" pitchFamily="66" charset="0"/>
                <a:cs typeface="Courier New" pitchFamily="49" charset="0"/>
              </a:rPr>
              <a:t>)</a:t>
            </a:r>
          </a:p>
          <a:p>
            <a:r>
              <a:rPr lang="en-US" dirty="0">
                <a:solidFill>
                  <a:schemeClr val="tx2"/>
                </a:solidFill>
                <a:latin typeface="Comic Sans MS" pitchFamily="66" charset="0"/>
                <a:cs typeface="Courier New" pitchFamily="49" charset="0"/>
              </a:rPr>
              <a:t>   </a:t>
            </a:r>
            <a:r>
              <a:rPr lang="en-US" dirty="0">
                <a:latin typeface="Courier New" pitchFamily="49" charset="0"/>
                <a:cs typeface="Courier New" pitchFamily="49" charset="0"/>
              </a:rPr>
              <a:t>{</a:t>
            </a:r>
          </a:p>
          <a:p>
            <a:r>
              <a:rPr lang="en-US" dirty="0">
                <a:latin typeface="Courier New" pitchFamily="49" charset="0"/>
                <a:cs typeface="Courier New" pitchFamily="49" charset="0"/>
              </a:rPr>
              <a:t>    k = (</a:t>
            </a:r>
            <a:r>
              <a:rPr lang="en-US" dirty="0" err="1">
                <a:latin typeface="Courier New" pitchFamily="49" charset="0"/>
                <a:cs typeface="Courier New" pitchFamily="49" charset="0"/>
              </a:rPr>
              <a:t>curr</a:t>
            </a:r>
            <a:r>
              <a:rPr lang="en-US" dirty="0">
                <a:latin typeface="Courier New" pitchFamily="49" charset="0"/>
                <a:cs typeface="Courier New" pitchFamily="49" charset="0"/>
              </a:rPr>
              <a:t>-&gt;key ≠ key) </a:t>
            </a:r>
          </a:p>
          <a:p>
            <a:r>
              <a:rPr lang="en-US" dirty="0">
                <a:latin typeface="Courier New" pitchFamily="49" charset="0"/>
                <a:cs typeface="Courier New" pitchFamily="49" charset="0"/>
              </a:rPr>
              <a:t>    if (k) return false</a:t>
            </a:r>
          </a:p>
          <a:p>
            <a:r>
              <a:rPr lang="en-US" dirty="0">
                <a:latin typeface="Courier New" pitchFamily="49" charset="0"/>
                <a:cs typeface="Courier New" pitchFamily="49" charset="0"/>
              </a:rPr>
              <a:t>    r = </a:t>
            </a:r>
            <a:r>
              <a:rPr lang="en-US" dirty="0" err="1">
                <a:latin typeface="Courier New" pitchFamily="49" charset="0"/>
                <a:cs typeface="Courier New" pitchFamily="49" charset="0"/>
              </a:rPr>
              <a:t>curr</a:t>
            </a:r>
            <a:r>
              <a:rPr lang="en-US" dirty="0">
                <a:latin typeface="Courier New" pitchFamily="49" charset="0"/>
                <a:cs typeface="Courier New" pitchFamily="49" charset="0"/>
              </a:rPr>
              <a:t>-&gt;next</a:t>
            </a:r>
          </a:p>
          <a:p>
            <a:r>
              <a:rPr lang="en-US" dirty="0">
                <a:latin typeface="Courier New" pitchFamily="49" charset="0"/>
                <a:cs typeface="Courier New" pitchFamily="49" charset="0"/>
              </a:rPr>
              <a:t>    </a:t>
            </a:r>
            <a:r>
              <a:rPr lang="en-US" dirty="0" err="1">
                <a:latin typeface="Courier New" pitchFamily="49" charset="0"/>
                <a:cs typeface="Courier New" pitchFamily="49" charset="0"/>
              </a:rPr>
              <a:t>pred</a:t>
            </a:r>
            <a:r>
              <a:rPr lang="en-US" dirty="0">
                <a:latin typeface="Courier New" pitchFamily="49" charset="0"/>
                <a:cs typeface="Courier New" pitchFamily="49" charset="0"/>
              </a:rPr>
              <a:t>-&gt;next = r</a:t>
            </a:r>
          </a:p>
          <a:p>
            <a:r>
              <a:rPr lang="en-US" dirty="0">
                <a:latin typeface="Courier New" pitchFamily="49" charset="0"/>
                <a:cs typeface="Courier New" pitchFamily="49" charset="0"/>
              </a:rPr>
              <a:t>    return true </a:t>
            </a:r>
          </a:p>
          <a:p>
            <a:r>
              <a:rPr lang="en-US" dirty="0">
                <a:latin typeface="Courier New" pitchFamily="49" charset="0"/>
                <a:cs typeface="Courier New" pitchFamily="49" charset="0"/>
              </a:rPr>
              <a:t>  }</a:t>
            </a:r>
          </a:p>
          <a:p>
            <a:r>
              <a:rPr lang="en-US" dirty="0">
                <a:latin typeface="Courier New" pitchFamily="49" charset="0"/>
                <a:cs typeface="Courier New" pitchFamily="49" charset="0"/>
              </a:rPr>
              <a:t>  </a:t>
            </a:r>
            <a:r>
              <a:rPr lang="en-US" dirty="0" err="1">
                <a:latin typeface="Courier New" pitchFamily="49" charset="0"/>
                <a:cs typeface="Courier New" pitchFamily="49" charset="0"/>
              </a:rPr>
              <a:t>goto</a:t>
            </a:r>
            <a:r>
              <a:rPr lang="en-US" dirty="0">
                <a:latin typeface="Courier New" pitchFamily="49" charset="0"/>
                <a:cs typeface="Courier New" pitchFamily="49" charset="0"/>
              </a:rPr>
              <a:t> restart</a:t>
            </a:r>
          </a:p>
          <a:p>
            <a:r>
              <a:rPr lang="en-US" dirty="0">
                <a:latin typeface="Courier New" pitchFamily="49" charset="0"/>
                <a:cs typeface="Courier New" pitchFamily="49" charset="0"/>
              </a:rPr>
              <a:t>}</a:t>
            </a:r>
          </a:p>
        </p:txBody>
      </p:sp>
      <p:sp>
        <p:nvSpPr>
          <p:cNvPr id="6268" name="Text Box 124"/>
          <p:cNvSpPr txBox="1">
            <a:spLocks noChangeArrowheads="1"/>
          </p:cNvSpPr>
          <p:nvPr/>
        </p:nvSpPr>
        <p:spPr bwMode="auto">
          <a:xfrm>
            <a:off x="5410200" y="3505200"/>
            <a:ext cx="649288" cy="366713"/>
          </a:xfrm>
          <a:prstGeom prst="rect">
            <a:avLst/>
          </a:prstGeom>
          <a:noFill/>
          <a:ln w="9525" algn="ctr">
            <a:noFill/>
            <a:miter lim="800000"/>
            <a:headEnd/>
            <a:tailEnd/>
          </a:ln>
        </p:spPr>
        <p:txBody>
          <a:bodyPr wrap="none">
            <a:spAutoFit/>
          </a:bodyPr>
          <a:lstStyle/>
          <a:p>
            <a:r>
              <a:rPr lang="en-US">
                <a:solidFill>
                  <a:schemeClr val="tx2"/>
                </a:solidFill>
                <a:latin typeface="Comic Sans MS" pitchFamily="66" charset="0"/>
                <a:cs typeface="Courier New" pitchFamily="49" charset="0"/>
              </a:rPr>
              <a:t>true</a:t>
            </a:r>
          </a:p>
        </p:txBody>
      </p:sp>
      <p:sp>
        <p:nvSpPr>
          <p:cNvPr id="6269" name="Text Box 125"/>
          <p:cNvSpPr txBox="1">
            <a:spLocks noChangeArrowheads="1"/>
          </p:cNvSpPr>
          <p:nvPr/>
        </p:nvSpPr>
        <p:spPr bwMode="auto">
          <a:xfrm>
            <a:off x="4800600" y="3505200"/>
            <a:ext cx="2381250" cy="366713"/>
          </a:xfrm>
          <a:prstGeom prst="rect">
            <a:avLst/>
          </a:prstGeom>
          <a:noFill/>
          <a:ln w="9525" algn="ctr">
            <a:noFill/>
            <a:miter lim="800000"/>
            <a:headEnd/>
            <a:tailEnd/>
          </a:ln>
        </p:spPr>
        <p:txBody>
          <a:bodyPr wrap="none">
            <a:spAutoFit/>
          </a:bodyPr>
          <a:lstStyle/>
          <a:p>
            <a:r>
              <a:rPr lang="en-US">
                <a:solidFill>
                  <a:schemeClr val="tx2"/>
                </a:solidFill>
                <a:latin typeface="Comic Sans MS" pitchFamily="66" charset="0"/>
                <a:cs typeface="Courier New" pitchFamily="49" charset="0"/>
              </a:rPr>
              <a:t>pred-&gt;next == curr</a:t>
            </a:r>
          </a:p>
        </p:txBody>
      </p:sp>
      <p:sp>
        <p:nvSpPr>
          <p:cNvPr id="6270" name="Text Box 126"/>
          <p:cNvSpPr txBox="1">
            <a:spLocks noChangeArrowheads="1"/>
          </p:cNvSpPr>
          <p:nvPr/>
        </p:nvSpPr>
        <p:spPr bwMode="auto">
          <a:xfrm>
            <a:off x="4876800" y="3505200"/>
            <a:ext cx="2133600" cy="366713"/>
          </a:xfrm>
          <a:prstGeom prst="rect">
            <a:avLst/>
          </a:prstGeom>
          <a:noFill/>
          <a:ln w="9525" algn="ctr">
            <a:noFill/>
            <a:miter lim="800000"/>
            <a:headEnd/>
            <a:tailEnd/>
          </a:ln>
        </p:spPr>
        <p:txBody>
          <a:bodyPr>
            <a:spAutoFit/>
          </a:bodyPr>
          <a:lstStyle/>
          <a:p>
            <a:r>
              <a:rPr lang="en-US" dirty="0" err="1">
                <a:solidFill>
                  <a:schemeClr val="tx2"/>
                </a:solidFill>
                <a:latin typeface="Comic Sans MS" pitchFamily="66" charset="0"/>
                <a:cs typeface="Courier New" pitchFamily="49" charset="0"/>
              </a:rPr>
              <a:t>pred</a:t>
            </a:r>
            <a:r>
              <a:rPr lang="en-US" dirty="0">
                <a:solidFill>
                  <a:schemeClr val="tx2"/>
                </a:solidFill>
                <a:latin typeface="Comic Sans MS" pitchFamily="66" charset="0"/>
                <a:cs typeface="Courier New" pitchFamily="49" charset="0"/>
              </a:rPr>
              <a:t> == </a:t>
            </a:r>
            <a:r>
              <a:rPr lang="en-US" dirty="0" err="1">
                <a:solidFill>
                  <a:schemeClr val="tx2"/>
                </a:solidFill>
                <a:latin typeface="Comic Sans MS" pitchFamily="66" charset="0"/>
                <a:cs typeface="Courier New" pitchFamily="49" charset="0"/>
              </a:rPr>
              <a:t>curr</a:t>
            </a:r>
            <a:endParaRPr lang="en-US" dirty="0">
              <a:solidFill>
                <a:schemeClr val="tx2"/>
              </a:solidFill>
              <a:latin typeface="Comic Sans MS" pitchFamily="66" charset="0"/>
              <a:cs typeface="Courier New" pitchFamily="49" charset="0"/>
            </a:endParaRPr>
          </a:p>
        </p:txBody>
      </p:sp>
      <p:sp>
        <p:nvSpPr>
          <p:cNvPr id="6179" name="Rectangle 35"/>
          <p:cNvSpPr>
            <a:spLocks noChangeArrowheads="1"/>
          </p:cNvSpPr>
          <p:nvPr/>
        </p:nvSpPr>
        <p:spPr bwMode="auto">
          <a:xfrm>
            <a:off x="4495800" y="1460500"/>
            <a:ext cx="2917786" cy="923330"/>
          </a:xfrm>
          <a:prstGeom prst="rect">
            <a:avLst/>
          </a:prstGeom>
          <a:noFill/>
          <a:ln w="9525" algn="ctr">
            <a:noFill/>
            <a:miter lim="800000"/>
            <a:headEnd/>
            <a:tailEnd/>
          </a:ln>
          <a:effectLst/>
        </p:spPr>
        <p:txBody>
          <a:bodyPr wrap="none">
            <a:spAutoFit/>
          </a:bodyPr>
          <a:lstStyle/>
          <a:p>
            <a:r>
              <a:rPr lang="en-US" b="0" dirty="0">
                <a:solidFill>
                  <a:schemeClr val="tx2"/>
                </a:solidFill>
              </a:rPr>
              <a:t>( (</a:t>
            </a:r>
            <a:r>
              <a:rPr lang="en-US" b="0" dirty="0" err="1">
                <a:solidFill>
                  <a:schemeClr val="tx2"/>
                </a:solidFill>
              </a:rPr>
              <a:t>pred</a:t>
            </a:r>
            <a:r>
              <a:rPr lang="en-US" b="0" dirty="0">
                <a:solidFill>
                  <a:schemeClr val="tx2"/>
                </a:solidFill>
              </a:rPr>
              <a:t> | </a:t>
            </a:r>
            <a:r>
              <a:rPr lang="en-US" b="0" dirty="0" err="1">
                <a:solidFill>
                  <a:schemeClr val="tx2"/>
                </a:solidFill>
              </a:rPr>
              <a:t>curr</a:t>
            </a:r>
            <a:r>
              <a:rPr lang="en-US" b="0" dirty="0">
                <a:solidFill>
                  <a:schemeClr val="tx2"/>
                </a:solidFill>
              </a:rPr>
              <a:t>) (-&gt;next)? == </a:t>
            </a:r>
            <a:br>
              <a:rPr lang="en-US" b="0" dirty="0">
                <a:solidFill>
                  <a:schemeClr val="tx2"/>
                </a:solidFill>
              </a:rPr>
            </a:br>
            <a:r>
              <a:rPr lang="en-US" b="0" dirty="0">
                <a:solidFill>
                  <a:schemeClr val="tx2"/>
                </a:solidFill>
              </a:rPr>
              <a:t>(</a:t>
            </a:r>
            <a:r>
              <a:rPr lang="en-US" b="0" dirty="0" err="1">
                <a:solidFill>
                  <a:schemeClr val="tx2"/>
                </a:solidFill>
              </a:rPr>
              <a:t>pred</a:t>
            </a:r>
            <a:r>
              <a:rPr lang="en-US" b="0" dirty="0">
                <a:solidFill>
                  <a:schemeClr val="tx2"/>
                </a:solidFill>
              </a:rPr>
              <a:t> | </a:t>
            </a:r>
            <a:r>
              <a:rPr lang="en-US" b="0" dirty="0" err="1">
                <a:solidFill>
                  <a:schemeClr val="tx2"/>
                </a:solidFill>
              </a:rPr>
              <a:t>curr</a:t>
            </a:r>
            <a:r>
              <a:rPr lang="en-US" b="0" dirty="0">
                <a:solidFill>
                  <a:schemeClr val="tx2"/>
                </a:solidFill>
              </a:rPr>
              <a:t>) (-&gt;next)? ) </a:t>
            </a:r>
            <a:br>
              <a:rPr lang="en-US" b="0" dirty="0">
                <a:solidFill>
                  <a:schemeClr val="tx2"/>
                </a:solidFill>
              </a:rPr>
            </a:br>
            <a:r>
              <a:rPr lang="en-US" b="0" dirty="0">
                <a:solidFill>
                  <a:schemeClr val="tx2"/>
                </a:solidFill>
              </a:rPr>
              <a:t>| true </a:t>
            </a:r>
          </a:p>
        </p:txBody>
      </p:sp>
      <p:sp>
        <p:nvSpPr>
          <p:cNvPr id="16" name="Slide Number Placeholder 15"/>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25</a:t>
            </a:fld>
            <a:endParaRPr kumimoji="0" lang="en-US" sz="1200">
              <a:solidFill>
                <a:schemeClr val="tx2"/>
              </a:solidFill>
            </a:endParaRPr>
          </a:p>
        </p:txBody>
      </p:sp>
      <p:grpSp>
        <p:nvGrpSpPr>
          <p:cNvPr id="17" name="Group 87"/>
          <p:cNvGrpSpPr>
            <a:grpSpLocks/>
          </p:cNvGrpSpPr>
          <p:nvPr/>
        </p:nvGrpSpPr>
        <p:grpSpPr bwMode="auto">
          <a:xfrm>
            <a:off x="3286116" y="5000636"/>
            <a:ext cx="396875" cy="381000"/>
            <a:chOff x="741" y="516"/>
            <a:chExt cx="96" cy="96"/>
          </a:xfrm>
        </p:grpSpPr>
        <p:sp>
          <p:nvSpPr>
            <p:cNvPr id="18" name="AutoShape 88"/>
            <p:cNvSpPr>
              <a:spLocks noChangeArrowheads="1"/>
            </p:cNvSpPr>
            <p:nvPr/>
          </p:nvSpPr>
          <p:spPr bwMode="auto">
            <a:xfrm rot="5400000">
              <a:off x="741" y="516"/>
              <a:ext cx="96" cy="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1600 w 21600"/>
                <a:gd name="T13" fmla="*/ 0 h 21600"/>
                <a:gd name="T14" fmla="*/ 0 w 21600"/>
                <a:gd name="T15" fmla="*/ 10575 h 21600"/>
              </a:gdLst>
              <a:ahLst/>
              <a:cxnLst>
                <a:cxn ang="T8">
                  <a:pos x="T0" y="T1"/>
                </a:cxn>
                <a:cxn ang="T9">
                  <a:pos x="T2" y="T3"/>
                </a:cxn>
                <a:cxn ang="T10">
                  <a:pos x="T4" y="T5"/>
                </a:cxn>
                <a:cxn ang="T11">
                  <a:pos x="T6" y="T7"/>
                </a:cxn>
              </a:cxnLst>
              <a:rect l="T12" t="T13" r="T14" b="T15"/>
              <a:pathLst>
                <a:path w="21600" h="21600">
                  <a:moveTo>
                    <a:pt x="12599" y="10649"/>
                  </a:moveTo>
                  <a:cubicBezTo>
                    <a:pt x="12603" y="10699"/>
                    <a:pt x="12606" y="10749"/>
                    <a:pt x="12606" y="10800"/>
                  </a:cubicBezTo>
                  <a:cubicBezTo>
                    <a:pt x="12606" y="11797"/>
                    <a:pt x="11797" y="12606"/>
                    <a:pt x="10800" y="12606"/>
                  </a:cubicBezTo>
                  <a:cubicBezTo>
                    <a:pt x="9802" y="12606"/>
                    <a:pt x="8994" y="11797"/>
                    <a:pt x="8994" y="10800"/>
                  </a:cubicBezTo>
                  <a:cubicBezTo>
                    <a:pt x="8993" y="10749"/>
                    <a:pt x="8996" y="10699"/>
                    <a:pt x="9000" y="10649"/>
                  </a:cubicBezTo>
                  <a:lnTo>
                    <a:pt x="37" y="9897"/>
                  </a:lnTo>
                  <a:cubicBezTo>
                    <a:pt x="12" y="10197"/>
                    <a:pt x="-1" y="10498"/>
                    <a:pt x="0" y="10800"/>
                  </a:cubicBezTo>
                  <a:cubicBezTo>
                    <a:pt x="0" y="16764"/>
                    <a:pt x="4835" y="21600"/>
                    <a:pt x="10800" y="21600"/>
                  </a:cubicBezTo>
                  <a:cubicBezTo>
                    <a:pt x="16764" y="21600"/>
                    <a:pt x="21600" y="16764"/>
                    <a:pt x="21600" y="10800"/>
                  </a:cubicBezTo>
                  <a:cubicBezTo>
                    <a:pt x="21600" y="10498"/>
                    <a:pt x="21587" y="10197"/>
                    <a:pt x="21562" y="9897"/>
                  </a:cubicBezTo>
                  <a:close/>
                </a:path>
              </a:pathLst>
            </a:custGeom>
            <a:solidFill>
              <a:schemeClr val="tx2">
                <a:lumMod val="75000"/>
              </a:schemeClr>
            </a:solidFill>
            <a:ln w="9525">
              <a:solidFill>
                <a:schemeClr val="tx1"/>
              </a:solidFill>
              <a:miter lim="800000"/>
              <a:headEnd/>
              <a:tailEnd/>
            </a:ln>
          </p:spPr>
          <p:txBody>
            <a:bodyPr wrap="none" anchor="ctr"/>
            <a:lstStyle/>
            <a:p>
              <a:endParaRPr lang="en-US" b="0"/>
            </a:p>
          </p:txBody>
        </p:sp>
        <p:sp>
          <p:nvSpPr>
            <p:cNvPr id="19" name="Oval 89"/>
            <p:cNvSpPr>
              <a:spLocks noChangeArrowheads="1"/>
            </p:cNvSpPr>
            <p:nvPr/>
          </p:nvSpPr>
          <p:spPr bwMode="auto">
            <a:xfrm>
              <a:off x="741" y="516"/>
              <a:ext cx="96" cy="96"/>
            </a:xfrm>
            <a:prstGeom prst="ellipse">
              <a:avLst/>
            </a:prstGeom>
            <a:noFill/>
            <a:ln w="9525">
              <a:solidFill>
                <a:schemeClr val="tx1"/>
              </a:solidFill>
              <a:round/>
              <a:headEnd/>
              <a:tailEnd/>
            </a:ln>
          </p:spPr>
          <p:txBody>
            <a:bodyPr wrap="none" anchor="ctr"/>
            <a:lstStyle/>
            <a:p>
              <a:endParaRPr lang="en-US" b="0"/>
            </a:p>
          </p:txBody>
        </p:sp>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68"/>
                                        </p:tgtEl>
                                        <p:attrNameLst>
                                          <p:attrName>style.visibility</p:attrName>
                                        </p:attrNameLst>
                                      </p:cBhvr>
                                      <p:to>
                                        <p:strVal val="visible"/>
                                      </p:to>
                                    </p:set>
                                    <p:animEffect transition="in" filter="fade">
                                      <p:cBhvr>
                                        <p:cTn id="7" dur="500"/>
                                        <p:tgtEl>
                                          <p:spTgt spid="62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268"/>
                                        </p:tgtEl>
                                      </p:cBhvr>
                                    </p:animEffect>
                                    <p:set>
                                      <p:cBhvr>
                                        <p:cTn id="12" dur="1" fill="hold">
                                          <p:stCondLst>
                                            <p:cond delay="499"/>
                                          </p:stCondLst>
                                        </p:cTn>
                                        <p:tgtEl>
                                          <p:spTgt spid="6268"/>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6269"/>
                                        </p:tgtEl>
                                        <p:attrNameLst>
                                          <p:attrName>style.visibility</p:attrName>
                                        </p:attrNameLst>
                                      </p:cBhvr>
                                      <p:to>
                                        <p:strVal val="visible"/>
                                      </p:to>
                                    </p:set>
                                    <p:animEffect transition="in" filter="fade">
                                      <p:cBhvr>
                                        <p:cTn id="15" dur="500"/>
                                        <p:tgtEl>
                                          <p:spTgt spid="626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6269"/>
                                        </p:tgtEl>
                                      </p:cBhvr>
                                    </p:animEffect>
                                    <p:set>
                                      <p:cBhvr>
                                        <p:cTn id="20" dur="1" fill="hold">
                                          <p:stCondLst>
                                            <p:cond delay="499"/>
                                          </p:stCondLst>
                                        </p:cTn>
                                        <p:tgtEl>
                                          <p:spTgt spid="6269"/>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6270"/>
                                        </p:tgtEl>
                                        <p:attrNameLst>
                                          <p:attrName>style.visibility</p:attrName>
                                        </p:attrNameLst>
                                      </p:cBhvr>
                                      <p:to>
                                        <p:strVal val="visible"/>
                                      </p:to>
                                    </p:set>
                                    <p:animEffect transition="in" filter="fade">
                                      <p:cBhvr>
                                        <p:cTn id="23" dur="500"/>
                                        <p:tgtEl>
                                          <p:spTgt spid="627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6270"/>
                                        </p:tgtEl>
                                      </p:cBhvr>
                                    </p:animEffect>
                                    <p:set>
                                      <p:cBhvr>
                                        <p:cTn id="28" dur="1" fill="hold">
                                          <p:stCondLst>
                                            <p:cond delay="499"/>
                                          </p:stCondLst>
                                        </p:cTn>
                                        <p:tgtEl>
                                          <p:spTgt spid="627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171"/>
                                        </p:tgtEl>
                                        <p:attrNameLst>
                                          <p:attrName>style.visibility</p:attrName>
                                        </p:attrNameLst>
                                      </p:cBhvr>
                                      <p:to>
                                        <p:strVal val="visible"/>
                                      </p:to>
                                    </p:set>
                                    <p:animEffect transition="in" filter="fade">
                                      <p:cBhvr>
                                        <p:cTn id="33" dur="500"/>
                                        <p:tgtEl>
                                          <p:spTgt spid="617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259"/>
                                        </p:tgtEl>
                                        <p:attrNameLst>
                                          <p:attrName>style.visibility</p:attrName>
                                        </p:attrNameLst>
                                      </p:cBhvr>
                                      <p:to>
                                        <p:strVal val="visible"/>
                                      </p:to>
                                    </p:set>
                                    <p:animEffect transition="in" filter="fade">
                                      <p:cBhvr>
                                        <p:cTn id="39" dur="500"/>
                                        <p:tgtEl>
                                          <p:spTgt spid="625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260"/>
                                        </p:tgtEl>
                                        <p:attrNameLst>
                                          <p:attrName>style.visibility</p:attrName>
                                        </p:attrNameLst>
                                      </p:cBhvr>
                                      <p:to>
                                        <p:strVal val="visible"/>
                                      </p:to>
                                    </p:set>
                                    <p:animEffect transition="in" filter="fade">
                                      <p:cBhvr>
                                        <p:cTn id="42" dur="500"/>
                                        <p:tgtEl>
                                          <p:spTgt spid="626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256"/>
                                        </p:tgtEl>
                                        <p:attrNameLst>
                                          <p:attrName>style.visibility</p:attrName>
                                        </p:attrNameLst>
                                      </p:cBhvr>
                                      <p:to>
                                        <p:strVal val="visible"/>
                                      </p:to>
                                    </p:set>
                                    <p:animEffect transition="in" filter="fade">
                                      <p:cBhvr>
                                        <p:cTn id="47" dur="500"/>
                                        <p:tgtEl>
                                          <p:spTgt spid="6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1" grpId="0"/>
      <p:bldP spid="21" grpId="0" animBg="1"/>
      <p:bldP spid="6256" grpId="0"/>
      <p:bldP spid="6259" grpId="0" animBg="1"/>
      <p:bldP spid="6260" grpId="0" animBg="1"/>
      <p:bldP spid="6268" grpId="0"/>
      <p:bldP spid="6268" grpId="1"/>
      <p:bldP spid="6269" grpId="0"/>
      <p:bldP spid="6269" grpId="1"/>
      <p:bldP spid="6270" grpId="0"/>
      <p:bldP spid="6270"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Counterexample</a:t>
            </a:r>
            <a:endParaRPr lang="en-US" dirty="0"/>
          </a:p>
        </p:txBody>
      </p:sp>
      <p:sp>
        <p:nvSpPr>
          <p:cNvPr id="3" name="Slide Number Placeholder 2"/>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26</a:t>
            </a:fld>
            <a:endParaRPr kumimoji="0" lang="en-US" sz="1200">
              <a:solidFill>
                <a:schemeClr val="tx2"/>
              </a:solidFill>
            </a:endParaRPr>
          </a:p>
        </p:txBody>
      </p:sp>
      <p:grpSp>
        <p:nvGrpSpPr>
          <p:cNvPr id="4" name="Group 3"/>
          <p:cNvGrpSpPr/>
          <p:nvPr/>
        </p:nvGrpSpPr>
        <p:grpSpPr>
          <a:xfrm>
            <a:off x="571472" y="3628553"/>
            <a:ext cx="1285884" cy="714380"/>
            <a:chOff x="571472" y="3286124"/>
            <a:chExt cx="1285884" cy="714380"/>
          </a:xfrm>
        </p:grpSpPr>
        <p:sp>
          <p:nvSpPr>
            <p:cNvPr id="5" name="Rounded Rectangle 4"/>
            <p:cNvSpPr/>
            <p:nvPr/>
          </p:nvSpPr>
          <p:spPr>
            <a:xfrm>
              <a:off x="571472" y="3286124"/>
              <a:ext cx="1285884" cy="714380"/>
            </a:xfrm>
            <a:prstGeom prst="roundRect">
              <a:avLst/>
            </a:prstGeom>
            <a:no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571472" y="3286124"/>
              <a:ext cx="642942" cy="714380"/>
            </a:xfrm>
            <a:prstGeom prst="roundRect">
              <a:avLst/>
            </a:prstGeom>
            <a:no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ym typeface="Symbol"/>
                </a:rPr>
                <a:t>-</a:t>
              </a:r>
              <a:endParaRPr lang="en-US" sz="2800" dirty="0"/>
            </a:p>
          </p:txBody>
        </p:sp>
        <p:sp>
          <p:nvSpPr>
            <p:cNvPr id="7" name="Rounded Rectangle 6"/>
            <p:cNvSpPr/>
            <p:nvPr/>
          </p:nvSpPr>
          <p:spPr>
            <a:xfrm>
              <a:off x="1214414" y="3286124"/>
              <a:ext cx="642942" cy="714380"/>
            </a:xfrm>
            <a:prstGeom prst="roundRect">
              <a:avLst/>
            </a:prstGeom>
            <a:no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428728" y="3536157"/>
              <a:ext cx="214314" cy="214314"/>
            </a:xfrm>
            <a:prstGeom prst="ellipse">
              <a:avLst/>
            </a:prstGeom>
            <a:solidFill>
              <a:schemeClr val="tx2">
                <a:lumMod val="75000"/>
              </a:schemeClr>
            </a:solid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2285984" y="3628553"/>
            <a:ext cx="1285884" cy="714380"/>
            <a:chOff x="571472" y="3286124"/>
            <a:chExt cx="1285884" cy="714380"/>
          </a:xfrm>
        </p:grpSpPr>
        <p:sp>
          <p:nvSpPr>
            <p:cNvPr id="10" name="Rounded Rectangle 9"/>
            <p:cNvSpPr/>
            <p:nvPr/>
          </p:nvSpPr>
          <p:spPr>
            <a:xfrm>
              <a:off x="571472" y="3286124"/>
              <a:ext cx="1285884" cy="714380"/>
            </a:xfrm>
            <a:prstGeom prst="roundRect">
              <a:avLst/>
            </a:prstGeom>
            <a:no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571472" y="3286124"/>
              <a:ext cx="642942" cy="714380"/>
            </a:xfrm>
            <a:prstGeom prst="roundRect">
              <a:avLst/>
            </a:prstGeom>
            <a:no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1</a:t>
              </a:r>
              <a:endParaRPr lang="en-US" sz="2800" dirty="0"/>
            </a:p>
          </p:txBody>
        </p:sp>
        <p:sp>
          <p:nvSpPr>
            <p:cNvPr id="12" name="Rounded Rectangle 11"/>
            <p:cNvSpPr/>
            <p:nvPr/>
          </p:nvSpPr>
          <p:spPr>
            <a:xfrm>
              <a:off x="1214414" y="3286124"/>
              <a:ext cx="642942" cy="714380"/>
            </a:xfrm>
            <a:prstGeom prst="roundRect">
              <a:avLst/>
            </a:prstGeom>
            <a:no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428728" y="3536157"/>
              <a:ext cx="214314" cy="214314"/>
            </a:xfrm>
            <a:prstGeom prst="ellipse">
              <a:avLst/>
            </a:prstGeom>
            <a:solidFill>
              <a:schemeClr val="tx2">
                <a:lumMod val="75000"/>
              </a:schemeClr>
            </a:solid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4000496" y="3628553"/>
            <a:ext cx="1285884" cy="714380"/>
            <a:chOff x="571472" y="3286124"/>
            <a:chExt cx="1285884" cy="714380"/>
          </a:xfrm>
        </p:grpSpPr>
        <p:sp>
          <p:nvSpPr>
            <p:cNvPr id="15" name="Rounded Rectangle 14"/>
            <p:cNvSpPr/>
            <p:nvPr/>
          </p:nvSpPr>
          <p:spPr>
            <a:xfrm>
              <a:off x="571472" y="3286124"/>
              <a:ext cx="1285884" cy="714380"/>
            </a:xfrm>
            <a:prstGeom prst="roundRect">
              <a:avLst/>
            </a:prstGeom>
            <a:no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571472" y="3286124"/>
              <a:ext cx="642942" cy="714380"/>
            </a:xfrm>
            <a:prstGeom prst="roundRect">
              <a:avLst/>
            </a:prstGeom>
            <a:no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5</a:t>
              </a:r>
              <a:endParaRPr lang="en-US" sz="2800" dirty="0"/>
            </a:p>
          </p:txBody>
        </p:sp>
        <p:sp>
          <p:nvSpPr>
            <p:cNvPr id="17" name="Rounded Rectangle 16"/>
            <p:cNvSpPr/>
            <p:nvPr/>
          </p:nvSpPr>
          <p:spPr>
            <a:xfrm>
              <a:off x="1214414" y="3286124"/>
              <a:ext cx="642942" cy="714380"/>
            </a:xfrm>
            <a:prstGeom prst="roundRect">
              <a:avLst/>
            </a:prstGeom>
            <a:no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428728" y="3536157"/>
              <a:ext cx="214314" cy="214314"/>
            </a:xfrm>
            <a:prstGeom prst="ellipse">
              <a:avLst/>
            </a:prstGeom>
            <a:solidFill>
              <a:schemeClr val="tx2">
                <a:lumMod val="75000"/>
              </a:schemeClr>
            </a:solid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5715008" y="3628553"/>
            <a:ext cx="1285884" cy="714380"/>
            <a:chOff x="571472" y="3286124"/>
            <a:chExt cx="1285884" cy="714380"/>
          </a:xfrm>
        </p:grpSpPr>
        <p:sp>
          <p:nvSpPr>
            <p:cNvPr id="20" name="Rounded Rectangle 19"/>
            <p:cNvSpPr/>
            <p:nvPr/>
          </p:nvSpPr>
          <p:spPr>
            <a:xfrm>
              <a:off x="571472" y="3286124"/>
              <a:ext cx="1285884" cy="714380"/>
            </a:xfrm>
            <a:prstGeom prst="roundRect">
              <a:avLst/>
            </a:prstGeom>
            <a:no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571472" y="3286124"/>
              <a:ext cx="642942" cy="714380"/>
            </a:xfrm>
            <a:prstGeom prst="roundRect">
              <a:avLst/>
            </a:prstGeom>
            <a:no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9</a:t>
              </a:r>
              <a:endParaRPr lang="en-US" sz="2800" dirty="0"/>
            </a:p>
          </p:txBody>
        </p:sp>
        <p:sp>
          <p:nvSpPr>
            <p:cNvPr id="22" name="Rounded Rectangle 21"/>
            <p:cNvSpPr/>
            <p:nvPr/>
          </p:nvSpPr>
          <p:spPr>
            <a:xfrm>
              <a:off x="1214414" y="3286124"/>
              <a:ext cx="642942" cy="714380"/>
            </a:xfrm>
            <a:prstGeom prst="roundRect">
              <a:avLst/>
            </a:prstGeom>
            <a:no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428728" y="3536157"/>
              <a:ext cx="214314" cy="214314"/>
            </a:xfrm>
            <a:prstGeom prst="ellipse">
              <a:avLst/>
            </a:prstGeom>
            <a:solidFill>
              <a:schemeClr val="tx2">
                <a:lumMod val="75000"/>
              </a:schemeClr>
            </a:solid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7429520" y="3628553"/>
            <a:ext cx="1285884" cy="714380"/>
            <a:chOff x="571472" y="3286124"/>
            <a:chExt cx="1285884" cy="714380"/>
          </a:xfrm>
        </p:grpSpPr>
        <p:sp>
          <p:nvSpPr>
            <p:cNvPr id="25" name="Rounded Rectangle 24"/>
            <p:cNvSpPr/>
            <p:nvPr/>
          </p:nvSpPr>
          <p:spPr>
            <a:xfrm>
              <a:off x="571472" y="3286124"/>
              <a:ext cx="1285884" cy="714380"/>
            </a:xfrm>
            <a:prstGeom prst="roundRect">
              <a:avLst/>
            </a:prstGeom>
            <a:no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571472" y="3286124"/>
              <a:ext cx="642942" cy="714380"/>
            </a:xfrm>
            <a:prstGeom prst="roundRect">
              <a:avLst/>
            </a:prstGeom>
            <a:no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ym typeface="Symbol"/>
                </a:rPr>
                <a:t></a:t>
              </a:r>
              <a:endParaRPr lang="en-US" sz="2800" dirty="0"/>
            </a:p>
          </p:txBody>
        </p:sp>
        <p:sp>
          <p:nvSpPr>
            <p:cNvPr id="27" name="Rounded Rectangle 26"/>
            <p:cNvSpPr/>
            <p:nvPr/>
          </p:nvSpPr>
          <p:spPr>
            <a:xfrm>
              <a:off x="1214414" y="3286124"/>
              <a:ext cx="642942" cy="714380"/>
            </a:xfrm>
            <a:prstGeom prst="roundRect">
              <a:avLst/>
            </a:prstGeom>
            <a:no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428728" y="3536157"/>
              <a:ext cx="214314" cy="214314"/>
            </a:xfrm>
            <a:prstGeom prst="ellipse">
              <a:avLst/>
            </a:prstGeom>
            <a:solidFill>
              <a:schemeClr val="tx2">
                <a:lumMod val="75000"/>
              </a:schemeClr>
            </a:solid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9" name="Straight Arrow Connector 28"/>
          <p:cNvCxnSpPr/>
          <p:nvPr/>
        </p:nvCxnSpPr>
        <p:spPr>
          <a:xfrm>
            <a:off x="1643042" y="3985743"/>
            <a:ext cx="642942" cy="1588"/>
          </a:xfrm>
          <a:prstGeom prst="straightConnector1">
            <a:avLst/>
          </a:prstGeom>
          <a:ln w="28575">
            <a:solidFill>
              <a:schemeClr val="tx2">
                <a:lumMod val="9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357554" y="3985743"/>
            <a:ext cx="642942" cy="1588"/>
          </a:xfrm>
          <a:prstGeom prst="straightConnector1">
            <a:avLst/>
          </a:prstGeom>
          <a:ln w="28575">
            <a:solidFill>
              <a:schemeClr val="tx2">
                <a:lumMod val="9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072066" y="3985743"/>
            <a:ext cx="642942" cy="1588"/>
          </a:xfrm>
          <a:prstGeom prst="straightConnector1">
            <a:avLst/>
          </a:prstGeom>
          <a:ln w="28575">
            <a:solidFill>
              <a:schemeClr val="tx2">
                <a:lumMod val="9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6786578" y="3985743"/>
            <a:ext cx="642942" cy="1588"/>
          </a:xfrm>
          <a:prstGeom prst="straightConnector1">
            <a:avLst/>
          </a:prstGeom>
          <a:ln w="28575">
            <a:solidFill>
              <a:schemeClr val="tx2">
                <a:lumMod val="9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34" idx="2"/>
          </p:cNvCxnSpPr>
          <p:nvPr/>
        </p:nvCxnSpPr>
        <p:spPr>
          <a:xfrm rot="16200000" flipH="1">
            <a:off x="582762" y="3318372"/>
            <a:ext cx="290514" cy="329847"/>
          </a:xfrm>
          <a:prstGeom prst="straightConnector1">
            <a:avLst/>
          </a:prstGeom>
          <a:ln w="28575">
            <a:solidFill>
              <a:schemeClr val="tx2">
                <a:lumMod val="90000"/>
              </a:schemeClr>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14282" y="2968707"/>
            <a:ext cx="697627" cy="369332"/>
          </a:xfrm>
          <a:prstGeom prst="rect">
            <a:avLst/>
          </a:prstGeom>
          <a:noFill/>
        </p:spPr>
        <p:txBody>
          <a:bodyPr wrap="none" rtlCol="0">
            <a:spAutoFit/>
          </a:bodyPr>
          <a:lstStyle/>
          <a:p>
            <a:r>
              <a:rPr lang="en-US" dirty="0" smtClean="0"/>
              <a:t>head</a:t>
            </a:r>
            <a:endParaRPr lang="en-US" dirty="0"/>
          </a:p>
        </p:txBody>
      </p:sp>
      <p:cxnSp>
        <p:nvCxnSpPr>
          <p:cNvPr id="35" name="Straight Arrow Connector 34"/>
          <p:cNvCxnSpPr>
            <a:stCxn id="36" idx="2"/>
          </p:cNvCxnSpPr>
          <p:nvPr/>
        </p:nvCxnSpPr>
        <p:spPr>
          <a:xfrm rot="5400000">
            <a:off x="7913534" y="3104058"/>
            <a:ext cx="361952" cy="687038"/>
          </a:xfrm>
          <a:prstGeom prst="straightConnector1">
            <a:avLst/>
          </a:prstGeom>
          <a:ln w="28575">
            <a:solidFill>
              <a:schemeClr val="tx2">
                <a:lumMod val="90000"/>
              </a:schemeClr>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8089215" y="2897269"/>
            <a:ext cx="697627" cy="369332"/>
          </a:xfrm>
          <a:prstGeom prst="rect">
            <a:avLst/>
          </a:prstGeom>
          <a:noFill/>
        </p:spPr>
        <p:txBody>
          <a:bodyPr wrap="square" rtlCol="0">
            <a:spAutoFit/>
          </a:bodyPr>
          <a:lstStyle/>
          <a:p>
            <a:r>
              <a:rPr lang="en-US" dirty="0" smtClean="0"/>
              <a:t>tail</a:t>
            </a:r>
            <a:endParaRPr lang="en-US" dirty="0"/>
          </a:p>
        </p:txBody>
      </p:sp>
      <p:cxnSp>
        <p:nvCxnSpPr>
          <p:cNvPr id="37" name="Straight Arrow Connector 36"/>
          <p:cNvCxnSpPr>
            <a:stCxn id="38" idx="0"/>
          </p:cNvCxnSpPr>
          <p:nvPr/>
        </p:nvCxnSpPr>
        <p:spPr>
          <a:xfrm rot="16200000" flipV="1">
            <a:off x="2467808" y="4482580"/>
            <a:ext cx="566742" cy="287447"/>
          </a:xfrm>
          <a:prstGeom prst="straightConnector1">
            <a:avLst/>
          </a:prstGeom>
          <a:ln w="28575">
            <a:solidFill>
              <a:schemeClr val="tx2">
                <a:lumMod val="90000"/>
              </a:schemeClr>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571736" y="4909675"/>
            <a:ext cx="646331" cy="369332"/>
          </a:xfrm>
          <a:prstGeom prst="rect">
            <a:avLst/>
          </a:prstGeom>
          <a:noFill/>
        </p:spPr>
        <p:txBody>
          <a:bodyPr wrap="square" rtlCol="0">
            <a:spAutoFit/>
          </a:bodyPr>
          <a:lstStyle/>
          <a:p>
            <a:r>
              <a:rPr lang="en-US" dirty="0" err="1" smtClean="0"/>
              <a:t>pred</a:t>
            </a:r>
            <a:endParaRPr lang="en-US" dirty="0"/>
          </a:p>
        </p:txBody>
      </p:sp>
      <p:cxnSp>
        <p:nvCxnSpPr>
          <p:cNvPr id="39" name="Straight Arrow Connector 38"/>
          <p:cNvCxnSpPr>
            <a:stCxn id="40" idx="0"/>
          </p:cNvCxnSpPr>
          <p:nvPr/>
        </p:nvCxnSpPr>
        <p:spPr>
          <a:xfrm rot="16200000" flipV="1">
            <a:off x="4202009" y="4462891"/>
            <a:ext cx="566742" cy="326825"/>
          </a:xfrm>
          <a:prstGeom prst="straightConnector1">
            <a:avLst/>
          </a:prstGeom>
          <a:ln w="28575">
            <a:solidFill>
              <a:schemeClr val="tx2">
                <a:lumMod val="90000"/>
              </a:schemeClr>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357686" y="4909675"/>
            <a:ext cx="582211" cy="369332"/>
          </a:xfrm>
          <a:prstGeom prst="rect">
            <a:avLst/>
          </a:prstGeom>
          <a:noFill/>
        </p:spPr>
        <p:txBody>
          <a:bodyPr wrap="none" rtlCol="0">
            <a:spAutoFit/>
          </a:bodyPr>
          <a:lstStyle/>
          <a:p>
            <a:r>
              <a:rPr lang="en-US" dirty="0" err="1" smtClean="0"/>
              <a:t>curr</a:t>
            </a:r>
            <a:endParaRPr lang="en-US" dirty="0"/>
          </a:p>
        </p:txBody>
      </p:sp>
      <p:cxnSp>
        <p:nvCxnSpPr>
          <p:cNvPr id="41" name="Straight Arrow Connector 40"/>
          <p:cNvCxnSpPr>
            <a:stCxn id="42" idx="0"/>
          </p:cNvCxnSpPr>
          <p:nvPr/>
        </p:nvCxnSpPr>
        <p:spPr>
          <a:xfrm rot="16200000" flipV="1">
            <a:off x="5943196" y="4436217"/>
            <a:ext cx="574123" cy="387556"/>
          </a:xfrm>
          <a:prstGeom prst="straightConnector1">
            <a:avLst/>
          </a:prstGeom>
          <a:ln w="28575">
            <a:solidFill>
              <a:schemeClr val="tx2">
                <a:lumMod val="90000"/>
              </a:schemeClr>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132929" y="4917056"/>
            <a:ext cx="582211" cy="369332"/>
          </a:xfrm>
          <a:prstGeom prst="rect">
            <a:avLst/>
          </a:prstGeom>
          <a:noFill/>
        </p:spPr>
        <p:txBody>
          <a:bodyPr wrap="square" rtlCol="0">
            <a:spAutoFit/>
          </a:bodyPr>
          <a:lstStyle/>
          <a:p>
            <a:r>
              <a:rPr lang="en-US" dirty="0" smtClean="0"/>
              <a:t>r</a:t>
            </a:r>
            <a:endParaRPr lang="en-US" dirty="0"/>
          </a:p>
        </p:txBody>
      </p:sp>
      <p:cxnSp>
        <p:nvCxnSpPr>
          <p:cNvPr id="43" name="Curved Connector 42"/>
          <p:cNvCxnSpPr/>
          <p:nvPr/>
        </p:nvCxnSpPr>
        <p:spPr>
          <a:xfrm rot="5400000" flipH="1" flipV="1">
            <a:off x="4540614" y="2414108"/>
            <a:ext cx="281419" cy="2710311"/>
          </a:xfrm>
          <a:prstGeom prst="curvedConnector3">
            <a:avLst>
              <a:gd name="adj1" fmla="val 238879"/>
            </a:avLst>
          </a:prstGeom>
          <a:ln w="28575">
            <a:solidFill>
              <a:schemeClr val="tx2">
                <a:lumMod val="90000"/>
              </a:schemeClr>
            </a:solidFill>
            <a:tailEnd type="arrow"/>
          </a:ln>
          <a:effectLst>
            <a:glow rad="1016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45" idx="2"/>
            <a:endCxn id="16" idx="0"/>
          </p:cNvCxnSpPr>
          <p:nvPr/>
        </p:nvCxnSpPr>
        <p:spPr>
          <a:xfrm rot="5400000">
            <a:off x="4280307" y="2835098"/>
            <a:ext cx="835115" cy="751794"/>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4750595" y="2424106"/>
            <a:ext cx="646331" cy="369332"/>
          </a:xfrm>
          <a:prstGeom prst="rect">
            <a:avLst/>
          </a:prstGeom>
          <a:noFill/>
        </p:spPr>
        <p:txBody>
          <a:bodyPr wrap="square" rtlCol="0">
            <a:spAutoFit/>
          </a:bodyPr>
          <a:lstStyle/>
          <a:p>
            <a:r>
              <a:rPr lang="en-US" dirty="0" err="1" smtClean="0">
                <a:solidFill>
                  <a:srgbClr val="FFFF00"/>
                </a:solidFill>
              </a:rPr>
              <a:t>pred</a:t>
            </a:r>
            <a:endParaRPr lang="en-US" dirty="0">
              <a:solidFill>
                <a:srgbClr val="FFFF00"/>
              </a:solidFill>
            </a:endParaRPr>
          </a:p>
        </p:txBody>
      </p:sp>
      <p:cxnSp>
        <p:nvCxnSpPr>
          <p:cNvPr id="46" name="Straight Arrow Connector 45"/>
          <p:cNvCxnSpPr>
            <a:stCxn id="47" idx="2"/>
            <a:endCxn id="21" idx="0"/>
          </p:cNvCxnSpPr>
          <p:nvPr/>
        </p:nvCxnSpPr>
        <p:spPr>
          <a:xfrm rot="5400000">
            <a:off x="6014508" y="2815409"/>
            <a:ext cx="835115" cy="791172"/>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6536545" y="2424106"/>
            <a:ext cx="582211" cy="369332"/>
          </a:xfrm>
          <a:prstGeom prst="rect">
            <a:avLst/>
          </a:prstGeom>
          <a:noFill/>
        </p:spPr>
        <p:txBody>
          <a:bodyPr wrap="none" rtlCol="0">
            <a:spAutoFit/>
          </a:bodyPr>
          <a:lstStyle/>
          <a:p>
            <a:r>
              <a:rPr lang="en-US" dirty="0" err="1" smtClean="0">
                <a:solidFill>
                  <a:srgbClr val="FFFF00"/>
                </a:solidFill>
              </a:rPr>
              <a:t>curr</a:t>
            </a:r>
            <a:endParaRPr lang="en-US" dirty="0">
              <a:solidFill>
                <a:srgbClr val="FFFF00"/>
              </a:solidFill>
            </a:endParaRPr>
          </a:p>
        </p:txBody>
      </p:sp>
      <p:sp>
        <p:nvSpPr>
          <p:cNvPr id="48" name="TextBox 47"/>
          <p:cNvSpPr txBox="1"/>
          <p:nvPr/>
        </p:nvSpPr>
        <p:spPr>
          <a:xfrm>
            <a:off x="2387346" y="1500174"/>
            <a:ext cx="1931939" cy="461665"/>
          </a:xfrm>
          <a:prstGeom prst="rect">
            <a:avLst/>
          </a:prstGeom>
          <a:noFill/>
        </p:spPr>
        <p:txBody>
          <a:bodyPr wrap="none" rtlCol="0">
            <a:spAutoFit/>
          </a:bodyPr>
          <a:lstStyle/>
          <a:p>
            <a:r>
              <a:rPr lang="en-US" sz="2400" dirty="0" smtClean="0">
                <a:latin typeface="+mn-lt"/>
              </a:rPr>
              <a:t>T1: remove(5)</a:t>
            </a:r>
            <a:endParaRPr lang="en-US" sz="2400" dirty="0">
              <a:latin typeface="+mn-lt"/>
            </a:endParaRPr>
          </a:p>
        </p:txBody>
      </p:sp>
      <p:sp>
        <p:nvSpPr>
          <p:cNvPr id="49" name="TextBox 48"/>
          <p:cNvSpPr txBox="1"/>
          <p:nvPr/>
        </p:nvSpPr>
        <p:spPr>
          <a:xfrm>
            <a:off x="4744800" y="1500174"/>
            <a:ext cx="1470274" cy="461665"/>
          </a:xfrm>
          <a:prstGeom prst="rect">
            <a:avLst/>
          </a:prstGeom>
          <a:noFill/>
        </p:spPr>
        <p:txBody>
          <a:bodyPr wrap="none" rtlCol="0">
            <a:spAutoFit/>
          </a:bodyPr>
          <a:lstStyle/>
          <a:p>
            <a:r>
              <a:rPr lang="en-US" sz="2400" dirty="0" smtClean="0">
                <a:solidFill>
                  <a:srgbClr val="FFFF00"/>
                </a:solidFill>
                <a:latin typeface="+mn-lt"/>
              </a:rPr>
              <a:t>T2: add(7)</a:t>
            </a:r>
            <a:endParaRPr lang="en-US" sz="2400" dirty="0">
              <a:solidFill>
                <a:srgbClr val="FFFF00"/>
              </a:solidFill>
              <a:latin typeface="+mn-lt"/>
            </a:endParaRPr>
          </a:p>
        </p:txBody>
      </p:sp>
      <p:sp>
        <p:nvSpPr>
          <p:cNvPr id="50" name="Rectangle 49"/>
          <p:cNvSpPr/>
          <p:nvPr/>
        </p:nvSpPr>
        <p:spPr>
          <a:xfrm>
            <a:off x="4387610" y="1546340"/>
            <a:ext cx="303288" cy="369332"/>
          </a:xfrm>
          <a:prstGeom prst="rect">
            <a:avLst/>
          </a:prstGeom>
        </p:spPr>
        <p:txBody>
          <a:bodyPr wrap="none">
            <a:spAutoFit/>
          </a:bodyPr>
          <a:lstStyle/>
          <a:p>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37" presetClass="exit" presetSubtype="0" fill="hold" nodeType="clickEffect">
                                  <p:stCondLst>
                                    <p:cond delay="0"/>
                                  </p:stCondLst>
                                  <p:childTnLst>
                                    <p:animEffect transition="out" filter="fade">
                                      <p:cBhvr>
                                        <p:cTn id="32" dur="1000"/>
                                        <p:tgtEl>
                                          <p:spTgt spid="30"/>
                                        </p:tgtEl>
                                      </p:cBhvr>
                                    </p:animEffect>
                                    <p:anim calcmode="lin" valueType="num">
                                      <p:cBhvr>
                                        <p:cTn id="33" dur="1000"/>
                                        <p:tgtEl>
                                          <p:spTgt spid="30"/>
                                        </p:tgtEl>
                                        <p:attrNameLst>
                                          <p:attrName>ppt_x</p:attrName>
                                        </p:attrNameLst>
                                      </p:cBhvr>
                                      <p:tavLst>
                                        <p:tav tm="0">
                                          <p:val>
                                            <p:strVal val="ppt_x"/>
                                          </p:val>
                                        </p:tav>
                                        <p:tav tm="100000">
                                          <p:val>
                                            <p:strVal val="ppt_x"/>
                                          </p:val>
                                        </p:tav>
                                      </p:tavLst>
                                    </p:anim>
                                    <p:anim calcmode="lin" valueType="num">
                                      <p:cBhvr>
                                        <p:cTn id="34" dur="100" decel="100000"/>
                                        <p:tgtEl>
                                          <p:spTgt spid="30"/>
                                        </p:tgtEl>
                                        <p:attrNameLst>
                                          <p:attrName>ppt_y</p:attrName>
                                        </p:attrNameLst>
                                      </p:cBhvr>
                                      <p:tavLst>
                                        <p:tav tm="0">
                                          <p:val>
                                            <p:strVal val="ppt_y"/>
                                          </p:val>
                                        </p:tav>
                                        <p:tav tm="100000">
                                          <p:val>
                                            <p:strVal val="ppt_y-.03"/>
                                          </p:val>
                                        </p:tav>
                                      </p:tavLst>
                                    </p:anim>
                                    <p:anim calcmode="lin" valueType="num">
                                      <p:cBhvr>
                                        <p:cTn id="35" dur="900" accel="100000">
                                          <p:stCondLst>
                                            <p:cond delay="100"/>
                                          </p:stCondLst>
                                        </p:cTn>
                                        <p:tgtEl>
                                          <p:spTgt spid="30"/>
                                        </p:tgtEl>
                                        <p:attrNameLst>
                                          <p:attrName>ppt_y</p:attrName>
                                        </p:attrNameLst>
                                      </p:cBhvr>
                                      <p:tavLst>
                                        <p:tav tm="0">
                                          <p:val>
                                            <p:strVal val="ppt_y"/>
                                          </p:val>
                                        </p:tav>
                                        <p:tav tm="100000">
                                          <p:val>
                                            <p:strVal val="ppt_y+1"/>
                                          </p:val>
                                        </p:tav>
                                      </p:tavLst>
                                    </p:anim>
                                    <p:set>
                                      <p:cBhvr>
                                        <p:cTn id="36" dur="1" fill="hold">
                                          <p:stCondLst>
                                            <p:cond delay="999"/>
                                          </p:stCondLst>
                                        </p:cTn>
                                        <p:tgtEl>
                                          <p:spTgt spid="30"/>
                                        </p:tgtEl>
                                        <p:attrNameLst>
                                          <p:attrName>style.visibility</p:attrName>
                                        </p:attrNameLst>
                                      </p:cBhvr>
                                      <p:to>
                                        <p:strVal val="hidden"/>
                                      </p:to>
                                    </p:set>
                                  </p:childTnLst>
                                </p:cTn>
                              </p:par>
                              <p:par>
                                <p:cTn id="37" presetID="22" presetClass="entr" presetSubtype="8" fill="hold"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childTnLst>
                    </p:cTn>
                  </p:par>
                  <p:par>
                    <p:cTn id="40" fill="hold">
                      <p:stCondLst>
                        <p:cond delay="indefinite"/>
                      </p:stCondLst>
                      <p:childTnLst>
                        <p:par>
                          <p:cTn id="41" fill="hold">
                            <p:stCondLst>
                              <p:cond delay="0"/>
                            </p:stCondLst>
                            <p:childTnLst>
                              <p:par>
                                <p:cTn id="42" presetID="37" presetClass="exit" presetSubtype="0" fill="hold" grpId="1" nodeType="clickEffect">
                                  <p:stCondLst>
                                    <p:cond delay="0"/>
                                  </p:stCondLst>
                                  <p:childTnLst>
                                    <p:animEffect transition="out" filter="fade">
                                      <p:cBhvr>
                                        <p:cTn id="43" dur="1000"/>
                                        <p:tgtEl>
                                          <p:spTgt spid="38"/>
                                        </p:tgtEl>
                                      </p:cBhvr>
                                    </p:animEffect>
                                    <p:anim calcmode="lin" valueType="num">
                                      <p:cBhvr>
                                        <p:cTn id="44" dur="1000"/>
                                        <p:tgtEl>
                                          <p:spTgt spid="38"/>
                                        </p:tgtEl>
                                        <p:attrNameLst>
                                          <p:attrName>ppt_x</p:attrName>
                                        </p:attrNameLst>
                                      </p:cBhvr>
                                      <p:tavLst>
                                        <p:tav tm="0">
                                          <p:val>
                                            <p:strVal val="ppt_x"/>
                                          </p:val>
                                        </p:tav>
                                        <p:tav tm="100000">
                                          <p:val>
                                            <p:strVal val="ppt_x"/>
                                          </p:val>
                                        </p:tav>
                                      </p:tavLst>
                                    </p:anim>
                                    <p:anim calcmode="lin" valueType="num">
                                      <p:cBhvr>
                                        <p:cTn id="45" dur="100" decel="100000"/>
                                        <p:tgtEl>
                                          <p:spTgt spid="38"/>
                                        </p:tgtEl>
                                        <p:attrNameLst>
                                          <p:attrName>ppt_y</p:attrName>
                                        </p:attrNameLst>
                                      </p:cBhvr>
                                      <p:tavLst>
                                        <p:tav tm="0">
                                          <p:val>
                                            <p:strVal val="ppt_y"/>
                                          </p:val>
                                        </p:tav>
                                        <p:tav tm="100000">
                                          <p:val>
                                            <p:strVal val="ppt_y-.03"/>
                                          </p:val>
                                        </p:tav>
                                      </p:tavLst>
                                    </p:anim>
                                    <p:anim calcmode="lin" valueType="num">
                                      <p:cBhvr>
                                        <p:cTn id="46" dur="900" accel="100000">
                                          <p:stCondLst>
                                            <p:cond delay="100"/>
                                          </p:stCondLst>
                                        </p:cTn>
                                        <p:tgtEl>
                                          <p:spTgt spid="38"/>
                                        </p:tgtEl>
                                        <p:attrNameLst>
                                          <p:attrName>ppt_y</p:attrName>
                                        </p:attrNameLst>
                                      </p:cBhvr>
                                      <p:tavLst>
                                        <p:tav tm="0">
                                          <p:val>
                                            <p:strVal val="ppt_y"/>
                                          </p:val>
                                        </p:tav>
                                        <p:tav tm="100000">
                                          <p:val>
                                            <p:strVal val="ppt_y+1"/>
                                          </p:val>
                                        </p:tav>
                                      </p:tavLst>
                                    </p:anim>
                                    <p:set>
                                      <p:cBhvr>
                                        <p:cTn id="47" dur="1" fill="hold">
                                          <p:stCondLst>
                                            <p:cond delay="999"/>
                                          </p:stCondLst>
                                        </p:cTn>
                                        <p:tgtEl>
                                          <p:spTgt spid="38"/>
                                        </p:tgtEl>
                                        <p:attrNameLst>
                                          <p:attrName>style.visibility</p:attrName>
                                        </p:attrNameLst>
                                      </p:cBhvr>
                                      <p:to>
                                        <p:strVal val="hidden"/>
                                      </p:to>
                                    </p:set>
                                  </p:childTnLst>
                                </p:cTn>
                              </p:par>
                              <p:par>
                                <p:cTn id="48" presetID="37" presetClass="exit" presetSubtype="0" fill="hold" nodeType="withEffect">
                                  <p:stCondLst>
                                    <p:cond delay="0"/>
                                  </p:stCondLst>
                                  <p:childTnLst>
                                    <p:animEffect transition="out" filter="fade">
                                      <p:cBhvr>
                                        <p:cTn id="49" dur="1000"/>
                                        <p:tgtEl>
                                          <p:spTgt spid="37"/>
                                        </p:tgtEl>
                                      </p:cBhvr>
                                    </p:animEffect>
                                    <p:anim calcmode="lin" valueType="num">
                                      <p:cBhvr>
                                        <p:cTn id="50" dur="1000"/>
                                        <p:tgtEl>
                                          <p:spTgt spid="37"/>
                                        </p:tgtEl>
                                        <p:attrNameLst>
                                          <p:attrName>ppt_x</p:attrName>
                                        </p:attrNameLst>
                                      </p:cBhvr>
                                      <p:tavLst>
                                        <p:tav tm="0">
                                          <p:val>
                                            <p:strVal val="ppt_x"/>
                                          </p:val>
                                        </p:tav>
                                        <p:tav tm="100000">
                                          <p:val>
                                            <p:strVal val="ppt_x"/>
                                          </p:val>
                                        </p:tav>
                                      </p:tavLst>
                                    </p:anim>
                                    <p:anim calcmode="lin" valueType="num">
                                      <p:cBhvr>
                                        <p:cTn id="51" dur="100" decel="100000"/>
                                        <p:tgtEl>
                                          <p:spTgt spid="37"/>
                                        </p:tgtEl>
                                        <p:attrNameLst>
                                          <p:attrName>ppt_y</p:attrName>
                                        </p:attrNameLst>
                                      </p:cBhvr>
                                      <p:tavLst>
                                        <p:tav tm="0">
                                          <p:val>
                                            <p:strVal val="ppt_y"/>
                                          </p:val>
                                        </p:tav>
                                        <p:tav tm="100000">
                                          <p:val>
                                            <p:strVal val="ppt_y-.03"/>
                                          </p:val>
                                        </p:tav>
                                      </p:tavLst>
                                    </p:anim>
                                    <p:anim calcmode="lin" valueType="num">
                                      <p:cBhvr>
                                        <p:cTn id="52" dur="900" accel="100000">
                                          <p:stCondLst>
                                            <p:cond delay="100"/>
                                          </p:stCondLst>
                                        </p:cTn>
                                        <p:tgtEl>
                                          <p:spTgt spid="37"/>
                                        </p:tgtEl>
                                        <p:attrNameLst>
                                          <p:attrName>ppt_y</p:attrName>
                                        </p:attrNameLst>
                                      </p:cBhvr>
                                      <p:tavLst>
                                        <p:tav tm="0">
                                          <p:val>
                                            <p:strVal val="ppt_y"/>
                                          </p:val>
                                        </p:tav>
                                        <p:tav tm="100000">
                                          <p:val>
                                            <p:strVal val="ppt_y+1"/>
                                          </p:val>
                                        </p:tav>
                                      </p:tavLst>
                                    </p:anim>
                                    <p:set>
                                      <p:cBhvr>
                                        <p:cTn id="53" dur="1" fill="hold">
                                          <p:stCondLst>
                                            <p:cond delay="999"/>
                                          </p:stCondLst>
                                        </p:cTn>
                                        <p:tgtEl>
                                          <p:spTgt spid="37"/>
                                        </p:tgtEl>
                                        <p:attrNameLst>
                                          <p:attrName>style.visibility</p:attrName>
                                        </p:attrNameLst>
                                      </p:cBhvr>
                                      <p:to>
                                        <p:strVal val="hidden"/>
                                      </p:to>
                                    </p:set>
                                  </p:childTnLst>
                                </p:cTn>
                              </p:par>
                              <p:par>
                                <p:cTn id="54" presetID="37" presetClass="exit" presetSubtype="0" fill="hold" grpId="1" nodeType="withEffect">
                                  <p:stCondLst>
                                    <p:cond delay="0"/>
                                  </p:stCondLst>
                                  <p:childTnLst>
                                    <p:animEffect transition="out" filter="fade">
                                      <p:cBhvr>
                                        <p:cTn id="55" dur="1000"/>
                                        <p:tgtEl>
                                          <p:spTgt spid="40"/>
                                        </p:tgtEl>
                                      </p:cBhvr>
                                    </p:animEffect>
                                    <p:anim calcmode="lin" valueType="num">
                                      <p:cBhvr>
                                        <p:cTn id="56" dur="1000"/>
                                        <p:tgtEl>
                                          <p:spTgt spid="40"/>
                                        </p:tgtEl>
                                        <p:attrNameLst>
                                          <p:attrName>ppt_x</p:attrName>
                                        </p:attrNameLst>
                                      </p:cBhvr>
                                      <p:tavLst>
                                        <p:tav tm="0">
                                          <p:val>
                                            <p:strVal val="ppt_x"/>
                                          </p:val>
                                        </p:tav>
                                        <p:tav tm="100000">
                                          <p:val>
                                            <p:strVal val="ppt_x"/>
                                          </p:val>
                                        </p:tav>
                                      </p:tavLst>
                                    </p:anim>
                                    <p:anim calcmode="lin" valueType="num">
                                      <p:cBhvr>
                                        <p:cTn id="57" dur="100" decel="100000"/>
                                        <p:tgtEl>
                                          <p:spTgt spid="40"/>
                                        </p:tgtEl>
                                        <p:attrNameLst>
                                          <p:attrName>ppt_y</p:attrName>
                                        </p:attrNameLst>
                                      </p:cBhvr>
                                      <p:tavLst>
                                        <p:tav tm="0">
                                          <p:val>
                                            <p:strVal val="ppt_y"/>
                                          </p:val>
                                        </p:tav>
                                        <p:tav tm="100000">
                                          <p:val>
                                            <p:strVal val="ppt_y-.03"/>
                                          </p:val>
                                        </p:tav>
                                      </p:tavLst>
                                    </p:anim>
                                    <p:anim calcmode="lin" valueType="num">
                                      <p:cBhvr>
                                        <p:cTn id="58" dur="900" accel="100000">
                                          <p:stCondLst>
                                            <p:cond delay="100"/>
                                          </p:stCondLst>
                                        </p:cTn>
                                        <p:tgtEl>
                                          <p:spTgt spid="40"/>
                                        </p:tgtEl>
                                        <p:attrNameLst>
                                          <p:attrName>ppt_y</p:attrName>
                                        </p:attrNameLst>
                                      </p:cBhvr>
                                      <p:tavLst>
                                        <p:tav tm="0">
                                          <p:val>
                                            <p:strVal val="ppt_y"/>
                                          </p:val>
                                        </p:tav>
                                        <p:tav tm="100000">
                                          <p:val>
                                            <p:strVal val="ppt_y+1"/>
                                          </p:val>
                                        </p:tav>
                                      </p:tavLst>
                                    </p:anim>
                                    <p:set>
                                      <p:cBhvr>
                                        <p:cTn id="59" dur="1" fill="hold">
                                          <p:stCondLst>
                                            <p:cond delay="999"/>
                                          </p:stCondLst>
                                        </p:cTn>
                                        <p:tgtEl>
                                          <p:spTgt spid="40"/>
                                        </p:tgtEl>
                                        <p:attrNameLst>
                                          <p:attrName>style.visibility</p:attrName>
                                        </p:attrNameLst>
                                      </p:cBhvr>
                                      <p:to>
                                        <p:strVal val="hidden"/>
                                      </p:to>
                                    </p:set>
                                  </p:childTnLst>
                                </p:cTn>
                              </p:par>
                              <p:par>
                                <p:cTn id="60" presetID="37" presetClass="exit" presetSubtype="0" fill="hold" nodeType="withEffect">
                                  <p:stCondLst>
                                    <p:cond delay="0"/>
                                  </p:stCondLst>
                                  <p:childTnLst>
                                    <p:animEffect transition="out" filter="fade">
                                      <p:cBhvr>
                                        <p:cTn id="61" dur="1000"/>
                                        <p:tgtEl>
                                          <p:spTgt spid="39"/>
                                        </p:tgtEl>
                                      </p:cBhvr>
                                    </p:animEffect>
                                    <p:anim calcmode="lin" valueType="num">
                                      <p:cBhvr>
                                        <p:cTn id="62" dur="1000"/>
                                        <p:tgtEl>
                                          <p:spTgt spid="39"/>
                                        </p:tgtEl>
                                        <p:attrNameLst>
                                          <p:attrName>ppt_x</p:attrName>
                                        </p:attrNameLst>
                                      </p:cBhvr>
                                      <p:tavLst>
                                        <p:tav tm="0">
                                          <p:val>
                                            <p:strVal val="ppt_x"/>
                                          </p:val>
                                        </p:tav>
                                        <p:tav tm="100000">
                                          <p:val>
                                            <p:strVal val="ppt_x"/>
                                          </p:val>
                                        </p:tav>
                                      </p:tavLst>
                                    </p:anim>
                                    <p:anim calcmode="lin" valueType="num">
                                      <p:cBhvr>
                                        <p:cTn id="63" dur="100" decel="100000"/>
                                        <p:tgtEl>
                                          <p:spTgt spid="39"/>
                                        </p:tgtEl>
                                        <p:attrNameLst>
                                          <p:attrName>ppt_y</p:attrName>
                                        </p:attrNameLst>
                                      </p:cBhvr>
                                      <p:tavLst>
                                        <p:tav tm="0">
                                          <p:val>
                                            <p:strVal val="ppt_y"/>
                                          </p:val>
                                        </p:tav>
                                        <p:tav tm="100000">
                                          <p:val>
                                            <p:strVal val="ppt_y-.03"/>
                                          </p:val>
                                        </p:tav>
                                      </p:tavLst>
                                    </p:anim>
                                    <p:anim calcmode="lin" valueType="num">
                                      <p:cBhvr>
                                        <p:cTn id="64" dur="900" accel="100000">
                                          <p:stCondLst>
                                            <p:cond delay="100"/>
                                          </p:stCondLst>
                                        </p:cTn>
                                        <p:tgtEl>
                                          <p:spTgt spid="39"/>
                                        </p:tgtEl>
                                        <p:attrNameLst>
                                          <p:attrName>ppt_y</p:attrName>
                                        </p:attrNameLst>
                                      </p:cBhvr>
                                      <p:tavLst>
                                        <p:tav tm="0">
                                          <p:val>
                                            <p:strVal val="ppt_y"/>
                                          </p:val>
                                        </p:tav>
                                        <p:tav tm="100000">
                                          <p:val>
                                            <p:strVal val="ppt_y+1"/>
                                          </p:val>
                                        </p:tav>
                                      </p:tavLst>
                                    </p:anim>
                                    <p:set>
                                      <p:cBhvr>
                                        <p:cTn id="65" dur="1" fill="hold">
                                          <p:stCondLst>
                                            <p:cond delay="999"/>
                                          </p:stCondLst>
                                        </p:cTn>
                                        <p:tgtEl>
                                          <p:spTgt spid="39"/>
                                        </p:tgtEl>
                                        <p:attrNameLst>
                                          <p:attrName>style.visibility</p:attrName>
                                        </p:attrNameLst>
                                      </p:cBhvr>
                                      <p:to>
                                        <p:strVal val="hidden"/>
                                      </p:to>
                                    </p:set>
                                  </p:childTnLst>
                                </p:cTn>
                              </p:par>
                              <p:par>
                                <p:cTn id="66" presetID="37" presetClass="exit" presetSubtype="0" fill="hold" grpId="1" nodeType="withEffect">
                                  <p:stCondLst>
                                    <p:cond delay="0"/>
                                  </p:stCondLst>
                                  <p:childTnLst>
                                    <p:animEffect transition="out" filter="fade">
                                      <p:cBhvr>
                                        <p:cTn id="67" dur="1000"/>
                                        <p:tgtEl>
                                          <p:spTgt spid="42"/>
                                        </p:tgtEl>
                                      </p:cBhvr>
                                    </p:animEffect>
                                    <p:anim calcmode="lin" valueType="num">
                                      <p:cBhvr>
                                        <p:cTn id="68" dur="1000"/>
                                        <p:tgtEl>
                                          <p:spTgt spid="42"/>
                                        </p:tgtEl>
                                        <p:attrNameLst>
                                          <p:attrName>ppt_x</p:attrName>
                                        </p:attrNameLst>
                                      </p:cBhvr>
                                      <p:tavLst>
                                        <p:tav tm="0">
                                          <p:val>
                                            <p:strVal val="ppt_x"/>
                                          </p:val>
                                        </p:tav>
                                        <p:tav tm="100000">
                                          <p:val>
                                            <p:strVal val="ppt_x"/>
                                          </p:val>
                                        </p:tav>
                                      </p:tavLst>
                                    </p:anim>
                                    <p:anim calcmode="lin" valueType="num">
                                      <p:cBhvr>
                                        <p:cTn id="69" dur="100" decel="100000"/>
                                        <p:tgtEl>
                                          <p:spTgt spid="42"/>
                                        </p:tgtEl>
                                        <p:attrNameLst>
                                          <p:attrName>ppt_y</p:attrName>
                                        </p:attrNameLst>
                                      </p:cBhvr>
                                      <p:tavLst>
                                        <p:tav tm="0">
                                          <p:val>
                                            <p:strVal val="ppt_y"/>
                                          </p:val>
                                        </p:tav>
                                        <p:tav tm="100000">
                                          <p:val>
                                            <p:strVal val="ppt_y-.03"/>
                                          </p:val>
                                        </p:tav>
                                      </p:tavLst>
                                    </p:anim>
                                    <p:anim calcmode="lin" valueType="num">
                                      <p:cBhvr>
                                        <p:cTn id="70" dur="900" accel="100000">
                                          <p:stCondLst>
                                            <p:cond delay="100"/>
                                          </p:stCondLst>
                                        </p:cTn>
                                        <p:tgtEl>
                                          <p:spTgt spid="42"/>
                                        </p:tgtEl>
                                        <p:attrNameLst>
                                          <p:attrName>ppt_y</p:attrName>
                                        </p:attrNameLst>
                                      </p:cBhvr>
                                      <p:tavLst>
                                        <p:tav tm="0">
                                          <p:val>
                                            <p:strVal val="ppt_y"/>
                                          </p:val>
                                        </p:tav>
                                        <p:tav tm="100000">
                                          <p:val>
                                            <p:strVal val="ppt_y+1"/>
                                          </p:val>
                                        </p:tav>
                                      </p:tavLst>
                                    </p:anim>
                                    <p:set>
                                      <p:cBhvr>
                                        <p:cTn id="71" dur="1" fill="hold">
                                          <p:stCondLst>
                                            <p:cond delay="999"/>
                                          </p:stCondLst>
                                        </p:cTn>
                                        <p:tgtEl>
                                          <p:spTgt spid="42"/>
                                        </p:tgtEl>
                                        <p:attrNameLst>
                                          <p:attrName>style.visibility</p:attrName>
                                        </p:attrNameLst>
                                      </p:cBhvr>
                                      <p:to>
                                        <p:strVal val="hidden"/>
                                      </p:to>
                                    </p:set>
                                  </p:childTnLst>
                                </p:cTn>
                              </p:par>
                              <p:par>
                                <p:cTn id="72" presetID="37" presetClass="exit" presetSubtype="0" fill="hold" nodeType="withEffect">
                                  <p:stCondLst>
                                    <p:cond delay="0"/>
                                  </p:stCondLst>
                                  <p:childTnLst>
                                    <p:animEffect transition="out" filter="fade">
                                      <p:cBhvr>
                                        <p:cTn id="73" dur="1000"/>
                                        <p:tgtEl>
                                          <p:spTgt spid="41"/>
                                        </p:tgtEl>
                                      </p:cBhvr>
                                    </p:animEffect>
                                    <p:anim calcmode="lin" valueType="num">
                                      <p:cBhvr>
                                        <p:cTn id="74" dur="1000"/>
                                        <p:tgtEl>
                                          <p:spTgt spid="41"/>
                                        </p:tgtEl>
                                        <p:attrNameLst>
                                          <p:attrName>ppt_x</p:attrName>
                                        </p:attrNameLst>
                                      </p:cBhvr>
                                      <p:tavLst>
                                        <p:tav tm="0">
                                          <p:val>
                                            <p:strVal val="ppt_x"/>
                                          </p:val>
                                        </p:tav>
                                        <p:tav tm="100000">
                                          <p:val>
                                            <p:strVal val="ppt_x"/>
                                          </p:val>
                                        </p:tav>
                                      </p:tavLst>
                                    </p:anim>
                                    <p:anim calcmode="lin" valueType="num">
                                      <p:cBhvr>
                                        <p:cTn id="75" dur="100" decel="100000"/>
                                        <p:tgtEl>
                                          <p:spTgt spid="41"/>
                                        </p:tgtEl>
                                        <p:attrNameLst>
                                          <p:attrName>ppt_y</p:attrName>
                                        </p:attrNameLst>
                                      </p:cBhvr>
                                      <p:tavLst>
                                        <p:tav tm="0">
                                          <p:val>
                                            <p:strVal val="ppt_y"/>
                                          </p:val>
                                        </p:tav>
                                        <p:tav tm="100000">
                                          <p:val>
                                            <p:strVal val="ppt_y-.03"/>
                                          </p:val>
                                        </p:tav>
                                      </p:tavLst>
                                    </p:anim>
                                    <p:anim calcmode="lin" valueType="num">
                                      <p:cBhvr>
                                        <p:cTn id="76" dur="900" accel="100000">
                                          <p:stCondLst>
                                            <p:cond delay="100"/>
                                          </p:stCondLst>
                                        </p:cTn>
                                        <p:tgtEl>
                                          <p:spTgt spid="41"/>
                                        </p:tgtEl>
                                        <p:attrNameLst>
                                          <p:attrName>ppt_y</p:attrName>
                                        </p:attrNameLst>
                                      </p:cBhvr>
                                      <p:tavLst>
                                        <p:tav tm="0">
                                          <p:val>
                                            <p:strVal val="ppt_y"/>
                                          </p:val>
                                        </p:tav>
                                        <p:tav tm="100000">
                                          <p:val>
                                            <p:strVal val="ppt_y+1"/>
                                          </p:val>
                                        </p:tav>
                                      </p:tavLst>
                                    </p:anim>
                                    <p:set>
                                      <p:cBhvr>
                                        <p:cTn id="77" dur="1" fill="hold">
                                          <p:stCondLst>
                                            <p:cond delay="9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8" grpId="1"/>
      <p:bldP spid="40" grpId="0"/>
      <p:bldP spid="40" grpId="1"/>
      <p:bldP spid="42" grpId="0"/>
      <p:bldP spid="42" grpId="1"/>
      <p:bldP spid="45" grpId="0"/>
      <p:bldP spid="4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Counterexample</a:t>
            </a:r>
            <a:endParaRPr lang="en-US" dirty="0"/>
          </a:p>
        </p:txBody>
      </p:sp>
      <p:sp>
        <p:nvSpPr>
          <p:cNvPr id="3" name="Slide Number Placeholder 2"/>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27</a:t>
            </a:fld>
            <a:endParaRPr kumimoji="0" lang="en-US" sz="1200">
              <a:solidFill>
                <a:schemeClr val="tx2"/>
              </a:solidFill>
            </a:endParaRPr>
          </a:p>
        </p:txBody>
      </p:sp>
      <p:grpSp>
        <p:nvGrpSpPr>
          <p:cNvPr id="4" name="Group 3"/>
          <p:cNvGrpSpPr/>
          <p:nvPr/>
        </p:nvGrpSpPr>
        <p:grpSpPr>
          <a:xfrm>
            <a:off x="571472" y="3628553"/>
            <a:ext cx="1285884" cy="714380"/>
            <a:chOff x="571472" y="3286124"/>
            <a:chExt cx="1285884" cy="714380"/>
          </a:xfrm>
        </p:grpSpPr>
        <p:sp>
          <p:nvSpPr>
            <p:cNvPr id="5" name="Rounded Rectangle 4"/>
            <p:cNvSpPr/>
            <p:nvPr/>
          </p:nvSpPr>
          <p:spPr>
            <a:xfrm>
              <a:off x="571472" y="3286124"/>
              <a:ext cx="1285884" cy="714380"/>
            </a:xfrm>
            <a:prstGeom prst="roundRect">
              <a:avLst/>
            </a:prstGeom>
            <a:no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571472" y="3286124"/>
              <a:ext cx="642942" cy="714380"/>
            </a:xfrm>
            <a:prstGeom prst="roundRect">
              <a:avLst/>
            </a:prstGeom>
            <a:no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ym typeface="Symbol"/>
                </a:rPr>
                <a:t>-</a:t>
              </a:r>
              <a:endParaRPr lang="en-US" sz="2800" dirty="0"/>
            </a:p>
          </p:txBody>
        </p:sp>
        <p:sp>
          <p:nvSpPr>
            <p:cNvPr id="7" name="Rounded Rectangle 6"/>
            <p:cNvSpPr/>
            <p:nvPr/>
          </p:nvSpPr>
          <p:spPr>
            <a:xfrm>
              <a:off x="1214414" y="3286124"/>
              <a:ext cx="642942" cy="714380"/>
            </a:xfrm>
            <a:prstGeom prst="roundRect">
              <a:avLst/>
            </a:prstGeom>
            <a:no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428728" y="3536157"/>
              <a:ext cx="214314" cy="214314"/>
            </a:xfrm>
            <a:prstGeom prst="ellipse">
              <a:avLst/>
            </a:prstGeom>
            <a:solidFill>
              <a:schemeClr val="tx2">
                <a:lumMod val="75000"/>
              </a:schemeClr>
            </a:solid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2285984" y="3628553"/>
            <a:ext cx="1285884" cy="714380"/>
            <a:chOff x="571472" y="3286124"/>
            <a:chExt cx="1285884" cy="714380"/>
          </a:xfrm>
        </p:grpSpPr>
        <p:sp>
          <p:nvSpPr>
            <p:cNvPr id="10" name="Rounded Rectangle 9"/>
            <p:cNvSpPr/>
            <p:nvPr/>
          </p:nvSpPr>
          <p:spPr>
            <a:xfrm>
              <a:off x="571472" y="3286124"/>
              <a:ext cx="1285884" cy="714380"/>
            </a:xfrm>
            <a:prstGeom prst="roundRect">
              <a:avLst/>
            </a:prstGeom>
            <a:no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571472" y="3286124"/>
              <a:ext cx="642942" cy="714380"/>
            </a:xfrm>
            <a:prstGeom prst="roundRect">
              <a:avLst/>
            </a:prstGeom>
            <a:no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1</a:t>
              </a:r>
              <a:endParaRPr lang="en-US" sz="2800" dirty="0"/>
            </a:p>
          </p:txBody>
        </p:sp>
        <p:sp>
          <p:nvSpPr>
            <p:cNvPr id="12" name="Rounded Rectangle 11"/>
            <p:cNvSpPr/>
            <p:nvPr/>
          </p:nvSpPr>
          <p:spPr>
            <a:xfrm>
              <a:off x="1214414" y="3286124"/>
              <a:ext cx="642942" cy="714380"/>
            </a:xfrm>
            <a:prstGeom prst="roundRect">
              <a:avLst/>
            </a:prstGeom>
            <a:no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428728" y="3536157"/>
              <a:ext cx="214314" cy="214314"/>
            </a:xfrm>
            <a:prstGeom prst="ellipse">
              <a:avLst/>
            </a:prstGeom>
            <a:solidFill>
              <a:schemeClr val="tx2">
                <a:lumMod val="75000"/>
              </a:schemeClr>
            </a:solid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2643174" y="5072074"/>
            <a:ext cx="1285884" cy="714380"/>
            <a:chOff x="571472" y="3286124"/>
            <a:chExt cx="1285884" cy="714380"/>
          </a:xfrm>
        </p:grpSpPr>
        <p:sp>
          <p:nvSpPr>
            <p:cNvPr id="15" name="Rounded Rectangle 14"/>
            <p:cNvSpPr/>
            <p:nvPr/>
          </p:nvSpPr>
          <p:spPr>
            <a:xfrm>
              <a:off x="571472" y="3286124"/>
              <a:ext cx="1285884" cy="714380"/>
            </a:xfrm>
            <a:prstGeom prst="roundRect">
              <a:avLst/>
            </a:prstGeom>
            <a:no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571472" y="3286124"/>
              <a:ext cx="642942" cy="714380"/>
            </a:xfrm>
            <a:prstGeom prst="roundRect">
              <a:avLst/>
            </a:prstGeom>
            <a:no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5</a:t>
              </a:r>
              <a:endParaRPr lang="en-US" sz="2800" dirty="0"/>
            </a:p>
          </p:txBody>
        </p:sp>
        <p:sp>
          <p:nvSpPr>
            <p:cNvPr id="17" name="Rounded Rectangle 16"/>
            <p:cNvSpPr/>
            <p:nvPr/>
          </p:nvSpPr>
          <p:spPr>
            <a:xfrm>
              <a:off x="1214414" y="3286124"/>
              <a:ext cx="642942" cy="714380"/>
            </a:xfrm>
            <a:prstGeom prst="roundRect">
              <a:avLst/>
            </a:prstGeom>
            <a:no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428728" y="3536157"/>
              <a:ext cx="214314" cy="214314"/>
            </a:xfrm>
            <a:prstGeom prst="ellipse">
              <a:avLst/>
            </a:prstGeom>
            <a:solidFill>
              <a:schemeClr val="tx2">
                <a:lumMod val="75000"/>
              </a:schemeClr>
            </a:solid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5715008" y="3628553"/>
            <a:ext cx="1285884" cy="714380"/>
            <a:chOff x="571472" y="3286124"/>
            <a:chExt cx="1285884" cy="714380"/>
          </a:xfrm>
        </p:grpSpPr>
        <p:sp>
          <p:nvSpPr>
            <p:cNvPr id="20" name="Rounded Rectangle 19"/>
            <p:cNvSpPr/>
            <p:nvPr/>
          </p:nvSpPr>
          <p:spPr>
            <a:xfrm>
              <a:off x="571472" y="3286124"/>
              <a:ext cx="1285884" cy="714380"/>
            </a:xfrm>
            <a:prstGeom prst="roundRect">
              <a:avLst/>
            </a:prstGeom>
            <a:no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571472" y="3286124"/>
              <a:ext cx="642942" cy="714380"/>
            </a:xfrm>
            <a:prstGeom prst="roundRect">
              <a:avLst/>
            </a:prstGeom>
            <a:no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9</a:t>
              </a:r>
              <a:endParaRPr lang="en-US" sz="2800" dirty="0"/>
            </a:p>
          </p:txBody>
        </p:sp>
        <p:sp>
          <p:nvSpPr>
            <p:cNvPr id="22" name="Rounded Rectangle 21"/>
            <p:cNvSpPr/>
            <p:nvPr/>
          </p:nvSpPr>
          <p:spPr>
            <a:xfrm>
              <a:off x="1214414" y="3286124"/>
              <a:ext cx="642942" cy="714380"/>
            </a:xfrm>
            <a:prstGeom prst="roundRect">
              <a:avLst/>
            </a:prstGeom>
            <a:no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428728" y="3536157"/>
              <a:ext cx="214314" cy="214314"/>
            </a:xfrm>
            <a:prstGeom prst="ellipse">
              <a:avLst/>
            </a:prstGeom>
            <a:solidFill>
              <a:schemeClr val="tx2">
                <a:lumMod val="75000"/>
              </a:schemeClr>
            </a:solid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7429520" y="3628553"/>
            <a:ext cx="1285884" cy="714380"/>
            <a:chOff x="571472" y="3286124"/>
            <a:chExt cx="1285884" cy="714380"/>
          </a:xfrm>
        </p:grpSpPr>
        <p:sp>
          <p:nvSpPr>
            <p:cNvPr id="25" name="Rounded Rectangle 24"/>
            <p:cNvSpPr/>
            <p:nvPr/>
          </p:nvSpPr>
          <p:spPr>
            <a:xfrm>
              <a:off x="571472" y="3286124"/>
              <a:ext cx="1285884" cy="714380"/>
            </a:xfrm>
            <a:prstGeom prst="roundRect">
              <a:avLst/>
            </a:prstGeom>
            <a:no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571472" y="3286124"/>
              <a:ext cx="642942" cy="714380"/>
            </a:xfrm>
            <a:prstGeom prst="roundRect">
              <a:avLst/>
            </a:prstGeom>
            <a:no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ym typeface="Symbol"/>
                </a:rPr>
                <a:t></a:t>
              </a:r>
              <a:endParaRPr lang="en-US" sz="2800" dirty="0"/>
            </a:p>
          </p:txBody>
        </p:sp>
        <p:sp>
          <p:nvSpPr>
            <p:cNvPr id="27" name="Rounded Rectangle 26"/>
            <p:cNvSpPr/>
            <p:nvPr/>
          </p:nvSpPr>
          <p:spPr>
            <a:xfrm>
              <a:off x="1214414" y="3286124"/>
              <a:ext cx="642942" cy="714380"/>
            </a:xfrm>
            <a:prstGeom prst="roundRect">
              <a:avLst/>
            </a:prstGeom>
            <a:no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428728" y="3536157"/>
              <a:ext cx="214314" cy="214314"/>
            </a:xfrm>
            <a:prstGeom prst="ellipse">
              <a:avLst/>
            </a:prstGeom>
            <a:solidFill>
              <a:schemeClr val="tx2">
                <a:lumMod val="75000"/>
              </a:schemeClr>
            </a:solid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9" name="Straight Arrow Connector 28"/>
          <p:cNvCxnSpPr/>
          <p:nvPr/>
        </p:nvCxnSpPr>
        <p:spPr>
          <a:xfrm>
            <a:off x="1643042" y="3985743"/>
            <a:ext cx="642942" cy="1588"/>
          </a:xfrm>
          <a:prstGeom prst="straightConnector1">
            <a:avLst/>
          </a:prstGeom>
          <a:ln w="28575">
            <a:solidFill>
              <a:schemeClr val="tx2">
                <a:lumMod val="9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56" idx="0"/>
            <a:endCxn id="21" idx="1"/>
          </p:cNvCxnSpPr>
          <p:nvPr/>
        </p:nvCxnSpPr>
        <p:spPr>
          <a:xfrm rot="5400000" flipH="1" flipV="1">
            <a:off x="4850371" y="4457471"/>
            <a:ext cx="1336364" cy="392909"/>
          </a:xfrm>
          <a:prstGeom prst="straightConnector1">
            <a:avLst/>
          </a:prstGeom>
          <a:ln w="28575">
            <a:solidFill>
              <a:schemeClr val="tx2">
                <a:lumMod val="9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6786578" y="3985743"/>
            <a:ext cx="642942" cy="1588"/>
          </a:xfrm>
          <a:prstGeom prst="straightConnector1">
            <a:avLst/>
          </a:prstGeom>
          <a:ln w="28575">
            <a:solidFill>
              <a:schemeClr val="tx2">
                <a:lumMod val="9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34" idx="2"/>
          </p:cNvCxnSpPr>
          <p:nvPr/>
        </p:nvCxnSpPr>
        <p:spPr>
          <a:xfrm rot="16200000" flipH="1">
            <a:off x="582762" y="3318372"/>
            <a:ext cx="290514" cy="329847"/>
          </a:xfrm>
          <a:prstGeom prst="straightConnector1">
            <a:avLst/>
          </a:prstGeom>
          <a:ln w="28575">
            <a:solidFill>
              <a:schemeClr val="tx2">
                <a:lumMod val="90000"/>
              </a:schemeClr>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14282" y="2968707"/>
            <a:ext cx="697627" cy="369332"/>
          </a:xfrm>
          <a:prstGeom prst="rect">
            <a:avLst/>
          </a:prstGeom>
          <a:noFill/>
        </p:spPr>
        <p:txBody>
          <a:bodyPr wrap="none" rtlCol="0">
            <a:spAutoFit/>
          </a:bodyPr>
          <a:lstStyle/>
          <a:p>
            <a:r>
              <a:rPr lang="en-US" dirty="0" smtClean="0"/>
              <a:t>head</a:t>
            </a:r>
            <a:endParaRPr lang="en-US" dirty="0"/>
          </a:p>
        </p:txBody>
      </p:sp>
      <p:cxnSp>
        <p:nvCxnSpPr>
          <p:cNvPr id="35" name="Straight Arrow Connector 34"/>
          <p:cNvCxnSpPr>
            <a:stCxn id="36" idx="2"/>
          </p:cNvCxnSpPr>
          <p:nvPr/>
        </p:nvCxnSpPr>
        <p:spPr>
          <a:xfrm rot="5400000">
            <a:off x="7913534" y="3104058"/>
            <a:ext cx="361952" cy="687038"/>
          </a:xfrm>
          <a:prstGeom prst="straightConnector1">
            <a:avLst/>
          </a:prstGeom>
          <a:ln w="28575">
            <a:solidFill>
              <a:schemeClr val="tx2">
                <a:lumMod val="90000"/>
              </a:schemeClr>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8089215" y="2897269"/>
            <a:ext cx="697627" cy="369332"/>
          </a:xfrm>
          <a:prstGeom prst="rect">
            <a:avLst/>
          </a:prstGeom>
          <a:noFill/>
        </p:spPr>
        <p:txBody>
          <a:bodyPr wrap="square" rtlCol="0">
            <a:spAutoFit/>
          </a:bodyPr>
          <a:lstStyle/>
          <a:p>
            <a:r>
              <a:rPr lang="en-US" dirty="0" smtClean="0"/>
              <a:t>tail</a:t>
            </a:r>
            <a:endParaRPr lang="en-US" dirty="0"/>
          </a:p>
        </p:txBody>
      </p:sp>
      <p:cxnSp>
        <p:nvCxnSpPr>
          <p:cNvPr id="43" name="Curved Connector 42"/>
          <p:cNvCxnSpPr/>
          <p:nvPr/>
        </p:nvCxnSpPr>
        <p:spPr>
          <a:xfrm rot="5400000" flipH="1" flipV="1">
            <a:off x="4540614" y="2414108"/>
            <a:ext cx="281419" cy="2710311"/>
          </a:xfrm>
          <a:prstGeom prst="curvedConnector3">
            <a:avLst>
              <a:gd name="adj1" fmla="val 238879"/>
            </a:avLst>
          </a:prstGeom>
          <a:ln w="28575">
            <a:solidFill>
              <a:schemeClr val="tx2">
                <a:lumMod val="90000"/>
              </a:schemeClr>
            </a:solidFill>
            <a:tailEnd type="arrow"/>
          </a:ln>
          <a:effectLst>
            <a:glow rad="1016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45" idx="2"/>
            <a:endCxn id="16" idx="0"/>
          </p:cNvCxnSpPr>
          <p:nvPr/>
        </p:nvCxnSpPr>
        <p:spPr>
          <a:xfrm rot="16200000" flipH="1">
            <a:off x="2435778" y="4543207"/>
            <a:ext cx="202172" cy="855561"/>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1785918" y="4500570"/>
            <a:ext cx="646331" cy="369332"/>
          </a:xfrm>
          <a:prstGeom prst="rect">
            <a:avLst/>
          </a:prstGeom>
          <a:noFill/>
        </p:spPr>
        <p:txBody>
          <a:bodyPr wrap="square" rtlCol="0">
            <a:spAutoFit/>
          </a:bodyPr>
          <a:lstStyle/>
          <a:p>
            <a:r>
              <a:rPr lang="en-US" dirty="0" err="1" smtClean="0">
                <a:solidFill>
                  <a:srgbClr val="FFFF00"/>
                </a:solidFill>
              </a:rPr>
              <a:t>pred</a:t>
            </a:r>
            <a:endParaRPr lang="en-US" dirty="0">
              <a:solidFill>
                <a:srgbClr val="FFFF00"/>
              </a:solidFill>
            </a:endParaRPr>
          </a:p>
        </p:txBody>
      </p:sp>
      <p:cxnSp>
        <p:nvCxnSpPr>
          <p:cNvPr id="46" name="Straight Arrow Connector 45"/>
          <p:cNvCxnSpPr>
            <a:stCxn id="47" idx="2"/>
            <a:endCxn id="21" idx="0"/>
          </p:cNvCxnSpPr>
          <p:nvPr/>
        </p:nvCxnSpPr>
        <p:spPr>
          <a:xfrm rot="5400000">
            <a:off x="6014508" y="2815409"/>
            <a:ext cx="835115" cy="791172"/>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6536545" y="2424106"/>
            <a:ext cx="582211" cy="369332"/>
          </a:xfrm>
          <a:prstGeom prst="rect">
            <a:avLst/>
          </a:prstGeom>
          <a:noFill/>
        </p:spPr>
        <p:txBody>
          <a:bodyPr wrap="none" rtlCol="0">
            <a:spAutoFit/>
          </a:bodyPr>
          <a:lstStyle/>
          <a:p>
            <a:r>
              <a:rPr lang="en-US" dirty="0" err="1" smtClean="0">
                <a:solidFill>
                  <a:srgbClr val="FFFF00"/>
                </a:solidFill>
              </a:rPr>
              <a:t>curr</a:t>
            </a:r>
            <a:endParaRPr lang="en-US" dirty="0">
              <a:solidFill>
                <a:srgbClr val="FFFF00"/>
              </a:solidFill>
            </a:endParaRPr>
          </a:p>
        </p:txBody>
      </p:sp>
      <p:sp>
        <p:nvSpPr>
          <p:cNvPr id="48" name="TextBox 47"/>
          <p:cNvSpPr txBox="1"/>
          <p:nvPr/>
        </p:nvSpPr>
        <p:spPr>
          <a:xfrm>
            <a:off x="2387346" y="1500174"/>
            <a:ext cx="1931939" cy="461665"/>
          </a:xfrm>
          <a:prstGeom prst="rect">
            <a:avLst/>
          </a:prstGeom>
          <a:noFill/>
        </p:spPr>
        <p:txBody>
          <a:bodyPr wrap="none" rtlCol="0">
            <a:spAutoFit/>
          </a:bodyPr>
          <a:lstStyle/>
          <a:p>
            <a:r>
              <a:rPr lang="en-US" sz="2400" dirty="0" smtClean="0">
                <a:latin typeface="+mn-lt"/>
              </a:rPr>
              <a:t>T1: remove(5)</a:t>
            </a:r>
            <a:endParaRPr lang="en-US" sz="2400" dirty="0">
              <a:latin typeface="+mn-lt"/>
            </a:endParaRPr>
          </a:p>
        </p:txBody>
      </p:sp>
      <p:sp>
        <p:nvSpPr>
          <p:cNvPr id="49" name="TextBox 48"/>
          <p:cNvSpPr txBox="1"/>
          <p:nvPr/>
        </p:nvSpPr>
        <p:spPr>
          <a:xfrm>
            <a:off x="4744800" y="1500174"/>
            <a:ext cx="1470274" cy="461665"/>
          </a:xfrm>
          <a:prstGeom prst="rect">
            <a:avLst/>
          </a:prstGeom>
          <a:noFill/>
        </p:spPr>
        <p:txBody>
          <a:bodyPr wrap="none" rtlCol="0">
            <a:spAutoFit/>
          </a:bodyPr>
          <a:lstStyle/>
          <a:p>
            <a:r>
              <a:rPr lang="en-US" sz="2400" dirty="0" smtClean="0">
                <a:solidFill>
                  <a:srgbClr val="FFFF00"/>
                </a:solidFill>
                <a:latin typeface="+mn-lt"/>
              </a:rPr>
              <a:t>T2: add(7)</a:t>
            </a:r>
            <a:endParaRPr lang="en-US" sz="2400" dirty="0">
              <a:solidFill>
                <a:srgbClr val="FFFF00"/>
              </a:solidFill>
              <a:latin typeface="+mn-lt"/>
            </a:endParaRPr>
          </a:p>
        </p:txBody>
      </p:sp>
      <p:sp>
        <p:nvSpPr>
          <p:cNvPr id="50" name="Rectangle 49"/>
          <p:cNvSpPr/>
          <p:nvPr/>
        </p:nvSpPr>
        <p:spPr>
          <a:xfrm>
            <a:off x="4387610" y="1546340"/>
            <a:ext cx="303288" cy="369332"/>
          </a:xfrm>
          <a:prstGeom prst="rect">
            <a:avLst/>
          </a:prstGeom>
        </p:spPr>
        <p:txBody>
          <a:bodyPr wrap="none">
            <a:spAutoFit/>
          </a:bodyPr>
          <a:lstStyle/>
          <a:p>
            <a:r>
              <a:rPr lang="en-US" dirty="0" smtClean="0"/>
              <a:t>||</a:t>
            </a:r>
            <a:endParaRPr lang="en-US" dirty="0"/>
          </a:p>
        </p:txBody>
      </p:sp>
      <p:grpSp>
        <p:nvGrpSpPr>
          <p:cNvPr id="52" name="Group 51"/>
          <p:cNvGrpSpPr/>
          <p:nvPr/>
        </p:nvGrpSpPr>
        <p:grpSpPr>
          <a:xfrm>
            <a:off x="4357686" y="5072074"/>
            <a:ext cx="1285884" cy="714380"/>
            <a:chOff x="571472" y="3286124"/>
            <a:chExt cx="1285884" cy="714380"/>
          </a:xfrm>
        </p:grpSpPr>
        <p:sp>
          <p:nvSpPr>
            <p:cNvPr id="53" name="Rounded Rectangle 52"/>
            <p:cNvSpPr/>
            <p:nvPr/>
          </p:nvSpPr>
          <p:spPr>
            <a:xfrm>
              <a:off x="571472" y="3286124"/>
              <a:ext cx="1285884" cy="714380"/>
            </a:xfrm>
            <a:prstGeom prst="roundRect">
              <a:avLst/>
            </a:prstGeom>
            <a:no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a:off x="571472" y="3286124"/>
              <a:ext cx="642942" cy="714380"/>
            </a:xfrm>
            <a:prstGeom prst="roundRect">
              <a:avLst/>
            </a:prstGeom>
            <a:no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7</a:t>
              </a:r>
              <a:endParaRPr lang="en-US" sz="2800" dirty="0"/>
            </a:p>
          </p:txBody>
        </p:sp>
        <p:sp>
          <p:nvSpPr>
            <p:cNvPr id="55" name="Rounded Rectangle 54"/>
            <p:cNvSpPr/>
            <p:nvPr/>
          </p:nvSpPr>
          <p:spPr>
            <a:xfrm>
              <a:off x="1214414" y="3286124"/>
              <a:ext cx="642942" cy="714380"/>
            </a:xfrm>
            <a:prstGeom prst="roundRect">
              <a:avLst/>
            </a:prstGeom>
            <a:no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428728" y="3536157"/>
              <a:ext cx="214314" cy="214314"/>
            </a:xfrm>
            <a:prstGeom prst="ellipse">
              <a:avLst/>
            </a:prstGeom>
            <a:solidFill>
              <a:schemeClr val="tx2">
                <a:lumMod val="75000"/>
              </a:schemeClr>
            </a:solid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8" name="Straight Arrow Connector 57"/>
          <p:cNvCxnSpPr>
            <a:stCxn id="18" idx="6"/>
            <a:endCxn id="54" idx="1"/>
          </p:cNvCxnSpPr>
          <p:nvPr/>
        </p:nvCxnSpPr>
        <p:spPr>
          <a:xfrm>
            <a:off x="3714744" y="5429264"/>
            <a:ext cx="642942" cy="1588"/>
          </a:xfrm>
          <a:prstGeom prst="straightConnector1">
            <a:avLst/>
          </a:prstGeom>
          <a:ln w="28575">
            <a:solidFill>
              <a:schemeClr val="tx2">
                <a:lumMod val="90000"/>
              </a:schemeClr>
            </a:solidFill>
            <a:tailEnd type="arrow"/>
          </a:ln>
        </p:spPr>
        <p:style>
          <a:lnRef idx="1">
            <a:schemeClr val="accent1"/>
          </a:lnRef>
          <a:fillRef idx="0">
            <a:schemeClr val="accent1"/>
          </a:fillRef>
          <a:effectRef idx="0">
            <a:schemeClr val="accent1"/>
          </a:effectRef>
          <a:fontRef idx="minor">
            <a:schemeClr val="tx1"/>
          </a:fontRef>
        </p:style>
      </p:cxnSp>
      <p:sp>
        <p:nvSpPr>
          <p:cNvPr id="63" name="Text Box 225"/>
          <p:cNvSpPr txBox="1">
            <a:spLocks noChangeArrowheads="1"/>
          </p:cNvSpPr>
          <p:nvPr/>
        </p:nvSpPr>
        <p:spPr bwMode="auto">
          <a:xfrm>
            <a:off x="1428728" y="6165873"/>
            <a:ext cx="6553200" cy="549275"/>
          </a:xfrm>
          <a:prstGeom prst="rect">
            <a:avLst/>
          </a:prstGeom>
          <a:noFill/>
          <a:ln w="9525" algn="ctr">
            <a:noFill/>
            <a:miter lim="800000"/>
            <a:headEnd/>
            <a:tailEnd/>
          </a:ln>
        </p:spPr>
        <p:txBody>
          <a:bodyPr>
            <a:spAutoFit/>
          </a:bodyPr>
          <a:lstStyle/>
          <a:p>
            <a:r>
              <a:rPr lang="en-US" sz="3000" dirty="0">
                <a:solidFill>
                  <a:srgbClr val="FFFF00"/>
                </a:solidFill>
                <a:latin typeface="+mn-lt"/>
                <a:cs typeface="Courier New" pitchFamily="49" charset="0"/>
              </a:rPr>
              <a:t>How to deal with removed nodes?</a:t>
            </a:r>
            <a:r>
              <a:rPr lang="en-US" sz="3000" b="0" dirty="0">
                <a:solidFill>
                  <a:srgbClr val="FFFF00"/>
                </a:solidFill>
                <a:latin typeface="+mn-lt"/>
                <a:cs typeface="Courier New" pitchFamily="49" charset="0"/>
              </a:rPr>
              <a:t>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1000"/>
                                        <p:tgtEl>
                                          <p:spTgt spid="63"/>
                                        </p:tgtEl>
                                      </p:cBhvr>
                                    </p:animEffect>
                                    <p:anim calcmode="lin" valueType="num">
                                      <p:cBhvr>
                                        <p:cTn id="8" dur="1000" fill="hold"/>
                                        <p:tgtEl>
                                          <p:spTgt spid="63"/>
                                        </p:tgtEl>
                                        <p:attrNameLst>
                                          <p:attrName>ppt_x</p:attrName>
                                        </p:attrNameLst>
                                      </p:cBhvr>
                                      <p:tavLst>
                                        <p:tav tm="0">
                                          <p:val>
                                            <p:strVal val="#ppt_x"/>
                                          </p:val>
                                        </p:tav>
                                        <p:tav tm="100000">
                                          <p:val>
                                            <p:strVal val="#ppt_x"/>
                                          </p:val>
                                        </p:tav>
                                      </p:tavLst>
                                    </p:anim>
                                    <p:anim calcmode="lin" valueType="num">
                                      <p:cBhvr>
                                        <p:cTn id="9"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7" name="Rectangle 2"/>
          <p:cNvSpPr>
            <a:spLocks noGrp="1" noChangeArrowheads="1"/>
          </p:cNvSpPr>
          <p:nvPr>
            <p:ph type="title"/>
          </p:nvPr>
        </p:nvSpPr>
        <p:spPr/>
        <p:txBody>
          <a:bodyPr/>
          <a:lstStyle/>
          <a:p>
            <a:r>
              <a:rPr lang="en-US" dirty="0" smtClean="0"/>
              <a:t>Dealing with Removed Nodes?</a:t>
            </a:r>
          </a:p>
        </p:txBody>
      </p:sp>
      <p:sp>
        <p:nvSpPr>
          <p:cNvPr id="8198" name="AutoShape 4"/>
          <p:cNvSpPr>
            <a:spLocks noChangeArrowheads="1"/>
          </p:cNvSpPr>
          <p:nvPr/>
        </p:nvSpPr>
        <p:spPr bwMode="auto">
          <a:xfrm>
            <a:off x="2743200" y="2851150"/>
            <a:ext cx="3087688" cy="1963738"/>
          </a:xfrm>
          <a:prstGeom prst="triangle">
            <a:avLst>
              <a:gd name="adj" fmla="val 50000"/>
            </a:avLst>
          </a:prstGeom>
          <a:gradFill rotWithShape="1">
            <a:gsLst>
              <a:gs pos="0">
                <a:srgbClr val="FFCC00"/>
              </a:gs>
              <a:gs pos="100000">
                <a:srgbClr val="8A6E00"/>
              </a:gs>
            </a:gsLst>
            <a:lin ang="5400000" scaled="1"/>
          </a:gradFill>
          <a:ln w="9525" algn="ctr">
            <a:solidFill>
              <a:schemeClr val="tx1"/>
            </a:solidFill>
            <a:miter lim="800000"/>
            <a:headEnd/>
            <a:tailEnd/>
          </a:ln>
        </p:spPr>
        <p:txBody>
          <a:bodyPr wrap="none" anchor="ctr"/>
          <a:lstStyle/>
          <a:p>
            <a:endParaRPr lang="en-US"/>
          </a:p>
        </p:txBody>
      </p:sp>
      <p:sp>
        <p:nvSpPr>
          <p:cNvPr id="8199" name="Text Box 5"/>
          <p:cNvSpPr txBox="1">
            <a:spLocks noChangeArrowheads="1"/>
          </p:cNvSpPr>
          <p:nvPr/>
        </p:nvSpPr>
        <p:spPr bwMode="auto">
          <a:xfrm>
            <a:off x="2714612" y="1643050"/>
            <a:ext cx="3390673" cy="1200329"/>
          </a:xfrm>
          <a:prstGeom prst="rect">
            <a:avLst/>
          </a:prstGeom>
          <a:noFill/>
          <a:ln w="9525" algn="ctr">
            <a:noFill/>
            <a:miter lim="800000"/>
            <a:headEnd/>
            <a:tailEnd/>
          </a:ln>
        </p:spPr>
        <p:txBody>
          <a:bodyPr wrap="none">
            <a:spAutoFit/>
          </a:bodyPr>
          <a:lstStyle/>
          <a:p>
            <a:pPr algn="ctr"/>
            <a:r>
              <a:rPr lang="en-US" sz="3600" b="1" dirty="0" err="1">
                <a:latin typeface="Tahoma" pitchFamily="34" charset="0"/>
              </a:rPr>
              <a:t>Observability</a:t>
            </a:r>
            <a:r>
              <a:rPr lang="en-US" sz="3600" b="1" dirty="0">
                <a:latin typeface="Tahoma" pitchFamily="34" charset="0"/>
              </a:rPr>
              <a:t> </a:t>
            </a:r>
          </a:p>
          <a:p>
            <a:pPr algn="ctr"/>
            <a:r>
              <a:rPr lang="en-US" sz="3600" b="0" dirty="0">
                <a:latin typeface="Tahoma" pitchFamily="34" charset="0"/>
              </a:rPr>
              <a:t>(Meta-Data)</a:t>
            </a:r>
          </a:p>
        </p:txBody>
      </p:sp>
      <p:sp>
        <p:nvSpPr>
          <p:cNvPr id="8200" name="Text Box 6"/>
          <p:cNvSpPr txBox="1">
            <a:spLocks noChangeArrowheads="1"/>
          </p:cNvSpPr>
          <p:nvPr/>
        </p:nvSpPr>
        <p:spPr bwMode="auto">
          <a:xfrm>
            <a:off x="928662" y="4929198"/>
            <a:ext cx="3386696" cy="646331"/>
          </a:xfrm>
          <a:prstGeom prst="rect">
            <a:avLst/>
          </a:prstGeom>
          <a:noFill/>
          <a:ln w="9525" algn="ctr">
            <a:noFill/>
            <a:miter lim="800000"/>
            <a:headEnd/>
            <a:tailEnd/>
          </a:ln>
        </p:spPr>
        <p:txBody>
          <a:bodyPr wrap="none">
            <a:spAutoFit/>
          </a:bodyPr>
          <a:lstStyle/>
          <a:p>
            <a:r>
              <a:rPr lang="en-US" sz="3600" b="0" dirty="0">
                <a:latin typeface="Tahoma" pitchFamily="34" charset="0"/>
              </a:rPr>
              <a:t>Synchronization</a:t>
            </a:r>
          </a:p>
        </p:txBody>
      </p:sp>
      <p:sp>
        <p:nvSpPr>
          <p:cNvPr id="8201" name="Text Box 7"/>
          <p:cNvSpPr txBox="1">
            <a:spLocks noChangeArrowheads="1"/>
          </p:cNvSpPr>
          <p:nvPr/>
        </p:nvSpPr>
        <p:spPr bwMode="auto">
          <a:xfrm>
            <a:off x="5643570" y="5000636"/>
            <a:ext cx="1191352" cy="646331"/>
          </a:xfrm>
          <a:prstGeom prst="rect">
            <a:avLst/>
          </a:prstGeom>
          <a:noFill/>
          <a:ln w="9525" algn="ctr">
            <a:noFill/>
            <a:miter lim="800000"/>
            <a:headEnd/>
            <a:tailEnd/>
          </a:ln>
        </p:spPr>
        <p:txBody>
          <a:bodyPr wrap="none">
            <a:spAutoFit/>
          </a:bodyPr>
          <a:lstStyle/>
          <a:p>
            <a:r>
              <a:rPr lang="en-US" sz="3600" b="0" dirty="0">
                <a:latin typeface="Tahoma" pitchFamily="34" charset="0"/>
              </a:rPr>
              <a:t>Time</a:t>
            </a:r>
          </a:p>
        </p:txBody>
      </p:sp>
      <p:sp>
        <p:nvSpPr>
          <p:cNvPr id="7" name="Slide Number Placeholder 6"/>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28</a:t>
            </a:fld>
            <a:endParaRPr kumimoji="0" lang="en-US" sz="1200">
              <a:solidFill>
                <a:schemeClr val="tx2"/>
              </a:solidFill>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22" name="Rectangle 2"/>
          <p:cNvSpPr>
            <a:spLocks noGrp="1" noChangeArrowheads="1"/>
          </p:cNvSpPr>
          <p:nvPr>
            <p:ph type="title"/>
          </p:nvPr>
        </p:nvSpPr>
        <p:spPr>
          <a:xfrm>
            <a:off x="642910" y="512064"/>
            <a:ext cx="8043890" cy="914400"/>
          </a:xfrm>
          <a:noFill/>
        </p:spPr>
        <p:txBody>
          <a:bodyPr/>
          <a:lstStyle/>
          <a:p>
            <a:pPr eaLnBrk="1" hangingPunct="1"/>
            <a:r>
              <a:rPr lang="en-US" sz="3200" dirty="0" smtClean="0">
                <a:cs typeface="Arial" charset="0"/>
              </a:rPr>
              <a:t>Step 3: Add Synchronization Metadata</a:t>
            </a:r>
          </a:p>
        </p:txBody>
      </p:sp>
      <p:sp>
        <p:nvSpPr>
          <p:cNvPr id="8199" name="AutoShape 65"/>
          <p:cNvSpPr>
            <a:spLocks noChangeArrowheads="1"/>
          </p:cNvSpPr>
          <p:nvPr/>
        </p:nvSpPr>
        <p:spPr bwMode="auto">
          <a:xfrm>
            <a:off x="3594100" y="1889110"/>
            <a:ext cx="317500" cy="263525"/>
          </a:xfrm>
          <a:prstGeom prst="rightArrow">
            <a:avLst>
              <a:gd name="adj1" fmla="val 50000"/>
              <a:gd name="adj2" fmla="val 30120"/>
            </a:avLst>
          </a:prstGeom>
          <a:solidFill>
            <a:schemeClr val="tx2">
              <a:lumMod val="75000"/>
            </a:schemeClr>
          </a:solidFill>
          <a:ln w="9525" algn="ctr">
            <a:solidFill>
              <a:schemeClr val="tx1"/>
            </a:solidFill>
            <a:miter lim="800000"/>
            <a:headEnd/>
            <a:tailEnd/>
          </a:ln>
        </p:spPr>
        <p:txBody>
          <a:bodyPr wrap="none" anchor="ctr"/>
          <a:lstStyle/>
          <a:p>
            <a:endParaRPr lang="en-US" b="0"/>
          </a:p>
        </p:txBody>
      </p:sp>
      <p:sp>
        <p:nvSpPr>
          <p:cNvPr id="9224" name="Text Box 73"/>
          <p:cNvSpPr txBox="1">
            <a:spLocks noChangeArrowheads="1"/>
          </p:cNvSpPr>
          <p:nvPr/>
        </p:nvSpPr>
        <p:spPr bwMode="auto">
          <a:xfrm>
            <a:off x="2863850" y="1798623"/>
            <a:ext cx="184150" cy="366712"/>
          </a:xfrm>
          <a:prstGeom prst="rect">
            <a:avLst/>
          </a:prstGeom>
          <a:noFill/>
          <a:ln w="9525" algn="ctr">
            <a:noFill/>
            <a:miter lim="800000"/>
            <a:headEnd/>
            <a:tailEnd/>
          </a:ln>
        </p:spPr>
        <p:txBody>
          <a:bodyPr wrap="none">
            <a:spAutoFit/>
          </a:bodyPr>
          <a:lstStyle/>
          <a:p>
            <a:endParaRPr lang="en-US" b="0"/>
          </a:p>
        </p:txBody>
      </p:sp>
      <p:sp>
        <p:nvSpPr>
          <p:cNvPr id="9225" name="Text Box 74"/>
          <p:cNvSpPr txBox="1">
            <a:spLocks noChangeArrowheads="1"/>
          </p:cNvSpPr>
          <p:nvPr/>
        </p:nvSpPr>
        <p:spPr bwMode="auto">
          <a:xfrm>
            <a:off x="2105025" y="1812910"/>
            <a:ext cx="609600" cy="336550"/>
          </a:xfrm>
          <a:prstGeom prst="rect">
            <a:avLst/>
          </a:prstGeom>
          <a:noFill/>
          <a:ln w="9525">
            <a:noFill/>
            <a:miter lim="800000"/>
            <a:headEnd/>
            <a:tailEnd/>
          </a:ln>
        </p:spPr>
        <p:txBody>
          <a:bodyPr>
            <a:spAutoFit/>
          </a:bodyPr>
          <a:lstStyle/>
          <a:p>
            <a:r>
              <a:rPr lang="en-US" sz="1600" b="0" dirty="0">
                <a:cs typeface="Arial" charset="0"/>
              </a:rPr>
              <a:t>key</a:t>
            </a:r>
          </a:p>
        </p:txBody>
      </p:sp>
      <p:grpSp>
        <p:nvGrpSpPr>
          <p:cNvPr id="2" name="Group 75"/>
          <p:cNvGrpSpPr>
            <a:grpSpLocks/>
          </p:cNvGrpSpPr>
          <p:nvPr/>
        </p:nvGrpSpPr>
        <p:grpSpPr bwMode="auto">
          <a:xfrm>
            <a:off x="2057400" y="1722423"/>
            <a:ext cx="1062038" cy="595312"/>
            <a:chOff x="432" y="240"/>
            <a:chExt cx="144" cy="144"/>
          </a:xfrm>
        </p:grpSpPr>
        <p:sp>
          <p:nvSpPr>
            <p:cNvPr id="9242" name="AutoShape 76"/>
            <p:cNvSpPr>
              <a:spLocks noChangeArrowheads="1"/>
            </p:cNvSpPr>
            <p:nvPr/>
          </p:nvSpPr>
          <p:spPr bwMode="auto">
            <a:xfrm>
              <a:off x="432" y="240"/>
              <a:ext cx="144" cy="144"/>
            </a:xfrm>
            <a:prstGeom prst="roundRect">
              <a:avLst>
                <a:gd name="adj" fmla="val 16667"/>
              </a:avLst>
            </a:prstGeom>
            <a:noFill/>
            <a:ln w="9525">
              <a:solidFill>
                <a:schemeClr val="tx1"/>
              </a:solidFill>
              <a:round/>
              <a:headEnd/>
              <a:tailEnd/>
            </a:ln>
          </p:spPr>
          <p:txBody>
            <a:bodyPr wrap="none" anchor="ctr"/>
            <a:lstStyle/>
            <a:p>
              <a:endParaRPr lang="en-US" b="0"/>
            </a:p>
          </p:txBody>
        </p:sp>
        <p:sp>
          <p:nvSpPr>
            <p:cNvPr id="9243" name="Line 77"/>
            <p:cNvSpPr>
              <a:spLocks noChangeShapeType="1"/>
            </p:cNvSpPr>
            <p:nvPr/>
          </p:nvSpPr>
          <p:spPr bwMode="auto">
            <a:xfrm>
              <a:off x="504" y="240"/>
              <a:ext cx="0" cy="144"/>
            </a:xfrm>
            <a:prstGeom prst="line">
              <a:avLst/>
            </a:prstGeom>
            <a:noFill/>
            <a:ln w="9525">
              <a:solidFill>
                <a:schemeClr val="tx1"/>
              </a:solidFill>
              <a:round/>
              <a:headEnd/>
              <a:tailEnd/>
            </a:ln>
          </p:spPr>
          <p:txBody>
            <a:bodyPr/>
            <a:lstStyle/>
            <a:p>
              <a:endParaRPr lang="en-US"/>
            </a:p>
          </p:txBody>
        </p:sp>
      </p:grpSp>
      <p:sp>
        <p:nvSpPr>
          <p:cNvPr id="9227" name="Text Box 78"/>
          <p:cNvSpPr txBox="1">
            <a:spLocks noChangeArrowheads="1"/>
          </p:cNvSpPr>
          <p:nvPr/>
        </p:nvSpPr>
        <p:spPr bwMode="auto">
          <a:xfrm>
            <a:off x="2562225" y="1812910"/>
            <a:ext cx="609600" cy="336550"/>
          </a:xfrm>
          <a:prstGeom prst="rect">
            <a:avLst/>
          </a:prstGeom>
          <a:noFill/>
          <a:ln w="9525">
            <a:noFill/>
            <a:miter lim="800000"/>
            <a:headEnd/>
            <a:tailEnd/>
          </a:ln>
        </p:spPr>
        <p:txBody>
          <a:bodyPr>
            <a:spAutoFit/>
          </a:bodyPr>
          <a:lstStyle/>
          <a:p>
            <a:r>
              <a:rPr lang="en-US" sz="1600" b="0" dirty="0">
                <a:cs typeface="Arial" charset="0"/>
              </a:rPr>
              <a:t>next</a:t>
            </a:r>
          </a:p>
        </p:txBody>
      </p:sp>
      <p:sp>
        <p:nvSpPr>
          <p:cNvPr id="8204" name="Text Box 79"/>
          <p:cNvSpPr txBox="1">
            <a:spLocks noChangeArrowheads="1"/>
          </p:cNvSpPr>
          <p:nvPr/>
        </p:nvSpPr>
        <p:spPr bwMode="auto">
          <a:xfrm>
            <a:off x="5203825" y="1798623"/>
            <a:ext cx="184150" cy="366712"/>
          </a:xfrm>
          <a:prstGeom prst="rect">
            <a:avLst/>
          </a:prstGeom>
          <a:noFill/>
          <a:ln w="9525" algn="ctr">
            <a:noFill/>
            <a:miter lim="800000"/>
            <a:headEnd/>
            <a:tailEnd/>
          </a:ln>
        </p:spPr>
        <p:txBody>
          <a:bodyPr wrap="none">
            <a:spAutoFit/>
          </a:bodyPr>
          <a:lstStyle/>
          <a:p>
            <a:endParaRPr lang="en-US" b="0"/>
          </a:p>
        </p:txBody>
      </p:sp>
      <p:sp>
        <p:nvSpPr>
          <p:cNvPr id="8205" name="Text Box 80"/>
          <p:cNvSpPr txBox="1">
            <a:spLocks noChangeArrowheads="1"/>
          </p:cNvSpPr>
          <p:nvPr/>
        </p:nvSpPr>
        <p:spPr bwMode="auto">
          <a:xfrm>
            <a:off x="4445000" y="1812910"/>
            <a:ext cx="609600" cy="336550"/>
          </a:xfrm>
          <a:prstGeom prst="rect">
            <a:avLst/>
          </a:prstGeom>
          <a:noFill/>
          <a:ln w="9525">
            <a:noFill/>
            <a:miter lim="800000"/>
            <a:headEnd/>
            <a:tailEnd/>
          </a:ln>
        </p:spPr>
        <p:txBody>
          <a:bodyPr>
            <a:spAutoFit/>
          </a:bodyPr>
          <a:lstStyle/>
          <a:p>
            <a:r>
              <a:rPr lang="en-US" sz="1600" b="0">
                <a:cs typeface="Arial" charset="0"/>
              </a:rPr>
              <a:t>key</a:t>
            </a:r>
          </a:p>
        </p:txBody>
      </p:sp>
      <p:sp>
        <p:nvSpPr>
          <p:cNvPr id="8206" name="AutoShape 82"/>
          <p:cNvSpPr>
            <a:spLocks noChangeArrowheads="1"/>
          </p:cNvSpPr>
          <p:nvPr/>
        </p:nvSpPr>
        <p:spPr bwMode="auto">
          <a:xfrm>
            <a:off x="4397375" y="1722423"/>
            <a:ext cx="1952625" cy="595312"/>
          </a:xfrm>
          <a:prstGeom prst="roundRect">
            <a:avLst>
              <a:gd name="adj" fmla="val 16667"/>
            </a:avLst>
          </a:prstGeom>
          <a:noFill/>
          <a:ln w="9525">
            <a:solidFill>
              <a:schemeClr val="tx1"/>
            </a:solidFill>
            <a:round/>
            <a:headEnd/>
            <a:tailEnd/>
          </a:ln>
        </p:spPr>
        <p:txBody>
          <a:bodyPr wrap="none" anchor="ctr"/>
          <a:lstStyle/>
          <a:p>
            <a:endParaRPr lang="en-US" b="0"/>
          </a:p>
        </p:txBody>
      </p:sp>
      <p:sp>
        <p:nvSpPr>
          <p:cNvPr id="8207" name="Line 83"/>
          <p:cNvSpPr>
            <a:spLocks noChangeShapeType="1"/>
          </p:cNvSpPr>
          <p:nvPr/>
        </p:nvSpPr>
        <p:spPr bwMode="auto">
          <a:xfrm>
            <a:off x="4930775" y="1722423"/>
            <a:ext cx="0" cy="595312"/>
          </a:xfrm>
          <a:prstGeom prst="line">
            <a:avLst/>
          </a:prstGeom>
          <a:noFill/>
          <a:ln w="9525">
            <a:solidFill>
              <a:schemeClr val="tx1"/>
            </a:solidFill>
            <a:round/>
            <a:headEnd/>
            <a:tailEnd/>
          </a:ln>
        </p:spPr>
        <p:txBody>
          <a:bodyPr/>
          <a:lstStyle/>
          <a:p>
            <a:endParaRPr lang="en-US"/>
          </a:p>
        </p:txBody>
      </p:sp>
      <p:sp>
        <p:nvSpPr>
          <p:cNvPr id="8208" name="Text Box 84"/>
          <p:cNvSpPr txBox="1">
            <a:spLocks noChangeArrowheads="1"/>
          </p:cNvSpPr>
          <p:nvPr/>
        </p:nvSpPr>
        <p:spPr bwMode="auto">
          <a:xfrm>
            <a:off x="4884738" y="1812910"/>
            <a:ext cx="609600" cy="336550"/>
          </a:xfrm>
          <a:prstGeom prst="rect">
            <a:avLst/>
          </a:prstGeom>
          <a:noFill/>
          <a:ln w="9525">
            <a:noFill/>
            <a:miter lim="800000"/>
            <a:headEnd/>
            <a:tailEnd/>
          </a:ln>
        </p:spPr>
        <p:txBody>
          <a:bodyPr>
            <a:spAutoFit/>
          </a:bodyPr>
          <a:lstStyle/>
          <a:p>
            <a:r>
              <a:rPr lang="en-US" sz="1600" b="0">
                <a:cs typeface="Arial" charset="0"/>
              </a:rPr>
              <a:t>next</a:t>
            </a:r>
          </a:p>
        </p:txBody>
      </p:sp>
      <p:sp>
        <p:nvSpPr>
          <p:cNvPr id="8209" name="Line 85"/>
          <p:cNvSpPr>
            <a:spLocks noChangeShapeType="1"/>
          </p:cNvSpPr>
          <p:nvPr/>
        </p:nvSpPr>
        <p:spPr bwMode="auto">
          <a:xfrm>
            <a:off x="5435600" y="1725598"/>
            <a:ext cx="0" cy="595312"/>
          </a:xfrm>
          <a:prstGeom prst="line">
            <a:avLst/>
          </a:prstGeom>
          <a:noFill/>
          <a:ln w="9525">
            <a:solidFill>
              <a:schemeClr val="tx1"/>
            </a:solidFill>
            <a:round/>
            <a:headEnd/>
            <a:tailEnd/>
          </a:ln>
        </p:spPr>
        <p:txBody>
          <a:bodyPr/>
          <a:lstStyle/>
          <a:p>
            <a:endParaRPr lang="en-US"/>
          </a:p>
        </p:txBody>
      </p:sp>
      <p:sp>
        <p:nvSpPr>
          <p:cNvPr id="8210" name="Text Box 86"/>
          <p:cNvSpPr txBox="1">
            <a:spLocks noChangeArrowheads="1"/>
          </p:cNvSpPr>
          <p:nvPr/>
        </p:nvSpPr>
        <p:spPr bwMode="auto">
          <a:xfrm>
            <a:off x="5440363" y="1816085"/>
            <a:ext cx="990600" cy="336550"/>
          </a:xfrm>
          <a:prstGeom prst="rect">
            <a:avLst/>
          </a:prstGeom>
          <a:noFill/>
          <a:ln w="9525">
            <a:noFill/>
            <a:miter lim="800000"/>
            <a:headEnd/>
            <a:tailEnd/>
          </a:ln>
        </p:spPr>
        <p:txBody>
          <a:bodyPr>
            <a:spAutoFit/>
          </a:bodyPr>
          <a:lstStyle/>
          <a:p>
            <a:r>
              <a:rPr lang="en-US" sz="1600" b="0" dirty="0">
                <a:solidFill>
                  <a:schemeClr val="tx2"/>
                </a:solidFill>
                <a:cs typeface="Arial" charset="0"/>
              </a:rPr>
              <a:t>marked</a:t>
            </a:r>
          </a:p>
        </p:txBody>
      </p:sp>
      <p:sp>
        <p:nvSpPr>
          <p:cNvPr id="1183748" name="Text Box 4"/>
          <p:cNvSpPr txBox="1">
            <a:spLocks noChangeArrowheads="1"/>
          </p:cNvSpPr>
          <p:nvPr/>
        </p:nvSpPr>
        <p:spPr bwMode="auto">
          <a:xfrm>
            <a:off x="714348" y="2214554"/>
            <a:ext cx="8072494" cy="4154984"/>
          </a:xfrm>
          <a:prstGeom prst="rect">
            <a:avLst/>
          </a:prstGeom>
          <a:noFill/>
          <a:ln w="9525" algn="ctr">
            <a:noFill/>
            <a:miter lim="800000"/>
            <a:headEnd/>
            <a:tailEnd/>
          </a:ln>
        </p:spPr>
        <p:txBody>
          <a:bodyPr wrap="square">
            <a:spAutoFit/>
          </a:bodyPr>
          <a:lstStyle/>
          <a:p>
            <a:endParaRPr lang="en-US" sz="2200" b="0" dirty="0">
              <a:latin typeface="Courier New" pitchFamily="49" charset="0"/>
              <a:cs typeface="Courier New" pitchFamily="49" charset="0"/>
            </a:endParaRPr>
          </a:p>
          <a:p>
            <a:r>
              <a:rPr lang="en-US" sz="2200" dirty="0">
                <a:solidFill>
                  <a:schemeClr val="tx2"/>
                </a:solidFill>
                <a:latin typeface="Comic Sans MS" pitchFamily="66" charset="0"/>
                <a:cs typeface="Courier New" pitchFamily="49" charset="0"/>
              </a:rPr>
              <a:t>REMOVE</a:t>
            </a:r>
            <a:r>
              <a:rPr lang="en-US" sz="2200" b="0" dirty="0">
                <a:latin typeface="Courier New" pitchFamily="49" charset="0"/>
                <a:cs typeface="Courier New" pitchFamily="49" charset="0"/>
              </a:rPr>
              <a:t> = { </a:t>
            </a:r>
          </a:p>
          <a:p>
            <a:r>
              <a:rPr lang="en-US" sz="2200" b="0" dirty="0">
                <a:latin typeface="Courier New" pitchFamily="49" charset="0"/>
                <a:cs typeface="Courier New" pitchFamily="49" charset="0"/>
              </a:rPr>
              <a:t> R1: k = (</a:t>
            </a:r>
            <a:r>
              <a:rPr lang="en-US" sz="2200" b="0" dirty="0" err="1">
                <a:latin typeface="Courier New" pitchFamily="49" charset="0"/>
                <a:cs typeface="Courier New" pitchFamily="49" charset="0"/>
              </a:rPr>
              <a:t>curr</a:t>
            </a:r>
            <a:r>
              <a:rPr lang="en-US" sz="2200" b="0" dirty="0">
                <a:latin typeface="Courier New" pitchFamily="49" charset="0"/>
                <a:cs typeface="Courier New" pitchFamily="49" charset="0"/>
              </a:rPr>
              <a:t>-&gt;key ≠ key) </a:t>
            </a:r>
          </a:p>
          <a:p>
            <a:r>
              <a:rPr lang="en-US" sz="2200" b="0" dirty="0">
                <a:latin typeface="Courier New" pitchFamily="49" charset="0"/>
                <a:cs typeface="Courier New" pitchFamily="49" charset="0"/>
              </a:rPr>
              <a:t> R2: if (k) return false</a:t>
            </a:r>
          </a:p>
          <a:p>
            <a:r>
              <a:rPr lang="en-US" sz="2200" b="1" dirty="0">
                <a:solidFill>
                  <a:schemeClr val="tx2"/>
                </a:solidFill>
                <a:latin typeface="Courier New" pitchFamily="49" charset="0"/>
                <a:cs typeface="Courier New" pitchFamily="49" charset="0"/>
              </a:rPr>
              <a:t> R3: </a:t>
            </a:r>
            <a:r>
              <a:rPr lang="en-US" sz="2200" b="1" dirty="0" err="1">
                <a:solidFill>
                  <a:schemeClr val="tx2"/>
                </a:solidFill>
                <a:latin typeface="Courier New" pitchFamily="49" charset="0"/>
                <a:cs typeface="Courier New" pitchFamily="49" charset="0"/>
              </a:rPr>
              <a:t>curr</a:t>
            </a:r>
            <a:r>
              <a:rPr lang="en-US" sz="2200" b="1" dirty="0">
                <a:solidFill>
                  <a:schemeClr val="tx2"/>
                </a:solidFill>
                <a:latin typeface="Courier New" pitchFamily="49" charset="0"/>
                <a:cs typeface="Courier New" pitchFamily="49" charset="0"/>
              </a:rPr>
              <a:t>-&gt;marked = true</a:t>
            </a:r>
          </a:p>
          <a:p>
            <a:r>
              <a:rPr lang="en-US" sz="2200" b="1" dirty="0">
                <a:solidFill>
                  <a:schemeClr val="tx2"/>
                </a:solidFill>
                <a:latin typeface="Courier New" pitchFamily="49" charset="0"/>
                <a:cs typeface="Courier New" pitchFamily="49" charset="0"/>
              </a:rPr>
              <a:t> R4: mp = </a:t>
            </a:r>
            <a:r>
              <a:rPr lang="en-US" sz="2200" b="1" dirty="0">
                <a:solidFill>
                  <a:schemeClr val="tx2"/>
                </a:solidFill>
                <a:latin typeface="Courier New" pitchFamily="49" charset="0"/>
                <a:cs typeface="Courier New" pitchFamily="49" charset="0"/>
                <a:sym typeface="Math B" pitchFamily="2" charset="2"/>
              </a:rPr>
              <a:t></a:t>
            </a:r>
            <a:r>
              <a:rPr lang="en-US" sz="2200" b="1" dirty="0" err="1">
                <a:solidFill>
                  <a:schemeClr val="tx2"/>
                </a:solidFill>
                <a:latin typeface="Courier New" pitchFamily="49" charset="0"/>
                <a:cs typeface="Courier New" pitchFamily="49" charset="0"/>
                <a:sym typeface="Math B" pitchFamily="2" charset="2"/>
              </a:rPr>
              <a:t>pred</a:t>
            </a:r>
            <a:r>
              <a:rPr lang="en-US" sz="2200" b="1" dirty="0">
                <a:solidFill>
                  <a:schemeClr val="tx2"/>
                </a:solidFill>
                <a:latin typeface="Courier New" pitchFamily="49" charset="0"/>
                <a:cs typeface="Courier New" pitchFamily="49" charset="0"/>
                <a:sym typeface="Math B" pitchFamily="2" charset="2"/>
              </a:rPr>
              <a:t>-&gt;marked</a:t>
            </a:r>
          </a:p>
          <a:p>
            <a:r>
              <a:rPr lang="en-US" sz="2200" b="1" dirty="0">
                <a:solidFill>
                  <a:schemeClr val="tx2"/>
                </a:solidFill>
                <a:latin typeface="Courier New" pitchFamily="49" charset="0"/>
                <a:cs typeface="Courier New" pitchFamily="49" charset="0"/>
                <a:sym typeface="Math B" pitchFamily="2" charset="2"/>
              </a:rPr>
              <a:t> R5: mc = </a:t>
            </a:r>
            <a:r>
              <a:rPr lang="en-US" sz="2200" b="1" dirty="0" err="1">
                <a:solidFill>
                  <a:schemeClr val="tx2"/>
                </a:solidFill>
                <a:latin typeface="Courier New" pitchFamily="49" charset="0"/>
                <a:cs typeface="Courier New" pitchFamily="49" charset="0"/>
                <a:sym typeface="Math B" pitchFamily="2" charset="2"/>
              </a:rPr>
              <a:t>curr</a:t>
            </a:r>
            <a:r>
              <a:rPr lang="en-US" sz="2200" b="1" dirty="0">
                <a:solidFill>
                  <a:schemeClr val="tx2"/>
                </a:solidFill>
                <a:latin typeface="Courier New" pitchFamily="49" charset="0"/>
                <a:cs typeface="Courier New" pitchFamily="49" charset="0"/>
                <a:sym typeface="Math B" pitchFamily="2" charset="2"/>
              </a:rPr>
              <a:t>-&gt;marked</a:t>
            </a:r>
          </a:p>
          <a:p>
            <a:r>
              <a:rPr lang="en-US" sz="2200" b="0" dirty="0">
                <a:solidFill>
                  <a:schemeClr val="tx2"/>
                </a:solidFill>
                <a:latin typeface="Courier New" pitchFamily="49" charset="0"/>
                <a:cs typeface="Courier New" pitchFamily="49" charset="0"/>
              </a:rPr>
              <a:t> </a:t>
            </a:r>
            <a:r>
              <a:rPr lang="en-US" sz="2200" b="1" dirty="0">
                <a:solidFill>
                  <a:schemeClr val="tx2"/>
                </a:solidFill>
                <a:latin typeface="Courier New" pitchFamily="49" charset="0"/>
                <a:cs typeface="Courier New" pitchFamily="49" charset="0"/>
              </a:rPr>
              <a:t>R6: </a:t>
            </a:r>
            <a:r>
              <a:rPr lang="en-US" sz="2200" b="1" dirty="0" err="1">
                <a:solidFill>
                  <a:schemeClr val="tx2"/>
                </a:solidFill>
                <a:latin typeface="Courier New" pitchFamily="49" charset="0"/>
                <a:cs typeface="Courier New" pitchFamily="49" charset="0"/>
              </a:rPr>
              <a:t>val</a:t>
            </a:r>
            <a:r>
              <a:rPr lang="en-US" sz="2200" b="1" dirty="0">
                <a:solidFill>
                  <a:schemeClr val="tx2"/>
                </a:solidFill>
                <a:latin typeface="Courier New" pitchFamily="49" charset="0"/>
                <a:cs typeface="Courier New" pitchFamily="49" charset="0"/>
              </a:rPr>
              <a:t>= (</a:t>
            </a:r>
            <a:r>
              <a:rPr lang="en-US" sz="2200" b="1" dirty="0" err="1">
                <a:solidFill>
                  <a:schemeClr val="tx2"/>
                </a:solidFill>
                <a:latin typeface="Courier New" pitchFamily="49" charset="0"/>
                <a:cs typeface="Courier New" pitchFamily="49" charset="0"/>
              </a:rPr>
              <a:t>pred</a:t>
            </a:r>
            <a:r>
              <a:rPr lang="en-US" sz="2200" b="1" dirty="0">
                <a:solidFill>
                  <a:schemeClr val="tx2"/>
                </a:solidFill>
                <a:latin typeface="Courier New" pitchFamily="49" charset="0"/>
                <a:cs typeface="Courier New" pitchFamily="49" charset="0"/>
              </a:rPr>
              <a:t>-&gt;next == </a:t>
            </a:r>
            <a:r>
              <a:rPr lang="en-US" sz="2200" b="1" dirty="0" err="1">
                <a:solidFill>
                  <a:schemeClr val="tx2"/>
                </a:solidFill>
                <a:latin typeface="Courier New" pitchFamily="49" charset="0"/>
                <a:cs typeface="Courier New" pitchFamily="49" charset="0"/>
              </a:rPr>
              <a:t>curr</a:t>
            </a:r>
            <a:r>
              <a:rPr lang="en-US" sz="2200" b="1" dirty="0">
                <a:solidFill>
                  <a:schemeClr val="tx2"/>
                </a:solidFill>
                <a:latin typeface="Courier New" pitchFamily="49" charset="0"/>
                <a:cs typeface="Courier New" pitchFamily="49" charset="0"/>
              </a:rPr>
              <a:t>) (</a:t>
            </a:r>
            <a:r>
              <a:rPr lang="en-US" sz="2200" b="1" dirty="0">
                <a:solidFill>
                  <a:schemeClr val="tx2"/>
                </a:solidFill>
                <a:latin typeface="Courier New" pitchFamily="49" charset="0"/>
                <a:cs typeface="Courier New" pitchFamily="49" charset="0"/>
                <a:sym typeface="Math B" pitchFamily="2" charset="2"/>
              </a:rPr>
              <a:t> </a:t>
            </a:r>
            <a:r>
              <a:rPr lang="en-US" sz="2200" b="1" dirty="0">
                <a:solidFill>
                  <a:schemeClr val="tx2"/>
                </a:solidFill>
                <a:latin typeface="Courier New" pitchFamily="49" charset="0"/>
                <a:cs typeface="Courier New" pitchFamily="49" charset="0"/>
              </a:rPr>
              <a:t>mp)? (</a:t>
            </a:r>
            <a:r>
              <a:rPr lang="en-US" sz="2200" b="1" dirty="0">
                <a:solidFill>
                  <a:schemeClr val="tx2"/>
                </a:solidFill>
                <a:latin typeface="Courier New" pitchFamily="49" charset="0"/>
                <a:cs typeface="Courier New" pitchFamily="49" charset="0"/>
                <a:sym typeface="Math B" pitchFamily="2" charset="2"/>
              </a:rPr>
              <a:t> </a:t>
            </a:r>
            <a:r>
              <a:rPr lang="en-US" sz="2200" b="1" dirty="0">
                <a:solidFill>
                  <a:schemeClr val="tx2"/>
                </a:solidFill>
                <a:latin typeface="Courier New" pitchFamily="49" charset="0"/>
                <a:cs typeface="Courier New" pitchFamily="49" charset="0"/>
              </a:rPr>
              <a:t>mc)?</a:t>
            </a:r>
            <a:r>
              <a:rPr lang="en-US" sz="2200" b="1" dirty="0">
                <a:solidFill>
                  <a:schemeClr val="tx2"/>
                </a:solidFill>
                <a:latin typeface="Courier New" pitchFamily="49" charset="0"/>
                <a:cs typeface="Courier New" pitchFamily="49" charset="0"/>
                <a:sym typeface="Math B" pitchFamily="2" charset="2"/>
              </a:rPr>
              <a:t>  </a:t>
            </a:r>
          </a:p>
          <a:p>
            <a:r>
              <a:rPr lang="en-US" sz="2200" b="0" dirty="0">
                <a:latin typeface="Courier New" pitchFamily="49" charset="0"/>
                <a:cs typeface="Courier New" pitchFamily="49" charset="0"/>
                <a:sym typeface="Math B" pitchFamily="2" charset="2"/>
              </a:rPr>
              <a:t> R7: </a:t>
            </a:r>
            <a:r>
              <a:rPr lang="en-US" sz="2200" b="0" dirty="0">
                <a:latin typeface="Courier New" pitchFamily="49" charset="0"/>
                <a:cs typeface="Courier New" pitchFamily="49" charset="0"/>
              </a:rPr>
              <a:t>if (</a:t>
            </a:r>
            <a:r>
              <a:rPr lang="en-US" sz="2200" b="0" dirty="0">
                <a:latin typeface="Courier New" pitchFamily="49" charset="0"/>
                <a:cs typeface="Courier New" pitchFamily="49" charset="0"/>
                <a:sym typeface="Math B" pitchFamily="2" charset="2"/>
              </a:rPr>
              <a:t></a:t>
            </a:r>
            <a:r>
              <a:rPr lang="en-US" sz="2200" b="0" dirty="0" err="1">
                <a:latin typeface="Courier New" pitchFamily="49" charset="0"/>
                <a:cs typeface="Courier New" pitchFamily="49" charset="0"/>
                <a:sym typeface="Math B" pitchFamily="2" charset="2"/>
              </a:rPr>
              <a:t>val</a:t>
            </a:r>
            <a:r>
              <a:rPr lang="en-US" sz="2200" b="0" dirty="0">
                <a:latin typeface="Courier New" pitchFamily="49" charset="0"/>
                <a:cs typeface="Courier New" pitchFamily="49" charset="0"/>
                <a:sym typeface="Math B" pitchFamily="2" charset="2"/>
              </a:rPr>
              <a:t>) </a:t>
            </a:r>
            <a:r>
              <a:rPr lang="en-US" sz="2200" b="0" dirty="0" err="1">
                <a:latin typeface="Courier New" pitchFamily="49" charset="0"/>
                <a:cs typeface="Courier New" pitchFamily="49" charset="0"/>
                <a:sym typeface="Math B" pitchFamily="2" charset="2"/>
              </a:rPr>
              <a:t>goto</a:t>
            </a:r>
            <a:r>
              <a:rPr lang="en-US" sz="2200" b="0" dirty="0">
                <a:latin typeface="Courier New" pitchFamily="49" charset="0"/>
                <a:cs typeface="Courier New" pitchFamily="49" charset="0"/>
                <a:sym typeface="Math B" pitchFamily="2" charset="2"/>
              </a:rPr>
              <a:t> restart</a:t>
            </a:r>
          </a:p>
          <a:p>
            <a:r>
              <a:rPr lang="en-US" sz="2200" b="0" dirty="0">
                <a:latin typeface="Courier New" pitchFamily="49" charset="0"/>
                <a:cs typeface="Courier New" pitchFamily="49" charset="0"/>
              </a:rPr>
              <a:t> R8: r = </a:t>
            </a:r>
            <a:r>
              <a:rPr lang="en-US" sz="2200" b="0" dirty="0" err="1">
                <a:latin typeface="Courier New" pitchFamily="49" charset="0"/>
                <a:cs typeface="Courier New" pitchFamily="49" charset="0"/>
              </a:rPr>
              <a:t>curr</a:t>
            </a:r>
            <a:r>
              <a:rPr lang="en-US" sz="2200" b="0" dirty="0">
                <a:latin typeface="Courier New" pitchFamily="49" charset="0"/>
                <a:cs typeface="Courier New" pitchFamily="49" charset="0"/>
              </a:rPr>
              <a:t>-&gt;next</a:t>
            </a:r>
            <a:endParaRPr lang="en-US" sz="2200" b="0" dirty="0">
              <a:latin typeface="Courier New" pitchFamily="49" charset="0"/>
              <a:cs typeface="Courier New" pitchFamily="49" charset="0"/>
              <a:sym typeface="Math B" pitchFamily="2" charset="2"/>
            </a:endParaRPr>
          </a:p>
          <a:p>
            <a:r>
              <a:rPr lang="en-US" sz="2200" b="0" dirty="0">
                <a:latin typeface="Courier New" pitchFamily="49" charset="0"/>
                <a:cs typeface="Courier New" pitchFamily="49" charset="0"/>
                <a:sym typeface="Math B" pitchFamily="2" charset="2"/>
              </a:rPr>
              <a:t> R9: </a:t>
            </a:r>
            <a:r>
              <a:rPr lang="en-US" sz="2200" b="0" dirty="0" err="1">
                <a:latin typeface="Courier New" pitchFamily="49" charset="0"/>
                <a:cs typeface="Courier New" pitchFamily="49" charset="0"/>
                <a:sym typeface="Math B" pitchFamily="2" charset="2"/>
              </a:rPr>
              <a:t>pred</a:t>
            </a:r>
            <a:r>
              <a:rPr lang="en-US" sz="2200" b="0" dirty="0">
                <a:latin typeface="Courier New" pitchFamily="49" charset="0"/>
                <a:cs typeface="Courier New" pitchFamily="49" charset="0"/>
                <a:sym typeface="Math B" pitchFamily="2" charset="2"/>
              </a:rPr>
              <a:t>-&gt;next = r</a:t>
            </a:r>
          </a:p>
          <a:p>
            <a:r>
              <a:rPr lang="en-US" sz="2200" b="0" dirty="0">
                <a:latin typeface="Courier New" pitchFamily="49" charset="0"/>
                <a:cs typeface="Courier New" pitchFamily="49" charset="0"/>
              </a:rPr>
              <a:t>}</a:t>
            </a:r>
          </a:p>
        </p:txBody>
      </p:sp>
      <p:sp>
        <p:nvSpPr>
          <p:cNvPr id="8212" name="AutoShape 7"/>
          <p:cNvSpPr>
            <a:spLocks noChangeArrowheads="1"/>
          </p:cNvSpPr>
          <p:nvPr/>
        </p:nvSpPr>
        <p:spPr bwMode="auto">
          <a:xfrm>
            <a:off x="428596" y="2473318"/>
            <a:ext cx="8143932" cy="4114800"/>
          </a:xfrm>
          <a:prstGeom prst="roundRect">
            <a:avLst>
              <a:gd name="adj" fmla="val 16667"/>
            </a:avLst>
          </a:prstGeom>
          <a:noFill/>
          <a:ln w="9525" algn="ctr">
            <a:solidFill>
              <a:schemeClr val="tx1"/>
            </a:solidFill>
            <a:round/>
            <a:headEnd/>
            <a:tailEnd/>
          </a:ln>
        </p:spPr>
        <p:txBody>
          <a:bodyPr wrap="none" anchor="ctr"/>
          <a:lstStyle/>
          <a:p>
            <a:endParaRPr lang="en-US" b="0"/>
          </a:p>
        </p:txBody>
      </p:sp>
      <p:grpSp>
        <p:nvGrpSpPr>
          <p:cNvPr id="3" name="Group 87"/>
          <p:cNvGrpSpPr>
            <a:grpSpLocks/>
          </p:cNvGrpSpPr>
          <p:nvPr/>
        </p:nvGrpSpPr>
        <p:grpSpPr bwMode="auto">
          <a:xfrm>
            <a:off x="7223125" y="6054718"/>
            <a:ext cx="396875" cy="381000"/>
            <a:chOff x="741" y="516"/>
            <a:chExt cx="96" cy="96"/>
          </a:xfrm>
        </p:grpSpPr>
        <p:sp>
          <p:nvSpPr>
            <p:cNvPr id="9240" name="AutoShape 88"/>
            <p:cNvSpPr>
              <a:spLocks noChangeArrowheads="1"/>
            </p:cNvSpPr>
            <p:nvPr/>
          </p:nvSpPr>
          <p:spPr bwMode="auto">
            <a:xfrm rot="5400000">
              <a:off x="741" y="516"/>
              <a:ext cx="96" cy="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1600 w 21600"/>
                <a:gd name="T13" fmla="*/ 0 h 21600"/>
                <a:gd name="T14" fmla="*/ 0 w 21600"/>
                <a:gd name="T15" fmla="*/ 10575 h 21600"/>
              </a:gdLst>
              <a:ahLst/>
              <a:cxnLst>
                <a:cxn ang="T8">
                  <a:pos x="T0" y="T1"/>
                </a:cxn>
                <a:cxn ang="T9">
                  <a:pos x="T2" y="T3"/>
                </a:cxn>
                <a:cxn ang="T10">
                  <a:pos x="T4" y="T5"/>
                </a:cxn>
                <a:cxn ang="T11">
                  <a:pos x="T6" y="T7"/>
                </a:cxn>
              </a:cxnLst>
              <a:rect l="T12" t="T13" r="T14" b="T15"/>
              <a:pathLst>
                <a:path w="21600" h="21600">
                  <a:moveTo>
                    <a:pt x="12599" y="10649"/>
                  </a:moveTo>
                  <a:cubicBezTo>
                    <a:pt x="12603" y="10699"/>
                    <a:pt x="12606" y="10749"/>
                    <a:pt x="12606" y="10800"/>
                  </a:cubicBezTo>
                  <a:cubicBezTo>
                    <a:pt x="12606" y="11797"/>
                    <a:pt x="11797" y="12606"/>
                    <a:pt x="10800" y="12606"/>
                  </a:cubicBezTo>
                  <a:cubicBezTo>
                    <a:pt x="9802" y="12606"/>
                    <a:pt x="8994" y="11797"/>
                    <a:pt x="8994" y="10800"/>
                  </a:cubicBezTo>
                  <a:cubicBezTo>
                    <a:pt x="8993" y="10749"/>
                    <a:pt x="8996" y="10699"/>
                    <a:pt x="9000" y="10649"/>
                  </a:cubicBezTo>
                  <a:lnTo>
                    <a:pt x="37" y="9897"/>
                  </a:lnTo>
                  <a:cubicBezTo>
                    <a:pt x="12" y="10197"/>
                    <a:pt x="-1" y="10498"/>
                    <a:pt x="0" y="10800"/>
                  </a:cubicBezTo>
                  <a:cubicBezTo>
                    <a:pt x="0" y="16764"/>
                    <a:pt x="4835" y="21600"/>
                    <a:pt x="10800" y="21600"/>
                  </a:cubicBezTo>
                  <a:cubicBezTo>
                    <a:pt x="16764" y="21600"/>
                    <a:pt x="21600" y="16764"/>
                    <a:pt x="21600" y="10800"/>
                  </a:cubicBezTo>
                  <a:cubicBezTo>
                    <a:pt x="21600" y="10498"/>
                    <a:pt x="21587" y="10197"/>
                    <a:pt x="21562" y="9897"/>
                  </a:cubicBezTo>
                  <a:close/>
                </a:path>
              </a:pathLst>
            </a:custGeom>
            <a:solidFill>
              <a:schemeClr val="tx2">
                <a:lumMod val="75000"/>
              </a:schemeClr>
            </a:solidFill>
            <a:ln w="9525">
              <a:solidFill>
                <a:schemeClr val="tx1"/>
              </a:solidFill>
              <a:miter lim="800000"/>
              <a:headEnd/>
              <a:tailEnd/>
            </a:ln>
          </p:spPr>
          <p:txBody>
            <a:bodyPr wrap="none" anchor="ctr"/>
            <a:lstStyle/>
            <a:p>
              <a:endParaRPr lang="en-US" b="0"/>
            </a:p>
          </p:txBody>
        </p:sp>
        <p:sp>
          <p:nvSpPr>
            <p:cNvPr id="9241" name="Oval 89"/>
            <p:cNvSpPr>
              <a:spLocks noChangeArrowheads="1"/>
            </p:cNvSpPr>
            <p:nvPr/>
          </p:nvSpPr>
          <p:spPr bwMode="auto">
            <a:xfrm>
              <a:off x="741" y="516"/>
              <a:ext cx="96" cy="96"/>
            </a:xfrm>
            <a:prstGeom prst="ellipse">
              <a:avLst/>
            </a:prstGeom>
            <a:noFill/>
            <a:ln w="9525">
              <a:solidFill>
                <a:schemeClr val="tx1"/>
              </a:solidFill>
              <a:round/>
              <a:headEnd/>
              <a:tailEnd/>
            </a:ln>
          </p:spPr>
          <p:txBody>
            <a:bodyPr wrap="none" anchor="ctr"/>
            <a:lstStyle/>
            <a:p>
              <a:endParaRPr lang="en-US" b="0"/>
            </a:p>
          </p:txBody>
        </p:sp>
      </p:grpSp>
      <p:sp>
        <p:nvSpPr>
          <p:cNvPr id="9238" name="Text Box 29"/>
          <p:cNvSpPr txBox="1">
            <a:spLocks noChangeArrowheads="1"/>
          </p:cNvSpPr>
          <p:nvPr/>
        </p:nvSpPr>
        <p:spPr bwMode="auto">
          <a:xfrm>
            <a:off x="2057400" y="1290623"/>
            <a:ext cx="1111250" cy="366712"/>
          </a:xfrm>
          <a:prstGeom prst="rect">
            <a:avLst/>
          </a:prstGeom>
          <a:noFill/>
          <a:ln w="9525" algn="ctr">
            <a:noFill/>
            <a:miter lim="800000"/>
            <a:headEnd/>
            <a:tailEnd/>
          </a:ln>
        </p:spPr>
        <p:txBody>
          <a:bodyPr wrap="none">
            <a:spAutoFit/>
          </a:bodyPr>
          <a:lstStyle/>
          <a:p>
            <a:r>
              <a:rPr lang="en-US"/>
              <a:t>OBJECT</a:t>
            </a:r>
          </a:p>
        </p:txBody>
      </p:sp>
      <p:sp>
        <p:nvSpPr>
          <p:cNvPr id="8222" name="Text Box 30"/>
          <p:cNvSpPr txBox="1">
            <a:spLocks noChangeArrowheads="1"/>
          </p:cNvSpPr>
          <p:nvPr/>
        </p:nvSpPr>
        <p:spPr bwMode="auto">
          <a:xfrm>
            <a:off x="4679950" y="1285860"/>
            <a:ext cx="1111250" cy="366713"/>
          </a:xfrm>
          <a:prstGeom prst="rect">
            <a:avLst/>
          </a:prstGeom>
          <a:noFill/>
          <a:ln w="9525" algn="ctr">
            <a:noFill/>
            <a:miter lim="800000"/>
            <a:headEnd/>
            <a:tailEnd/>
          </a:ln>
        </p:spPr>
        <p:txBody>
          <a:bodyPr wrap="none">
            <a:spAutoFit/>
          </a:bodyPr>
          <a:lstStyle/>
          <a:p>
            <a:r>
              <a:rPr lang="en-US"/>
              <a:t>OBJECT</a:t>
            </a:r>
          </a:p>
        </p:txBody>
      </p:sp>
      <p:sp>
        <p:nvSpPr>
          <p:cNvPr id="24" name="Slide Number Placeholder 23"/>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29</a:t>
            </a:fld>
            <a:endParaRPr kumimoji="0" lang="en-US" sz="1200">
              <a:solidFill>
                <a:schemeClr val="tx2"/>
              </a:solidFill>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9"/>
                                        </p:tgtEl>
                                        <p:attrNameLst>
                                          <p:attrName>style.visibility</p:attrName>
                                        </p:attrNameLst>
                                      </p:cBhvr>
                                      <p:to>
                                        <p:strVal val="visible"/>
                                      </p:to>
                                    </p:set>
                                    <p:animEffect transition="in" filter="fade">
                                      <p:cBhvr>
                                        <p:cTn id="7" dur="500"/>
                                        <p:tgtEl>
                                          <p:spTgt spid="8199"/>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8204"/>
                                        </p:tgtEl>
                                        <p:attrNameLst>
                                          <p:attrName>style.visibility</p:attrName>
                                        </p:attrNameLst>
                                      </p:cBhvr>
                                      <p:to>
                                        <p:strVal val="visible"/>
                                      </p:to>
                                    </p:set>
                                    <p:animEffect transition="in" filter="fade">
                                      <p:cBhvr>
                                        <p:cTn id="10" dur="500"/>
                                        <p:tgtEl>
                                          <p:spTgt spid="820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205"/>
                                        </p:tgtEl>
                                        <p:attrNameLst>
                                          <p:attrName>style.visibility</p:attrName>
                                        </p:attrNameLst>
                                      </p:cBhvr>
                                      <p:to>
                                        <p:strVal val="visible"/>
                                      </p:to>
                                    </p:set>
                                    <p:animEffect transition="in" filter="fade">
                                      <p:cBhvr>
                                        <p:cTn id="13" dur="500"/>
                                        <p:tgtEl>
                                          <p:spTgt spid="820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206"/>
                                        </p:tgtEl>
                                        <p:attrNameLst>
                                          <p:attrName>style.visibility</p:attrName>
                                        </p:attrNameLst>
                                      </p:cBhvr>
                                      <p:to>
                                        <p:strVal val="visible"/>
                                      </p:to>
                                    </p:set>
                                    <p:animEffect transition="in" filter="fade">
                                      <p:cBhvr>
                                        <p:cTn id="16" dur="500"/>
                                        <p:tgtEl>
                                          <p:spTgt spid="820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207"/>
                                        </p:tgtEl>
                                        <p:attrNameLst>
                                          <p:attrName>style.visibility</p:attrName>
                                        </p:attrNameLst>
                                      </p:cBhvr>
                                      <p:to>
                                        <p:strVal val="visible"/>
                                      </p:to>
                                    </p:set>
                                    <p:animEffect transition="in" filter="fade">
                                      <p:cBhvr>
                                        <p:cTn id="19" dur="500"/>
                                        <p:tgtEl>
                                          <p:spTgt spid="820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208"/>
                                        </p:tgtEl>
                                        <p:attrNameLst>
                                          <p:attrName>style.visibility</p:attrName>
                                        </p:attrNameLst>
                                      </p:cBhvr>
                                      <p:to>
                                        <p:strVal val="visible"/>
                                      </p:to>
                                    </p:set>
                                    <p:animEffect transition="in" filter="fade">
                                      <p:cBhvr>
                                        <p:cTn id="22" dur="500"/>
                                        <p:tgtEl>
                                          <p:spTgt spid="820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209"/>
                                        </p:tgtEl>
                                        <p:attrNameLst>
                                          <p:attrName>style.visibility</p:attrName>
                                        </p:attrNameLst>
                                      </p:cBhvr>
                                      <p:to>
                                        <p:strVal val="visible"/>
                                      </p:to>
                                    </p:set>
                                    <p:animEffect transition="in" filter="fade">
                                      <p:cBhvr>
                                        <p:cTn id="25" dur="500"/>
                                        <p:tgtEl>
                                          <p:spTgt spid="820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210"/>
                                        </p:tgtEl>
                                        <p:attrNameLst>
                                          <p:attrName>style.visibility</p:attrName>
                                        </p:attrNameLst>
                                      </p:cBhvr>
                                      <p:to>
                                        <p:strVal val="visible"/>
                                      </p:to>
                                    </p:set>
                                    <p:animEffect transition="in" filter="fade">
                                      <p:cBhvr>
                                        <p:cTn id="28" dur="500"/>
                                        <p:tgtEl>
                                          <p:spTgt spid="82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222"/>
                                        </p:tgtEl>
                                        <p:attrNameLst>
                                          <p:attrName>style.visibility</p:attrName>
                                        </p:attrNameLst>
                                      </p:cBhvr>
                                      <p:to>
                                        <p:strVal val="visible"/>
                                      </p:to>
                                    </p:set>
                                    <p:animEffect transition="in" filter="fade">
                                      <p:cBhvr>
                                        <p:cTn id="31" dur="500"/>
                                        <p:tgtEl>
                                          <p:spTgt spid="822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83748"/>
                                        </p:tgtEl>
                                        <p:attrNameLst>
                                          <p:attrName>style.visibility</p:attrName>
                                        </p:attrNameLst>
                                      </p:cBhvr>
                                      <p:to>
                                        <p:strVal val="visible"/>
                                      </p:to>
                                    </p:set>
                                    <p:animEffect transition="in" filter="fade">
                                      <p:cBhvr>
                                        <p:cTn id="36" dur="500"/>
                                        <p:tgtEl>
                                          <p:spTgt spid="118374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212"/>
                                        </p:tgtEl>
                                        <p:attrNameLst>
                                          <p:attrName>style.visibility</p:attrName>
                                        </p:attrNameLst>
                                      </p:cBhvr>
                                      <p:to>
                                        <p:strVal val="visible"/>
                                      </p:to>
                                    </p:set>
                                    <p:animEffect transition="in" filter="fade">
                                      <p:cBhvr>
                                        <p:cTn id="39" dur="500"/>
                                        <p:tgtEl>
                                          <p:spTgt spid="8212"/>
                                        </p:tgtEl>
                                      </p:cBhvr>
                                    </p:animEffect>
                                  </p:childTnLst>
                                </p:cTn>
                              </p:par>
                              <p:par>
                                <p:cTn id="40" presetID="10" presetClass="entr" presetSubtype="0" fill="hold" nodeType="with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animBg="1"/>
      <p:bldP spid="8204" grpId="0"/>
      <p:bldP spid="8205" grpId="0"/>
      <p:bldP spid="8206" grpId="0" animBg="1"/>
      <p:bldP spid="8207" grpId="0" animBg="1"/>
      <p:bldP spid="8208" grpId="0"/>
      <p:bldP spid="8209" grpId="0" animBg="1"/>
      <p:bldP spid="8210" grpId="0"/>
      <p:bldP spid="1183748" grpId="0"/>
      <p:bldP spid="8212" grpId="0" animBg="1"/>
      <p:bldP spid="822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z="3200" dirty="0"/>
              <a:t>Highly Concurrent Algorithms</a:t>
            </a:r>
          </a:p>
        </p:txBody>
      </p:sp>
      <p:pic>
        <p:nvPicPr>
          <p:cNvPr id="29700" name="Picture 4" descr="remappliance"/>
          <p:cNvPicPr>
            <a:picLocks noChangeAspect="1" noChangeArrowheads="1"/>
          </p:cNvPicPr>
          <p:nvPr/>
        </p:nvPicPr>
        <p:blipFill>
          <a:blip r:embed="rId4"/>
          <a:srcRect/>
          <a:stretch>
            <a:fillRect/>
          </a:stretch>
        </p:blipFill>
        <p:spPr bwMode="auto">
          <a:xfrm>
            <a:off x="533400" y="2133624"/>
            <a:ext cx="4876800" cy="2019300"/>
          </a:xfrm>
          <a:prstGeom prst="rect">
            <a:avLst/>
          </a:prstGeom>
          <a:noFill/>
        </p:spPr>
      </p:pic>
      <p:pic>
        <p:nvPicPr>
          <p:cNvPr id="29701" name="Picture 5" descr="ps3"/>
          <p:cNvPicPr>
            <a:picLocks noChangeAspect="1" noChangeArrowheads="1"/>
          </p:cNvPicPr>
          <p:nvPr/>
        </p:nvPicPr>
        <p:blipFill>
          <a:blip r:embed="rId5"/>
          <a:srcRect/>
          <a:stretch>
            <a:fillRect/>
          </a:stretch>
        </p:blipFill>
        <p:spPr bwMode="auto">
          <a:xfrm>
            <a:off x="3352800" y="3505224"/>
            <a:ext cx="2692400" cy="2692400"/>
          </a:xfrm>
          <a:prstGeom prst="rect">
            <a:avLst/>
          </a:prstGeom>
          <a:noFill/>
        </p:spPr>
      </p:pic>
      <p:pic>
        <p:nvPicPr>
          <p:cNvPr id="29702" name="Picture 6" descr="Arwhd_Main-420"/>
          <p:cNvPicPr>
            <a:picLocks noChangeAspect="1" noChangeArrowheads="1"/>
          </p:cNvPicPr>
          <p:nvPr/>
        </p:nvPicPr>
        <p:blipFill>
          <a:blip r:embed="rId6"/>
          <a:srcRect/>
          <a:stretch>
            <a:fillRect/>
          </a:stretch>
        </p:blipFill>
        <p:spPr bwMode="auto">
          <a:xfrm>
            <a:off x="5029200" y="2590824"/>
            <a:ext cx="3048000" cy="2395538"/>
          </a:xfrm>
          <a:prstGeom prst="rect">
            <a:avLst/>
          </a:prstGeom>
          <a:noFill/>
        </p:spPr>
      </p:pic>
      <p:grpSp>
        <p:nvGrpSpPr>
          <p:cNvPr id="2" name="Group 14"/>
          <p:cNvGrpSpPr>
            <a:grpSpLocks/>
          </p:cNvGrpSpPr>
          <p:nvPr/>
        </p:nvGrpSpPr>
        <p:grpSpPr bwMode="auto">
          <a:xfrm>
            <a:off x="3200400" y="1676424"/>
            <a:ext cx="2362200" cy="2063750"/>
            <a:chOff x="2112" y="768"/>
            <a:chExt cx="1860" cy="1588"/>
          </a:xfrm>
        </p:grpSpPr>
        <p:pic>
          <p:nvPicPr>
            <p:cNvPr id="29711" name="Picture 15" descr="java-duke-guitar"/>
            <p:cNvPicPr>
              <a:picLocks noChangeAspect="1" noChangeArrowheads="1"/>
            </p:cNvPicPr>
            <p:nvPr/>
          </p:nvPicPr>
          <p:blipFill>
            <a:blip r:embed="rId7"/>
            <a:srcRect/>
            <a:stretch>
              <a:fillRect/>
            </a:stretch>
          </p:blipFill>
          <p:spPr bwMode="auto">
            <a:xfrm>
              <a:off x="2112" y="768"/>
              <a:ext cx="1860" cy="1588"/>
            </a:xfrm>
            <a:prstGeom prst="rect">
              <a:avLst/>
            </a:prstGeom>
            <a:noFill/>
          </p:spPr>
        </p:pic>
        <p:pic>
          <p:nvPicPr>
            <p:cNvPr id="29712" name="Picture 16" descr="metronome"/>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3504" y="1527"/>
              <a:ext cx="445" cy="804"/>
            </a:xfrm>
            <a:prstGeom prst="rect">
              <a:avLst/>
            </a:prstGeom>
            <a:noFill/>
          </p:spPr>
        </p:pic>
      </p:grpSp>
      <p:sp>
        <p:nvSpPr>
          <p:cNvPr id="29707" name="AutoShape 11"/>
          <p:cNvSpPr>
            <a:spLocks noChangeArrowheads="1"/>
          </p:cNvSpPr>
          <p:nvPr/>
        </p:nvSpPr>
        <p:spPr bwMode="auto">
          <a:xfrm>
            <a:off x="990600" y="2743224"/>
            <a:ext cx="3124200" cy="2590800"/>
          </a:xfrm>
          <a:prstGeom prst="roundRect">
            <a:avLst>
              <a:gd name="adj" fmla="val 16667"/>
            </a:avLst>
          </a:prstGeom>
          <a:solidFill>
            <a:srgbClr val="000066">
              <a:alpha val="75999"/>
            </a:srgbClr>
          </a:solidFill>
          <a:ln w="9525">
            <a:noFill/>
            <a:round/>
            <a:headEnd/>
            <a:tailEnd/>
          </a:ln>
          <a:effectLst>
            <a:outerShdw dist="107763" dir="2700000" algn="ctr" rotWithShape="0">
              <a:srgbClr val="000000">
                <a:alpha val="50000"/>
              </a:srgbClr>
            </a:outerShdw>
          </a:effectLst>
        </p:spPr>
        <p:txBody>
          <a:bodyPr wrap="none" anchor="ctr"/>
          <a:lstStyle/>
          <a:p>
            <a:pPr algn="ctr" fontAlgn="auto">
              <a:spcBef>
                <a:spcPts val="0"/>
              </a:spcBef>
              <a:spcAft>
                <a:spcPts val="0"/>
              </a:spcAft>
            </a:pPr>
            <a:r>
              <a:rPr lang="en-US" sz="2100" b="1" kern="0" dirty="0">
                <a:solidFill>
                  <a:schemeClr val="tx1"/>
                </a:solidFill>
                <a:latin typeface="Arial" charset="0"/>
              </a:rPr>
              <a:t>Parallel pattern </a:t>
            </a:r>
            <a:br>
              <a:rPr lang="en-US" sz="2100" b="1" kern="0" dirty="0">
                <a:solidFill>
                  <a:schemeClr val="tx1"/>
                </a:solidFill>
                <a:latin typeface="Arial" charset="0"/>
              </a:rPr>
            </a:br>
            <a:r>
              <a:rPr lang="en-US" sz="2100" b="1" kern="0" dirty="0">
                <a:solidFill>
                  <a:schemeClr val="tx1"/>
                </a:solidFill>
                <a:latin typeface="Arial" charset="0"/>
              </a:rPr>
              <a:t>matching</a:t>
            </a:r>
          </a:p>
          <a:p>
            <a:pPr algn="ctr" fontAlgn="auto">
              <a:spcBef>
                <a:spcPts val="0"/>
              </a:spcBef>
              <a:spcAft>
                <a:spcPts val="0"/>
              </a:spcAft>
            </a:pPr>
            <a:r>
              <a:rPr lang="en-US" sz="2100" b="1" kern="0" dirty="0">
                <a:solidFill>
                  <a:schemeClr val="tx1"/>
                </a:solidFill>
                <a:latin typeface="Arial" charset="0"/>
              </a:rPr>
              <a:t>Anomaly detection</a:t>
            </a:r>
            <a:br>
              <a:rPr lang="en-US" sz="2100" b="1" kern="0" dirty="0">
                <a:solidFill>
                  <a:schemeClr val="tx1"/>
                </a:solidFill>
                <a:latin typeface="Arial" charset="0"/>
              </a:rPr>
            </a:br>
            <a:endParaRPr lang="en-US" sz="2100" b="1" kern="0" dirty="0">
              <a:solidFill>
                <a:schemeClr val="tx1"/>
              </a:solidFill>
              <a:latin typeface="Arial" charset="0"/>
            </a:endParaRPr>
          </a:p>
          <a:p>
            <a:pPr algn="ctr" fontAlgn="auto">
              <a:spcBef>
                <a:spcPts val="0"/>
              </a:spcBef>
              <a:spcAft>
                <a:spcPts val="0"/>
              </a:spcAft>
            </a:pPr>
            <a:endParaRPr lang="en-US" sz="2100" b="1" kern="0" dirty="0">
              <a:solidFill>
                <a:schemeClr val="tx1"/>
              </a:solidFill>
              <a:latin typeface="Arial" charset="0"/>
            </a:endParaRPr>
          </a:p>
        </p:txBody>
      </p:sp>
      <p:sp>
        <p:nvSpPr>
          <p:cNvPr id="29708" name="AutoShape 12"/>
          <p:cNvSpPr>
            <a:spLocks noChangeArrowheads="1"/>
          </p:cNvSpPr>
          <p:nvPr/>
        </p:nvSpPr>
        <p:spPr bwMode="auto">
          <a:xfrm>
            <a:off x="5867400" y="3429024"/>
            <a:ext cx="3124200" cy="2590800"/>
          </a:xfrm>
          <a:prstGeom prst="roundRect">
            <a:avLst>
              <a:gd name="adj" fmla="val 16667"/>
            </a:avLst>
          </a:prstGeom>
          <a:solidFill>
            <a:srgbClr val="000066">
              <a:alpha val="75999"/>
            </a:srgbClr>
          </a:solidFill>
          <a:ln w="9525">
            <a:noFill/>
            <a:round/>
            <a:headEnd/>
            <a:tailEnd/>
          </a:ln>
          <a:effectLst>
            <a:outerShdw dist="107763" dir="2700000" algn="ctr" rotWithShape="0">
              <a:srgbClr val="000000">
                <a:alpha val="50000"/>
              </a:srgbClr>
            </a:outerShdw>
          </a:effectLst>
        </p:spPr>
        <p:txBody>
          <a:bodyPr wrap="none" anchor="ctr"/>
          <a:lstStyle/>
          <a:p>
            <a:pPr algn="ctr" fontAlgn="auto">
              <a:spcBef>
                <a:spcPts val="0"/>
              </a:spcBef>
              <a:spcAft>
                <a:spcPts val="0"/>
              </a:spcAft>
            </a:pPr>
            <a:r>
              <a:rPr lang="en-US" sz="2100" b="1" kern="0">
                <a:solidFill>
                  <a:schemeClr val="tx1"/>
                </a:solidFill>
                <a:latin typeface="Arial" charset="0"/>
              </a:rPr>
              <a:t>Voxel trees</a:t>
            </a:r>
          </a:p>
          <a:p>
            <a:pPr algn="ctr" fontAlgn="auto">
              <a:spcBef>
                <a:spcPts val="0"/>
              </a:spcBef>
              <a:spcAft>
                <a:spcPts val="0"/>
              </a:spcAft>
            </a:pPr>
            <a:r>
              <a:rPr lang="en-US" sz="2100" b="1" kern="0">
                <a:solidFill>
                  <a:schemeClr val="tx1"/>
                </a:solidFill>
                <a:latin typeface="Arial" charset="0"/>
              </a:rPr>
              <a:t>Polyhedrons</a:t>
            </a:r>
          </a:p>
          <a:p>
            <a:pPr algn="ctr" fontAlgn="auto">
              <a:spcBef>
                <a:spcPts val="0"/>
              </a:spcBef>
              <a:spcAft>
                <a:spcPts val="0"/>
              </a:spcAft>
            </a:pPr>
            <a:r>
              <a:rPr lang="en-US" sz="2100" b="1" kern="0">
                <a:solidFill>
                  <a:schemeClr val="tx1"/>
                </a:solidFill>
                <a:latin typeface="Arial" charset="0"/>
              </a:rPr>
              <a:t>…</a:t>
            </a:r>
          </a:p>
        </p:txBody>
      </p:sp>
      <p:sp>
        <p:nvSpPr>
          <p:cNvPr id="29709" name="AutoShape 13"/>
          <p:cNvSpPr>
            <a:spLocks noChangeArrowheads="1"/>
          </p:cNvSpPr>
          <p:nvPr/>
        </p:nvSpPr>
        <p:spPr bwMode="auto">
          <a:xfrm>
            <a:off x="3505200" y="4267224"/>
            <a:ext cx="3124200" cy="2590800"/>
          </a:xfrm>
          <a:prstGeom prst="roundRect">
            <a:avLst>
              <a:gd name="adj" fmla="val 16667"/>
            </a:avLst>
          </a:prstGeom>
          <a:solidFill>
            <a:srgbClr val="000066">
              <a:alpha val="75999"/>
            </a:srgbClr>
          </a:solidFill>
          <a:ln w="9525">
            <a:noFill/>
            <a:round/>
            <a:headEnd/>
            <a:tailEnd/>
          </a:ln>
          <a:effectLst>
            <a:outerShdw dist="107763" dir="2700000" algn="ctr" rotWithShape="0">
              <a:srgbClr val="000000">
                <a:alpha val="50000"/>
              </a:srgbClr>
            </a:outerShdw>
          </a:effectLst>
        </p:spPr>
        <p:txBody>
          <a:bodyPr wrap="none" anchor="ctr"/>
          <a:lstStyle/>
          <a:p>
            <a:pPr algn="ctr" fontAlgn="auto">
              <a:spcBef>
                <a:spcPts val="0"/>
              </a:spcBef>
              <a:spcAft>
                <a:spcPts val="0"/>
              </a:spcAft>
            </a:pPr>
            <a:r>
              <a:rPr lang="fr-FR" sz="2100" b="1" kern="0">
                <a:solidFill>
                  <a:schemeClr val="tx1"/>
                </a:solidFill>
                <a:latin typeface="Arial" charset="0"/>
              </a:rPr>
              <a:t>Scene graph traversal</a:t>
            </a:r>
          </a:p>
          <a:p>
            <a:pPr algn="ctr" fontAlgn="auto">
              <a:spcBef>
                <a:spcPts val="0"/>
              </a:spcBef>
              <a:spcAft>
                <a:spcPts val="0"/>
              </a:spcAft>
            </a:pPr>
            <a:r>
              <a:rPr lang="fr-FR" sz="2100" b="1" kern="0">
                <a:solidFill>
                  <a:schemeClr val="tx1"/>
                </a:solidFill>
                <a:latin typeface="Arial" charset="0"/>
              </a:rPr>
              <a:t>Physics simulation</a:t>
            </a:r>
          </a:p>
          <a:p>
            <a:pPr algn="ctr" fontAlgn="auto">
              <a:spcBef>
                <a:spcPts val="0"/>
              </a:spcBef>
              <a:spcAft>
                <a:spcPts val="0"/>
              </a:spcAft>
            </a:pPr>
            <a:r>
              <a:rPr lang="fr-FR" sz="2100" b="1" kern="0">
                <a:solidFill>
                  <a:schemeClr val="tx1"/>
                </a:solidFill>
                <a:latin typeface="Arial" charset="0"/>
              </a:rPr>
              <a:t>Collision Detection</a:t>
            </a:r>
          </a:p>
          <a:p>
            <a:pPr algn="ctr" fontAlgn="auto">
              <a:spcBef>
                <a:spcPts val="0"/>
              </a:spcBef>
              <a:spcAft>
                <a:spcPts val="0"/>
              </a:spcAft>
            </a:pPr>
            <a:r>
              <a:rPr lang="en-US" sz="2100" b="1" kern="0">
                <a:solidFill>
                  <a:schemeClr val="tx1"/>
                </a:solidFill>
                <a:latin typeface="Arial" charset="0"/>
              </a:rPr>
              <a:t>…</a:t>
            </a:r>
            <a:endParaRPr lang="fr-FR" sz="2100" b="1" kern="0">
              <a:solidFill>
                <a:schemeClr val="tx1"/>
              </a:solidFill>
              <a:latin typeface="Arial" charset="0"/>
            </a:endParaRPr>
          </a:p>
        </p:txBody>
      </p:sp>
      <p:sp>
        <p:nvSpPr>
          <p:cNvPr id="29706" name="AutoShape 10"/>
          <p:cNvSpPr>
            <a:spLocks noChangeArrowheads="1"/>
          </p:cNvSpPr>
          <p:nvPr/>
        </p:nvSpPr>
        <p:spPr bwMode="auto">
          <a:xfrm>
            <a:off x="3505200" y="1828824"/>
            <a:ext cx="3352800" cy="2590800"/>
          </a:xfrm>
          <a:prstGeom prst="roundRect">
            <a:avLst>
              <a:gd name="adj" fmla="val 16667"/>
            </a:avLst>
          </a:prstGeom>
          <a:solidFill>
            <a:srgbClr val="000066">
              <a:alpha val="75999"/>
            </a:srgbClr>
          </a:solidFill>
          <a:ln w="9525">
            <a:noFill/>
            <a:round/>
            <a:headEnd/>
            <a:tailEnd/>
          </a:ln>
          <a:effectLst>
            <a:outerShdw dist="107763" dir="2700000" algn="ctr" rotWithShape="0">
              <a:srgbClr val="000000">
                <a:alpha val="50000"/>
              </a:srgbClr>
            </a:outerShdw>
          </a:effectLst>
        </p:spPr>
        <p:txBody>
          <a:bodyPr wrap="none" anchor="ctr"/>
          <a:lstStyle/>
          <a:p>
            <a:pPr algn="ctr" fontAlgn="auto">
              <a:spcBef>
                <a:spcPts val="0"/>
              </a:spcBef>
              <a:spcAft>
                <a:spcPts val="0"/>
              </a:spcAft>
            </a:pPr>
            <a:r>
              <a:rPr lang="en-US" sz="2100" b="1" kern="0" dirty="0">
                <a:solidFill>
                  <a:schemeClr val="tx1"/>
                </a:solidFill>
                <a:latin typeface="Arial" charset="0"/>
              </a:rPr>
              <a:t>Cartesian tree (fast fits)</a:t>
            </a:r>
          </a:p>
          <a:p>
            <a:pPr algn="ctr" fontAlgn="auto">
              <a:spcBef>
                <a:spcPts val="0"/>
              </a:spcBef>
              <a:spcAft>
                <a:spcPts val="0"/>
              </a:spcAft>
            </a:pPr>
            <a:r>
              <a:rPr lang="en-US" sz="2100" b="1" kern="0" dirty="0">
                <a:solidFill>
                  <a:schemeClr val="tx1"/>
                </a:solidFill>
                <a:latin typeface="Arial" charset="0"/>
              </a:rPr>
              <a:t>Lock-free queue</a:t>
            </a:r>
          </a:p>
          <a:p>
            <a:pPr algn="ctr" fontAlgn="auto">
              <a:spcBef>
                <a:spcPts val="0"/>
              </a:spcBef>
              <a:spcAft>
                <a:spcPts val="0"/>
              </a:spcAft>
            </a:pPr>
            <a:r>
              <a:rPr lang="en-US" sz="2100" b="1" kern="0" dirty="0">
                <a:solidFill>
                  <a:schemeClr val="tx1"/>
                </a:solidFill>
                <a:latin typeface="Arial" charset="0"/>
              </a:rPr>
              <a:t>Garbage collection</a:t>
            </a:r>
          </a:p>
          <a:p>
            <a:pPr algn="ctr" fontAlgn="auto">
              <a:spcBef>
                <a:spcPts val="0"/>
              </a:spcBef>
              <a:spcAft>
                <a:spcPts val="0"/>
              </a:spcAft>
            </a:pPr>
            <a:r>
              <a:rPr lang="en-US" sz="2100" b="1" kern="0" dirty="0">
                <a:solidFill>
                  <a:schemeClr val="tx1"/>
                </a:solidFill>
                <a:latin typeface="Arial" charset="0"/>
              </a:rPr>
              <a:t>…</a:t>
            </a:r>
          </a:p>
        </p:txBody>
      </p:sp>
      <p:sp>
        <p:nvSpPr>
          <p:cNvPr id="13" name="Slide Number Placeholder 12"/>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3</a:t>
            </a:fld>
            <a:endParaRPr kumimoji="0" lang="en-US" sz="1200">
              <a:solidFill>
                <a:schemeClr val="tx2"/>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707"/>
                                        </p:tgtEl>
                                        <p:attrNameLst>
                                          <p:attrName>style.visibility</p:attrName>
                                        </p:attrNameLst>
                                      </p:cBhvr>
                                      <p:to>
                                        <p:strVal val="visible"/>
                                      </p:to>
                                    </p:set>
                                    <p:animEffect transition="in" filter="fade">
                                      <p:cBhvr>
                                        <p:cTn id="7" dur="500"/>
                                        <p:tgtEl>
                                          <p:spTgt spid="2970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709"/>
                                        </p:tgtEl>
                                        <p:attrNameLst>
                                          <p:attrName>style.visibility</p:attrName>
                                        </p:attrNameLst>
                                      </p:cBhvr>
                                      <p:to>
                                        <p:strVal val="visible"/>
                                      </p:to>
                                    </p:set>
                                    <p:animEffect transition="in" filter="fade">
                                      <p:cBhvr>
                                        <p:cTn id="12" dur="500"/>
                                        <p:tgtEl>
                                          <p:spTgt spid="2970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708"/>
                                        </p:tgtEl>
                                        <p:attrNameLst>
                                          <p:attrName>style.visibility</p:attrName>
                                        </p:attrNameLst>
                                      </p:cBhvr>
                                      <p:to>
                                        <p:strVal val="visible"/>
                                      </p:to>
                                    </p:set>
                                    <p:animEffect transition="in" filter="fade">
                                      <p:cBhvr>
                                        <p:cTn id="17" dur="500"/>
                                        <p:tgtEl>
                                          <p:spTgt spid="2970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706"/>
                                        </p:tgtEl>
                                        <p:attrNameLst>
                                          <p:attrName>style.visibility</p:attrName>
                                        </p:attrNameLst>
                                      </p:cBhvr>
                                      <p:to>
                                        <p:strVal val="visible"/>
                                      </p:to>
                                    </p:set>
                                    <p:animEffect transition="in" filter="fade">
                                      <p:cBhvr>
                                        <p:cTn id="22" dur="500"/>
                                        <p:tgtEl>
                                          <p:spTgt spid="29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7" grpId="0" animBg="1"/>
      <p:bldP spid="29708" grpId="0" animBg="1"/>
      <p:bldP spid="29709" grpId="0" animBg="1"/>
      <p:bldP spid="29706"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57" name="Title 1"/>
          <p:cNvSpPr>
            <a:spLocks noGrp="1"/>
          </p:cNvSpPr>
          <p:nvPr>
            <p:ph type="title"/>
          </p:nvPr>
        </p:nvSpPr>
        <p:spPr>
          <a:xfrm>
            <a:off x="428628" y="214290"/>
            <a:ext cx="7929586" cy="647700"/>
          </a:xfrm>
        </p:spPr>
        <p:txBody>
          <a:bodyPr/>
          <a:lstStyle/>
          <a:p>
            <a:r>
              <a:rPr lang="en-US" dirty="0" smtClean="0"/>
              <a:t>Step 4: Run Paraglide</a:t>
            </a:r>
          </a:p>
        </p:txBody>
      </p:sp>
      <p:sp>
        <p:nvSpPr>
          <p:cNvPr id="10259" name="Text Box 4"/>
          <p:cNvSpPr txBox="1">
            <a:spLocks noChangeArrowheads="1"/>
          </p:cNvSpPr>
          <p:nvPr/>
        </p:nvSpPr>
        <p:spPr bwMode="auto">
          <a:xfrm>
            <a:off x="104744" y="1312884"/>
            <a:ext cx="3657600" cy="5226050"/>
          </a:xfrm>
          <a:prstGeom prst="rect">
            <a:avLst/>
          </a:prstGeom>
          <a:noFill/>
          <a:ln w="9525" algn="ctr">
            <a:noFill/>
            <a:miter lim="800000"/>
            <a:headEnd/>
            <a:tailEnd/>
          </a:ln>
        </p:spPr>
        <p:txBody>
          <a:bodyPr>
            <a:spAutoFit/>
          </a:bodyPr>
          <a:lstStyle/>
          <a:p>
            <a:r>
              <a:rPr lang="en-US" sz="1600" b="0" dirty="0" err="1">
                <a:latin typeface="Courier New" pitchFamily="49" charset="0"/>
                <a:cs typeface="Courier New" pitchFamily="49" charset="0"/>
              </a:rPr>
              <a:t>bool</a:t>
            </a:r>
            <a:r>
              <a:rPr lang="en-US" sz="1600" b="0" dirty="0">
                <a:latin typeface="Courier New" pitchFamily="49" charset="0"/>
                <a:cs typeface="Courier New" pitchFamily="49" charset="0"/>
              </a:rPr>
              <a:t> remove(</a:t>
            </a:r>
            <a:r>
              <a:rPr lang="en-US" sz="1600" b="0" dirty="0" err="1">
                <a:latin typeface="Courier New" pitchFamily="49" charset="0"/>
                <a:cs typeface="Courier New" pitchFamily="49" charset="0"/>
              </a:rPr>
              <a:t>int</a:t>
            </a:r>
            <a:r>
              <a:rPr lang="en-US" sz="1600" b="0" dirty="0">
                <a:latin typeface="Courier New" pitchFamily="49" charset="0"/>
                <a:cs typeface="Courier New" pitchFamily="49" charset="0"/>
              </a:rPr>
              <a:t> key) </a:t>
            </a:r>
          </a:p>
          <a:p>
            <a:r>
              <a:rPr lang="en-US" sz="1600" b="0" dirty="0">
                <a:latin typeface="Courier New" pitchFamily="49" charset="0"/>
                <a:cs typeface="Courier New" pitchFamily="49" charset="0"/>
              </a:rPr>
              <a:t>{</a:t>
            </a:r>
          </a:p>
          <a:p>
            <a:r>
              <a:rPr lang="en-US" sz="1600" b="0" dirty="0">
                <a:latin typeface="Courier New" pitchFamily="49" charset="0"/>
                <a:cs typeface="Courier New" pitchFamily="49" charset="0"/>
              </a:rPr>
              <a:t> Entry *</a:t>
            </a:r>
            <a:r>
              <a:rPr lang="en-US" sz="1600" b="0" dirty="0" err="1">
                <a:latin typeface="Courier New" pitchFamily="49" charset="0"/>
                <a:cs typeface="Courier New" pitchFamily="49" charset="0"/>
              </a:rPr>
              <a:t>pred</a:t>
            </a:r>
            <a:r>
              <a:rPr lang="en-US" sz="1600" b="0" dirty="0">
                <a:latin typeface="Courier New" pitchFamily="49" charset="0"/>
                <a:cs typeface="Courier New" pitchFamily="49" charset="0"/>
              </a:rPr>
              <a:t>,*</a:t>
            </a:r>
            <a:r>
              <a:rPr lang="en-US" sz="1600" b="0" dirty="0" err="1">
                <a:latin typeface="Courier New" pitchFamily="49" charset="0"/>
                <a:cs typeface="Courier New" pitchFamily="49" charset="0"/>
              </a:rPr>
              <a:t>curr</a:t>
            </a:r>
            <a:r>
              <a:rPr lang="en-US" sz="1600" b="0" dirty="0">
                <a:latin typeface="Courier New" pitchFamily="49" charset="0"/>
                <a:cs typeface="Courier New" pitchFamily="49" charset="0"/>
              </a:rPr>
              <a:t>,*r                 </a:t>
            </a:r>
          </a:p>
          <a:p>
            <a:r>
              <a:rPr lang="en-US" sz="1600" b="0" dirty="0">
                <a:latin typeface="Courier New" pitchFamily="49" charset="0"/>
                <a:cs typeface="Courier New" pitchFamily="49" charset="0"/>
              </a:rPr>
              <a:t>restart:</a:t>
            </a:r>
          </a:p>
          <a:p>
            <a:r>
              <a:rPr lang="en-US" sz="1600" b="0" dirty="0">
                <a:latin typeface="Courier New" pitchFamily="49" charset="0"/>
                <a:cs typeface="Courier New" pitchFamily="49" charset="0"/>
              </a:rPr>
              <a:t> locate(</a:t>
            </a:r>
            <a:r>
              <a:rPr lang="en-US" sz="1600" b="0" dirty="0" err="1">
                <a:latin typeface="Courier New" pitchFamily="49" charset="0"/>
                <a:cs typeface="Courier New" pitchFamily="49" charset="0"/>
              </a:rPr>
              <a:t>pred,curr,key</a:t>
            </a:r>
            <a:r>
              <a:rPr lang="en-US" sz="1600" b="0" dirty="0">
                <a:latin typeface="Courier New" pitchFamily="49" charset="0"/>
                <a:cs typeface="Courier New" pitchFamily="49" charset="0"/>
              </a:rPr>
              <a:t>)</a:t>
            </a:r>
          </a:p>
          <a:p>
            <a:r>
              <a:rPr lang="en-US" sz="1600" b="0" dirty="0">
                <a:latin typeface="Comic Sans MS" pitchFamily="66" charset="0"/>
                <a:cs typeface="Courier New" pitchFamily="49" charset="0"/>
              </a:rPr>
              <a:t> </a:t>
            </a:r>
            <a:r>
              <a:rPr lang="en-US" sz="1600" dirty="0">
                <a:solidFill>
                  <a:schemeClr val="tx2"/>
                </a:solidFill>
                <a:latin typeface="Comic Sans MS" pitchFamily="66" charset="0"/>
                <a:cs typeface="Courier New" pitchFamily="49" charset="0"/>
              </a:rPr>
              <a:t>REMOVE</a:t>
            </a:r>
            <a:r>
              <a:rPr lang="en-US" sz="1600" b="0" dirty="0">
                <a:latin typeface="Courier New" pitchFamily="49" charset="0"/>
                <a:cs typeface="Courier New" pitchFamily="49" charset="0"/>
              </a:rPr>
              <a:t>                          </a:t>
            </a:r>
          </a:p>
          <a:p>
            <a:r>
              <a:rPr lang="en-US" sz="1600" b="0" dirty="0">
                <a:latin typeface="Courier New" pitchFamily="49" charset="0"/>
                <a:cs typeface="Courier New" pitchFamily="49" charset="0"/>
              </a:rPr>
              <a:t> return true</a:t>
            </a:r>
          </a:p>
          <a:p>
            <a:r>
              <a:rPr lang="en-US" sz="1600" b="0" dirty="0">
                <a:latin typeface="Courier New" pitchFamily="49" charset="0"/>
                <a:cs typeface="Courier New" pitchFamily="49" charset="0"/>
              </a:rPr>
              <a:t>}</a:t>
            </a:r>
          </a:p>
          <a:p>
            <a:r>
              <a:rPr lang="en-US" sz="1600" dirty="0">
                <a:solidFill>
                  <a:schemeClr val="tx2"/>
                </a:solidFill>
                <a:latin typeface="Comic Sans MS" pitchFamily="66" charset="0"/>
                <a:cs typeface="Courier New" pitchFamily="49" charset="0"/>
              </a:rPr>
              <a:t>REMOVE</a:t>
            </a:r>
            <a:r>
              <a:rPr lang="en-US" sz="1600" b="0" dirty="0">
                <a:latin typeface="Courier New" pitchFamily="49" charset="0"/>
                <a:cs typeface="Courier New" pitchFamily="49" charset="0"/>
              </a:rPr>
              <a:t> = { </a:t>
            </a:r>
          </a:p>
          <a:p>
            <a:r>
              <a:rPr lang="en-US" sz="1600" b="0" dirty="0">
                <a:latin typeface="Courier New" pitchFamily="49" charset="0"/>
                <a:cs typeface="Courier New" pitchFamily="49" charset="0"/>
              </a:rPr>
              <a:t> R1: k = (</a:t>
            </a:r>
            <a:r>
              <a:rPr lang="en-US" sz="1600" b="0" dirty="0" err="1">
                <a:latin typeface="Courier New" pitchFamily="49" charset="0"/>
                <a:cs typeface="Courier New" pitchFamily="49" charset="0"/>
              </a:rPr>
              <a:t>curr</a:t>
            </a:r>
            <a:r>
              <a:rPr lang="en-US" sz="1600" b="0" dirty="0">
                <a:latin typeface="Courier New" pitchFamily="49" charset="0"/>
                <a:cs typeface="Courier New" pitchFamily="49" charset="0"/>
              </a:rPr>
              <a:t>-&gt;key ≠ key) </a:t>
            </a:r>
          </a:p>
          <a:p>
            <a:r>
              <a:rPr lang="en-US" sz="1600" b="0" dirty="0">
                <a:latin typeface="Courier New" pitchFamily="49" charset="0"/>
                <a:cs typeface="Courier New" pitchFamily="49" charset="0"/>
              </a:rPr>
              <a:t> R2: if (k) return false</a:t>
            </a:r>
          </a:p>
          <a:p>
            <a:r>
              <a:rPr lang="en-US" sz="1600" b="0" dirty="0">
                <a:solidFill>
                  <a:schemeClr val="tx2"/>
                </a:solidFill>
                <a:latin typeface="Courier New" pitchFamily="49" charset="0"/>
                <a:cs typeface="Courier New" pitchFamily="49" charset="0"/>
              </a:rPr>
              <a:t> R3: </a:t>
            </a:r>
            <a:r>
              <a:rPr lang="en-US" sz="1600" b="0" dirty="0" err="1">
                <a:solidFill>
                  <a:schemeClr val="tx2"/>
                </a:solidFill>
                <a:latin typeface="Courier New" pitchFamily="49" charset="0"/>
                <a:cs typeface="Courier New" pitchFamily="49" charset="0"/>
              </a:rPr>
              <a:t>curr</a:t>
            </a:r>
            <a:r>
              <a:rPr lang="en-US" sz="1600" b="0" dirty="0">
                <a:solidFill>
                  <a:schemeClr val="tx2"/>
                </a:solidFill>
                <a:latin typeface="Courier New" pitchFamily="49" charset="0"/>
                <a:cs typeface="Courier New" pitchFamily="49" charset="0"/>
              </a:rPr>
              <a:t>-&gt;marked = true</a:t>
            </a:r>
          </a:p>
          <a:p>
            <a:r>
              <a:rPr lang="en-US" sz="1600" b="0" dirty="0">
                <a:solidFill>
                  <a:schemeClr val="tx2"/>
                </a:solidFill>
                <a:latin typeface="Courier New" pitchFamily="49" charset="0"/>
                <a:cs typeface="Courier New" pitchFamily="49" charset="0"/>
              </a:rPr>
              <a:t> R4: mp = </a:t>
            </a:r>
            <a:r>
              <a:rPr lang="en-US" sz="1600" b="0" dirty="0">
                <a:solidFill>
                  <a:schemeClr val="tx2"/>
                </a:solidFill>
                <a:latin typeface="Courier New" pitchFamily="49" charset="0"/>
                <a:cs typeface="Courier New" pitchFamily="49" charset="0"/>
                <a:sym typeface="Math B" pitchFamily="2" charset="2"/>
              </a:rPr>
              <a:t></a:t>
            </a:r>
            <a:r>
              <a:rPr lang="en-US" sz="1600" b="0" dirty="0" err="1">
                <a:solidFill>
                  <a:schemeClr val="tx2"/>
                </a:solidFill>
                <a:latin typeface="Courier New" pitchFamily="49" charset="0"/>
                <a:cs typeface="Courier New" pitchFamily="49" charset="0"/>
                <a:sym typeface="Math B" pitchFamily="2" charset="2"/>
              </a:rPr>
              <a:t>pred</a:t>
            </a:r>
            <a:r>
              <a:rPr lang="en-US" sz="1600" b="0" dirty="0">
                <a:solidFill>
                  <a:schemeClr val="tx2"/>
                </a:solidFill>
                <a:latin typeface="Courier New" pitchFamily="49" charset="0"/>
                <a:cs typeface="Courier New" pitchFamily="49" charset="0"/>
                <a:sym typeface="Math B" pitchFamily="2" charset="2"/>
              </a:rPr>
              <a:t>-&gt;marked</a:t>
            </a:r>
          </a:p>
          <a:p>
            <a:r>
              <a:rPr lang="en-US" sz="1600" b="0" dirty="0">
                <a:solidFill>
                  <a:schemeClr val="tx2"/>
                </a:solidFill>
                <a:latin typeface="Courier New" pitchFamily="49" charset="0"/>
                <a:cs typeface="Courier New" pitchFamily="49" charset="0"/>
                <a:sym typeface="Math B" pitchFamily="2" charset="2"/>
              </a:rPr>
              <a:t> R5: mc = </a:t>
            </a:r>
            <a:r>
              <a:rPr lang="en-US" sz="1600" b="0" dirty="0" err="1">
                <a:solidFill>
                  <a:schemeClr val="tx2"/>
                </a:solidFill>
                <a:latin typeface="Courier New" pitchFamily="49" charset="0"/>
                <a:cs typeface="Courier New" pitchFamily="49" charset="0"/>
                <a:sym typeface="Math B" pitchFamily="2" charset="2"/>
              </a:rPr>
              <a:t>curr</a:t>
            </a:r>
            <a:r>
              <a:rPr lang="en-US" sz="1600" b="0" dirty="0">
                <a:solidFill>
                  <a:schemeClr val="tx2"/>
                </a:solidFill>
                <a:latin typeface="Courier New" pitchFamily="49" charset="0"/>
                <a:cs typeface="Courier New" pitchFamily="49" charset="0"/>
                <a:sym typeface="Math B" pitchFamily="2" charset="2"/>
              </a:rPr>
              <a:t>-&gt;marked</a:t>
            </a:r>
          </a:p>
          <a:p>
            <a:r>
              <a:rPr lang="en-US" sz="1600" b="0" dirty="0">
                <a:solidFill>
                  <a:schemeClr val="tx2"/>
                </a:solidFill>
                <a:latin typeface="Courier New" pitchFamily="49" charset="0"/>
                <a:cs typeface="Courier New" pitchFamily="49" charset="0"/>
              </a:rPr>
              <a:t> R6: </a:t>
            </a:r>
            <a:r>
              <a:rPr lang="en-US" sz="1600" b="0" dirty="0" err="1">
                <a:solidFill>
                  <a:schemeClr val="tx2"/>
                </a:solidFill>
                <a:latin typeface="Courier New" pitchFamily="49" charset="0"/>
                <a:cs typeface="Courier New" pitchFamily="49" charset="0"/>
              </a:rPr>
              <a:t>val</a:t>
            </a:r>
            <a:r>
              <a:rPr lang="en-US" sz="1600" b="0" dirty="0">
                <a:solidFill>
                  <a:schemeClr val="tx2"/>
                </a:solidFill>
                <a:latin typeface="Courier New" pitchFamily="49" charset="0"/>
                <a:cs typeface="Courier New" pitchFamily="49" charset="0"/>
              </a:rPr>
              <a:t>= (</a:t>
            </a:r>
            <a:r>
              <a:rPr lang="en-US" sz="1600" b="0" dirty="0" err="1">
                <a:solidFill>
                  <a:schemeClr val="tx2"/>
                </a:solidFill>
                <a:latin typeface="Courier New" pitchFamily="49" charset="0"/>
                <a:cs typeface="Courier New" pitchFamily="49" charset="0"/>
              </a:rPr>
              <a:t>pred</a:t>
            </a:r>
            <a:r>
              <a:rPr lang="en-US" sz="1600" b="0" dirty="0">
                <a:solidFill>
                  <a:schemeClr val="tx2"/>
                </a:solidFill>
                <a:latin typeface="Courier New" pitchFamily="49" charset="0"/>
                <a:cs typeface="Courier New" pitchFamily="49" charset="0"/>
              </a:rPr>
              <a:t>-&gt;next == </a:t>
            </a:r>
            <a:r>
              <a:rPr lang="en-US" sz="1600" b="0" dirty="0" err="1">
                <a:solidFill>
                  <a:schemeClr val="tx2"/>
                </a:solidFill>
                <a:latin typeface="Courier New" pitchFamily="49" charset="0"/>
                <a:cs typeface="Courier New" pitchFamily="49" charset="0"/>
              </a:rPr>
              <a:t>curr</a:t>
            </a:r>
            <a:r>
              <a:rPr lang="en-US" sz="1600" b="0" dirty="0">
                <a:solidFill>
                  <a:schemeClr val="tx2"/>
                </a:solidFill>
                <a:latin typeface="Courier New" pitchFamily="49" charset="0"/>
                <a:cs typeface="Courier New" pitchFamily="49" charset="0"/>
              </a:rPr>
              <a:t>) ? (</a:t>
            </a:r>
            <a:r>
              <a:rPr lang="en-US" sz="1600" b="0" dirty="0">
                <a:solidFill>
                  <a:schemeClr val="tx2"/>
                </a:solidFill>
                <a:latin typeface="Courier New" pitchFamily="49" charset="0"/>
                <a:cs typeface="Courier New" pitchFamily="49" charset="0"/>
                <a:sym typeface="Math B" pitchFamily="2" charset="2"/>
              </a:rPr>
              <a:t></a:t>
            </a:r>
            <a:r>
              <a:rPr lang="en-US" sz="1600" dirty="0">
                <a:solidFill>
                  <a:schemeClr val="tx2"/>
                </a:solidFill>
                <a:latin typeface="Courier New" pitchFamily="49" charset="0"/>
                <a:cs typeface="Courier New" pitchFamily="49" charset="0"/>
                <a:sym typeface="Math B" pitchFamily="2" charset="2"/>
              </a:rPr>
              <a:t> </a:t>
            </a:r>
            <a:r>
              <a:rPr lang="en-US" sz="1600" b="0" dirty="0">
                <a:solidFill>
                  <a:schemeClr val="tx2"/>
                </a:solidFill>
                <a:latin typeface="Courier New" pitchFamily="49" charset="0"/>
                <a:cs typeface="Courier New" pitchFamily="49" charset="0"/>
              </a:rPr>
              <a:t>mp) ? (</a:t>
            </a:r>
            <a:r>
              <a:rPr lang="en-US" sz="1600" b="0" dirty="0">
                <a:solidFill>
                  <a:schemeClr val="tx2"/>
                </a:solidFill>
                <a:latin typeface="Courier New" pitchFamily="49" charset="0"/>
                <a:cs typeface="Courier New" pitchFamily="49" charset="0"/>
                <a:sym typeface="Math B" pitchFamily="2" charset="2"/>
              </a:rPr>
              <a:t></a:t>
            </a:r>
            <a:r>
              <a:rPr lang="en-US" sz="1600" dirty="0">
                <a:solidFill>
                  <a:schemeClr val="tx2"/>
                </a:solidFill>
                <a:latin typeface="Courier New" pitchFamily="49" charset="0"/>
                <a:cs typeface="Courier New" pitchFamily="49" charset="0"/>
                <a:sym typeface="Math B" pitchFamily="2" charset="2"/>
              </a:rPr>
              <a:t> </a:t>
            </a:r>
            <a:r>
              <a:rPr lang="en-US" sz="1600" b="0" dirty="0">
                <a:solidFill>
                  <a:schemeClr val="tx2"/>
                </a:solidFill>
                <a:latin typeface="Courier New" pitchFamily="49" charset="0"/>
                <a:cs typeface="Courier New" pitchFamily="49" charset="0"/>
              </a:rPr>
              <a:t>mc)</a:t>
            </a:r>
            <a:r>
              <a:rPr lang="en-US" sz="1600" b="0" dirty="0">
                <a:solidFill>
                  <a:schemeClr val="tx2"/>
                </a:solidFill>
                <a:latin typeface="Courier New" pitchFamily="49" charset="0"/>
                <a:cs typeface="Courier New" pitchFamily="49" charset="0"/>
                <a:sym typeface="Math B" pitchFamily="2" charset="2"/>
              </a:rPr>
              <a:t>  </a:t>
            </a:r>
          </a:p>
          <a:p>
            <a:r>
              <a:rPr lang="en-US" sz="1600" b="0" dirty="0">
                <a:latin typeface="Courier New" pitchFamily="49" charset="0"/>
                <a:cs typeface="Courier New" pitchFamily="49" charset="0"/>
                <a:sym typeface="Math B" pitchFamily="2" charset="2"/>
              </a:rPr>
              <a:t> R7: </a:t>
            </a:r>
            <a:r>
              <a:rPr lang="en-US" sz="1600" b="0" dirty="0">
                <a:latin typeface="Courier New" pitchFamily="49" charset="0"/>
                <a:cs typeface="Courier New" pitchFamily="49" charset="0"/>
              </a:rPr>
              <a:t>if (</a:t>
            </a:r>
            <a:r>
              <a:rPr lang="en-US" sz="1600" b="0" dirty="0">
                <a:latin typeface="Courier New" pitchFamily="49" charset="0"/>
                <a:cs typeface="Courier New" pitchFamily="49" charset="0"/>
                <a:sym typeface="Math B" pitchFamily="2" charset="2"/>
              </a:rPr>
              <a:t></a:t>
            </a:r>
            <a:r>
              <a:rPr lang="en-US" sz="1600" b="0" dirty="0" err="1">
                <a:latin typeface="Courier New" pitchFamily="49" charset="0"/>
                <a:cs typeface="Courier New" pitchFamily="49" charset="0"/>
                <a:sym typeface="Math B" pitchFamily="2" charset="2"/>
              </a:rPr>
              <a:t>val</a:t>
            </a:r>
            <a:r>
              <a:rPr lang="en-US" sz="1600" b="0" dirty="0">
                <a:latin typeface="Courier New" pitchFamily="49" charset="0"/>
                <a:cs typeface="Courier New" pitchFamily="49" charset="0"/>
                <a:sym typeface="Math B" pitchFamily="2" charset="2"/>
              </a:rPr>
              <a:t>) </a:t>
            </a:r>
            <a:r>
              <a:rPr lang="en-US" sz="1600" b="0" dirty="0" err="1">
                <a:latin typeface="Courier New" pitchFamily="49" charset="0"/>
                <a:cs typeface="Courier New" pitchFamily="49" charset="0"/>
                <a:sym typeface="Math B" pitchFamily="2" charset="2"/>
              </a:rPr>
              <a:t>goto</a:t>
            </a:r>
            <a:r>
              <a:rPr lang="en-US" sz="1600" b="0" dirty="0">
                <a:latin typeface="Courier New" pitchFamily="49" charset="0"/>
                <a:cs typeface="Courier New" pitchFamily="49" charset="0"/>
                <a:sym typeface="Math B" pitchFamily="2" charset="2"/>
              </a:rPr>
              <a:t> restart</a:t>
            </a:r>
          </a:p>
          <a:p>
            <a:r>
              <a:rPr lang="en-US" sz="1600" b="0" dirty="0">
                <a:latin typeface="Courier New" pitchFamily="49" charset="0"/>
                <a:cs typeface="Courier New" pitchFamily="49" charset="0"/>
              </a:rPr>
              <a:t> R8: r = </a:t>
            </a:r>
            <a:r>
              <a:rPr lang="en-US" sz="1600" b="0" dirty="0" err="1">
                <a:latin typeface="Courier New" pitchFamily="49" charset="0"/>
                <a:cs typeface="Courier New" pitchFamily="49" charset="0"/>
              </a:rPr>
              <a:t>curr</a:t>
            </a:r>
            <a:r>
              <a:rPr lang="en-US" sz="1600" b="0" dirty="0">
                <a:latin typeface="Courier New" pitchFamily="49" charset="0"/>
                <a:cs typeface="Courier New" pitchFamily="49" charset="0"/>
              </a:rPr>
              <a:t>-&gt;next</a:t>
            </a:r>
            <a:endParaRPr lang="en-US" sz="1600" b="0" dirty="0">
              <a:latin typeface="Courier New" pitchFamily="49" charset="0"/>
              <a:cs typeface="Courier New" pitchFamily="49" charset="0"/>
              <a:sym typeface="Math B" pitchFamily="2" charset="2"/>
            </a:endParaRPr>
          </a:p>
          <a:p>
            <a:r>
              <a:rPr lang="en-US" sz="1600" b="0" dirty="0">
                <a:latin typeface="Courier New" pitchFamily="49" charset="0"/>
                <a:cs typeface="Courier New" pitchFamily="49" charset="0"/>
                <a:sym typeface="Math B" pitchFamily="2" charset="2"/>
              </a:rPr>
              <a:t> R9: </a:t>
            </a:r>
            <a:r>
              <a:rPr lang="en-US" sz="1600" b="0" dirty="0" err="1">
                <a:latin typeface="Courier New" pitchFamily="49" charset="0"/>
                <a:cs typeface="Courier New" pitchFamily="49" charset="0"/>
                <a:sym typeface="Math B" pitchFamily="2" charset="2"/>
              </a:rPr>
              <a:t>pred</a:t>
            </a:r>
            <a:r>
              <a:rPr lang="en-US" sz="1600" b="0" dirty="0">
                <a:latin typeface="Courier New" pitchFamily="49" charset="0"/>
                <a:cs typeface="Courier New" pitchFamily="49" charset="0"/>
                <a:sym typeface="Math B" pitchFamily="2" charset="2"/>
              </a:rPr>
              <a:t>-&gt;next = r</a:t>
            </a:r>
          </a:p>
          <a:p>
            <a:r>
              <a:rPr lang="en-US" sz="1600" b="0" dirty="0">
                <a:latin typeface="Courier New" pitchFamily="49" charset="0"/>
                <a:cs typeface="Courier New" pitchFamily="49" charset="0"/>
              </a:rPr>
              <a:t>}</a:t>
            </a:r>
          </a:p>
          <a:p>
            <a:endParaRPr lang="en-US" sz="1600" b="0" dirty="0">
              <a:latin typeface="Courier New" pitchFamily="49" charset="0"/>
              <a:cs typeface="Courier New" pitchFamily="49" charset="0"/>
            </a:endParaRPr>
          </a:p>
        </p:txBody>
      </p:sp>
      <p:sp>
        <p:nvSpPr>
          <p:cNvPr id="10260" name="AutoShape 7"/>
          <p:cNvSpPr>
            <a:spLocks noChangeArrowheads="1"/>
          </p:cNvSpPr>
          <p:nvPr/>
        </p:nvSpPr>
        <p:spPr bwMode="auto">
          <a:xfrm>
            <a:off x="71406" y="1122384"/>
            <a:ext cx="3571900" cy="5273675"/>
          </a:xfrm>
          <a:prstGeom prst="roundRect">
            <a:avLst>
              <a:gd name="adj" fmla="val 16667"/>
            </a:avLst>
          </a:prstGeom>
          <a:noFill/>
          <a:ln w="9525" algn="ctr">
            <a:solidFill>
              <a:schemeClr val="tx1"/>
            </a:solidFill>
            <a:round/>
            <a:headEnd/>
            <a:tailEnd/>
          </a:ln>
        </p:spPr>
        <p:txBody>
          <a:bodyPr wrap="none" anchor="ctr"/>
          <a:lstStyle/>
          <a:p>
            <a:endParaRPr lang="en-US" b="0"/>
          </a:p>
        </p:txBody>
      </p:sp>
      <p:sp>
        <p:nvSpPr>
          <p:cNvPr id="7" name="Text Box 4"/>
          <p:cNvSpPr txBox="1">
            <a:spLocks noChangeArrowheads="1"/>
          </p:cNvSpPr>
          <p:nvPr/>
        </p:nvSpPr>
        <p:spPr bwMode="auto">
          <a:xfrm>
            <a:off x="4765676" y="1295175"/>
            <a:ext cx="4403724" cy="3785652"/>
          </a:xfrm>
          <a:prstGeom prst="rect">
            <a:avLst/>
          </a:prstGeom>
          <a:noFill/>
          <a:ln w="9525" algn="ctr">
            <a:noFill/>
            <a:miter lim="800000"/>
            <a:headEnd/>
            <a:tailEnd/>
          </a:ln>
        </p:spPr>
        <p:txBody>
          <a:bodyPr wrap="square">
            <a:spAutoFit/>
          </a:bodyPr>
          <a:lstStyle/>
          <a:p>
            <a:endParaRPr lang="en-US" sz="2000" b="0" dirty="0">
              <a:latin typeface="Courier New" pitchFamily="49" charset="0"/>
              <a:cs typeface="Courier New" pitchFamily="49" charset="0"/>
            </a:endParaRPr>
          </a:p>
          <a:p>
            <a:r>
              <a:rPr lang="en-US" sz="2000" dirty="0">
                <a:solidFill>
                  <a:schemeClr val="tx2"/>
                </a:solidFill>
                <a:latin typeface="Comic Sans MS" pitchFamily="66" charset="0"/>
                <a:cs typeface="Courier New" pitchFamily="49" charset="0"/>
              </a:rPr>
              <a:t>REMOVE</a:t>
            </a:r>
            <a:r>
              <a:rPr lang="en-US" sz="2000" b="0" dirty="0">
                <a:latin typeface="Courier New" pitchFamily="49" charset="0"/>
                <a:cs typeface="Courier New" pitchFamily="49" charset="0"/>
              </a:rPr>
              <a:t> = { </a:t>
            </a:r>
          </a:p>
          <a:p>
            <a:r>
              <a:rPr lang="en-US" sz="2000" b="0" dirty="0">
                <a:latin typeface="Courier New" pitchFamily="49" charset="0"/>
                <a:cs typeface="Courier New" pitchFamily="49" charset="0"/>
              </a:rPr>
              <a:t> k = (</a:t>
            </a:r>
            <a:r>
              <a:rPr lang="en-US" sz="2000" b="0" dirty="0" err="1">
                <a:latin typeface="Courier New" pitchFamily="49" charset="0"/>
                <a:cs typeface="Courier New" pitchFamily="49" charset="0"/>
              </a:rPr>
              <a:t>curr</a:t>
            </a:r>
            <a:r>
              <a:rPr lang="en-US" sz="2000" b="0" dirty="0">
                <a:latin typeface="Courier New" pitchFamily="49" charset="0"/>
                <a:cs typeface="Courier New" pitchFamily="49" charset="0"/>
              </a:rPr>
              <a:t>-&gt;key ≠ key) </a:t>
            </a:r>
          </a:p>
          <a:p>
            <a:r>
              <a:rPr lang="en-US" sz="2000" b="0" dirty="0">
                <a:latin typeface="Courier New" pitchFamily="49" charset="0"/>
                <a:cs typeface="Courier New" pitchFamily="49" charset="0"/>
              </a:rPr>
              <a:t> if (k) return false</a:t>
            </a:r>
          </a:p>
          <a:p>
            <a:r>
              <a:rPr lang="en-US" sz="2000" b="0" dirty="0">
                <a:latin typeface="Courier New" pitchFamily="49" charset="0"/>
                <a:cs typeface="Courier New" pitchFamily="49" charset="0"/>
              </a:rPr>
              <a:t> </a:t>
            </a:r>
            <a:r>
              <a:rPr lang="en-US" sz="2000" b="0" dirty="0" err="1">
                <a:latin typeface="Courier New" pitchFamily="49" charset="0"/>
                <a:cs typeface="Courier New" pitchFamily="49" charset="0"/>
              </a:rPr>
              <a:t>curr</a:t>
            </a:r>
            <a:r>
              <a:rPr lang="en-US" sz="2000" b="0" dirty="0">
                <a:latin typeface="Courier New" pitchFamily="49" charset="0"/>
                <a:cs typeface="Courier New" pitchFamily="49" charset="0"/>
              </a:rPr>
              <a:t>-&gt;marked = true</a:t>
            </a:r>
          </a:p>
          <a:p>
            <a:r>
              <a:rPr lang="en-US" sz="2000" b="0" dirty="0">
                <a:latin typeface="Courier New" pitchFamily="49" charset="0"/>
                <a:cs typeface="Courier New" pitchFamily="49" charset="0"/>
              </a:rPr>
              <a:t> r = </a:t>
            </a:r>
            <a:r>
              <a:rPr lang="en-US" sz="2000" b="0" dirty="0" err="1">
                <a:latin typeface="Courier New" pitchFamily="49" charset="0"/>
                <a:cs typeface="Courier New" pitchFamily="49" charset="0"/>
              </a:rPr>
              <a:t>curr</a:t>
            </a:r>
            <a:r>
              <a:rPr lang="en-US" sz="2000" b="0" dirty="0">
                <a:latin typeface="Courier New" pitchFamily="49" charset="0"/>
                <a:cs typeface="Courier New" pitchFamily="49" charset="0"/>
              </a:rPr>
              <a:t>-&gt;next</a:t>
            </a:r>
          </a:p>
          <a:p>
            <a:r>
              <a:rPr lang="en-US" sz="2000" dirty="0">
                <a:latin typeface="Courier New" pitchFamily="49" charset="0"/>
                <a:cs typeface="Courier New" pitchFamily="49" charset="0"/>
              </a:rPr>
              <a:t> </a:t>
            </a:r>
            <a:r>
              <a:rPr lang="en-US" sz="2000" b="1" dirty="0">
                <a:solidFill>
                  <a:schemeClr val="tx2"/>
                </a:solidFill>
                <a:latin typeface="Courier New" pitchFamily="49" charset="0"/>
                <a:cs typeface="Courier New" pitchFamily="49" charset="0"/>
              </a:rPr>
              <a:t>atomic</a:t>
            </a:r>
          </a:p>
          <a:p>
            <a:r>
              <a:rPr lang="en-US" sz="2000" b="0" dirty="0">
                <a:latin typeface="Courier New" pitchFamily="49" charset="0"/>
                <a:cs typeface="Courier New" pitchFamily="49" charset="0"/>
              </a:rPr>
              <a:t>  mp = </a:t>
            </a:r>
            <a:r>
              <a:rPr lang="en-US" sz="2000" b="0" dirty="0">
                <a:latin typeface="Courier New" pitchFamily="49" charset="0"/>
                <a:cs typeface="Courier New" pitchFamily="49" charset="0"/>
                <a:sym typeface="Math B" pitchFamily="2" charset="2"/>
              </a:rPr>
              <a:t></a:t>
            </a:r>
            <a:r>
              <a:rPr lang="en-US" sz="2000" b="0" dirty="0" err="1">
                <a:latin typeface="Courier New" pitchFamily="49" charset="0"/>
                <a:cs typeface="Courier New" pitchFamily="49" charset="0"/>
                <a:sym typeface="Math B" pitchFamily="2" charset="2"/>
              </a:rPr>
              <a:t>pred</a:t>
            </a:r>
            <a:r>
              <a:rPr lang="en-US" sz="2000" b="0" dirty="0">
                <a:latin typeface="Courier New" pitchFamily="49" charset="0"/>
                <a:cs typeface="Courier New" pitchFamily="49" charset="0"/>
                <a:sym typeface="Math B" pitchFamily="2" charset="2"/>
              </a:rPr>
              <a:t>-&gt;marked</a:t>
            </a:r>
            <a:endParaRPr lang="en-US" sz="2000" b="0" dirty="0">
              <a:latin typeface="Courier New" pitchFamily="49" charset="0"/>
              <a:cs typeface="Courier New" pitchFamily="49" charset="0"/>
            </a:endParaRPr>
          </a:p>
          <a:p>
            <a:r>
              <a:rPr lang="en-US" sz="2000" b="0" dirty="0">
                <a:latin typeface="Courier New" pitchFamily="49" charset="0"/>
                <a:cs typeface="Courier New" pitchFamily="49" charset="0"/>
              </a:rPr>
              <a:t>  </a:t>
            </a:r>
            <a:r>
              <a:rPr lang="en-US" sz="2000" b="0" dirty="0" err="1">
                <a:latin typeface="Courier New" pitchFamily="49" charset="0"/>
                <a:cs typeface="Courier New" pitchFamily="49" charset="0"/>
              </a:rPr>
              <a:t>val</a:t>
            </a:r>
            <a:r>
              <a:rPr lang="en-US" sz="2000" b="0" dirty="0">
                <a:latin typeface="Courier New" pitchFamily="49" charset="0"/>
                <a:cs typeface="Courier New" pitchFamily="49" charset="0"/>
              </a:rPr>
              <a:t>=(</a:t>
            </a:r>
            <a:r>
              <a:rPr lang="en-US" sz="2000" b="0" dirty="0" err="1">
                <a:latin typeface="Courier New" pitchFamily="49" charset="0"/>
                <a:cs typeface="Courier New" pitchFamily="49" charset="0"/>
              </a:rPr>
              <a:t>pred</a:t>
            </a:r>
            <a:r>
              <a:rPr lang="en-US" sz="2000" b="0" dirty="0">
                <a:latin typeface="Courier New" pitchFamily="49" charset="0"/>
                <a:cs typeface="Courier New" pitchFamily="49" charset="0"/>
              </a:rPr>
              <a:t>-&gt;next==</a:t>
            </a:r>
            <a:r>
              <a:rPr lang="en-US" sz="2000" b="0" dirty="0" err="1">
                <a:latin typeface="Courier New" pitchFamily="49" charset="0"/>
                <a:cs typeface="Courier New" pitchFamily="49" charset="0"/>
              </a:rPr>
              <a:t>curr</a:t>
            </a:r>
            <a:r>
              <a:rPr lang="en-US" sz="2000" b="0" dirty="0" smtClean="0">
                <a:latin typeface="Courier New" pitchFamily="49" charset="0"/>
                <a:cs typeface="Courier New" pitchFamily="49" charset="0"/>
              </a:rPr>
              <a:t>)</a:t>
            </a:r>
            <a:r>
              <a:rPr lang="en-US" sz="2000" b="0" dirty="0" smtClean="0">
                <a:latin typeface="Courier New" pitchFamily="49" charset="0"/>
                <a:cs typeface="Courier New" pitchFamily="49" charset="0"/>
                <a:sym typeface="Math B" pitchFamily="2" charset="2"/>
              </a:rPr>
              <a:t>mp</a:t>
            </a:r>
            <a:endParaRPr lang="en-US" sz="2000" b="0" dirty="0">
              <a:latin typeface="Courier New" pitchFamily="49" charset="0"/>
              <a:cs typeface="Courier New" pitchFamily="49" charset="0"/>
              <a:sym typeface="Math B" pitchFamily="2" charset="2"/>
            </a:endParaRPr>
          </a:p>
          <a:p>
            <a:r>
              <a:rPr lang="en-US" sz="2000" b="0" dirty="0">
                <a:latin typeface="Courier New" pitchFamily="49" charset="0"/>
                <a:cs typeface="Courier New" pitchFamily="49" charset="0"/>
                <a:sym typeface="Math B" pitchFamily="2" charset="2"/>
              </a:rPr>
              <a:t>  </a:t>
            </a:r>
            <a:r>
              <a:rPr lang="en-US" sz="2000" b="0" dirty="0">
                <a:latin typeface="Courier New" pitchFamily="49" charset="0"/>
                <a:cs typeface="Courier New" pitchFamily="49" charset="0"/>
              </a:rPr>
              <a:t>if (</a:t>
            </a:r>
            <a:r>
              <a:rPr lang="en-US" sz="2000" b="0" dirty="0">
                <a:latin typeface="Courier New" pitchFamily="49" charset="0"/>
                <a:cs typeface="Courier New" pitchFamily="49" charset="0"/>
                <a:sym typeface="Math B" pitchFamily="2" charset="2"/>
              </a:rPr>
              <a:t></a:t>
            </a:r>
            <a:r>
              <a:rPr lang="en-US" sz="2000" b="0" dirty="0" err="1">
                <a:latin typeface="Courier New" pitchFamily="49" charset="0"/>
                <a:cs typeface="Courier New" pitchFamily="49" charset="0"/>
                <a:sym typeface="Math B" pitchFamily="2" charset="2"/>
              </a:rPr>
              <a:t>val</a:t>
            </a:r>
            <a:r>
              <a:rPr lang="en-US" sz="2000" b="0" dirty="0">
                <a:latin typeface="Courier New" pitchFamily="49" charset="0"/>
                <a:cs typeface="Courier New" pitchFamily="49" charset="0"/>
                <a:sym typeface="Math B" pitchFamily="2" charset="2"/>
              </a:rPr>
              <a:t>) </a:t>
            </a:r>
            <a:r>
              <a:rPr lang="en-US" sz="2000" b="0" dirty="0" err="1">
                <a:latin typeface="Courier New" pitchFamily="49" charset="0"/>
                <a:cs typeface="Courier New" pitchFamily="49" charset="0"/>
                <a:sym typeface="Math B" pitchFamily="2" charset="2"/>
              </a:rPr>
              <a:t>goto</a:t>
            </a:r>
            <a:r>
              <a:rPr lang="en-US" sz="2000" b="0" dirty="0">
                <a:latin typeface="Courier New" pitchFamily="49" charset="0"/>
                <a:cs typeface="Courier New" pitchFamily="49" charset="0"/>
                <a:sym typeface="Math B" pitchFamily="2" charset="2"/>
              </a:rPr>
              <a:t> restart</a:t>
            </a:r>
          </a:p>
          <a:p>
            <a:r>
              <a:rPr lang="en-US" sz="2000" b="0" dirty="0">
                <a:latin typeface="Courier New" pitchFamily="49" charset="0"/>
                <a:cs typeface="Courier New" pitchFamily="49" charset="0"/>
                <a:sym typeface="Math B" pitchFamily="2" charset="2"/>
              </a:rPr>
              <a:t>  </a:t>
            </a:r>
            <a:r>
              <a:rPr lang="en-US" sz="2000" b="0" dirty="0" err="1">
                <a:latin typeface="Courier New" pitchFamily="49" charset="0"/>
                <a:cs typeface="Courier New" pitchFamily="49" charset="0"/>
                <a:sym typeface="Math B" pitchFamily="2" charset="2"/>
              </a:rPr>
              <a:t>pred</a:t>
            </a:r>
            <a:r>
              <a:rPr lang="en-US" sz="2000" b="0" dirty="0">
                <a:latin typeface="Courier New" pitchFamily="49" charset="0"/>
                <a:cs typeface="Courier New" pitchFamily="49" charset="0"/>
                <a:sym typeface="Math B" pitchFamily="2" charset="2"/>
              </a:rPr>
              <a:t>-&gt;next = r</a:t>
            </a:r>
          </a:p>
          <a:p>
            <a:r>
              <a:rPr lang="en-US" sz="2000" b="0" dirty="0">
                <a:latin typeface="Courier New" pitchFamily="49" charset="0"/>
                <a:cs typeface="Courier New" pitchFamily="49" charset="0"/>
              </a:rPr>
              <a:t> }</a:t>
            </a:r>
          </a:p>
        </p:txBody>
      </p:sp>
      <p:sp>
        <p:nvSpPr>
          <p:cNvPr id="9238" name="AutoShape 7"/>
          <p:cNvSpPr>
            <a:spLocks noChangeArrowheads="1"/>
          </p:cNvSpPr>
          <p:nvPr/>
        </p:nvSpPr>
        <p:spPr bwMode="auto">
          <a:xfrm>
            <a:off x="4714876" y="1122384"/>
            <a:ext cx="4281486" cy="5349875"/>
          </a:xfrm>
          <a:prstGeom prst="roundRect">
            <a:avLst>
              <a:gd name="adj" fmla="val 16667"/>
            </a:avLst>
          </a:prstGeom>
          <a:noFill/>
          <a:ln w="9525" algn="ctr">
            <a:solidFill>
              <a:schemeClr val="tx1"/>
            </a:solidFill>
            <a:round/>
            <a:headEnd/>
            <a:tailEnd/>
          </a:ln>
        </p:spPr>
        <p:txBody>
          <a:bodyPr wrap="none" anchor="ctr"/>
          <a:lstStyle/>
          <a:p>
            <a:endParaRPr lang="en-US" b="0"/>
          </a:p>
        </p:txBody>
      </p:sp>
      <p:grpSp>
        <p:nvGrpSpPr>
          <p:cNvPr id="2" name="Group 12"/>
          <p:cNvGrpSpPr>
            <a:grpSpLocks/>
          </p:cNvGrpSpPr>
          <p:nvPr/>
        </p:nvGrpSpPr>
        <p:grpSpPr bwMode="auto">
          <a:xfrm>
            <a:off x="4929190" y="3500438"/>
            <a:ext cx="285752" cy="1285884"/>
            <a:chOff x="144" y="1728"/>
            <a:chExt cx="144" cy="576"/>
          </a:xfrm>
        </p:grpSpPr>
        <p:sp>
          <p:nvSpPr>
            <p:cNvPr id="10272" name="Line 13"/>
            <p:cNvSpPr>
              <a:spLocks noChangeShapeType="1"/>
            </p:cNvSpPr>
            <p:nvPr/>
          </p:nvSpPr>
          <p:spPr bwMode="auto">
            <a:xfrm flipV="1">
              <a:off x="144" y="1728"/>
              <a:ext cx="0" cy="576"/>
            </a:xfrm>
            <a:prstGeom prst="line">
              <a:avLst/>
            </a:prstGeom>
            <a:noFill/>
            <a:ln w="25400">
              <a:solidFill>
                <a:schemeClr val="tx2"/>
              </a:solidFill>
              <a:round/>
              <a:headEnd/>
              <a:tailEnd/>
            </a:ln>
          </p:spPr>
          <p:txBody>
            <a:bodyPr/>
            <a:lstStyle/>
            <a:p>
              <a:endParaRPr lang="en-US"/>
            </a:p>
          </p:txBody>
        </p:sp>
        <p:cxnSp>
          <p:nvCxnSpPr>
            <p:cNvPr id="10273" name="AutoShape 14"/>
            <p:cNvCxnSpPr>
              <a:cxnSpLocks noChangeShapeType="1"/>
              <a:stCxn id="10272" idx="1"/>
            </p:cNvCxnSpPr>
            <p:nvPr/>
          </p:nvCxnSpPr>
          <p:spPr bwMode="auto">
            <a:xfrm>
              <a:off x="144" y="1728"/>
              <a:ext cx="144" cy="0"/>
            </a:xfrm>
            <a:prstGeom prst="straightConnector1">
              <a:avLst/>
            </a:prstGeom>
            <a:noFill/>
            <a:ln w="25400">
              <a:solidFill>
                <a:schemeClr val="tx2"/>
              </a:solidFill>
              <a:round/>
              <a:headEnd/>
              <a:tailEnd/>
            </a:ln>
          </p:spPr>
        </p:cxnSp>
        <p:cxnSp>
          <p:nvCxnSpPr>
            <p:cNvPr id="10274" name="AutoShape 15"/>
            <p:cNvCxnSpPr>
              <a:cxnSpLocks noChangeShapeType="1"/>
            </p:cNvCxnSpPr>
            <p:nvPr/>
          </p:nvCxnSpPr>
          <p:spPr bwMode="auto">
            <a:xfrm>
              <a:off x="144" y="2303"/>
              <a:ext cx="144" cy="1"/>
            </a:xfrm>
            <a:prstGeom prst="straightConnector1">
              <a:avLst/>
            </a:prstGeom>
            <a:noFill/>
            <a:ln w="25400">
              <a:solidFill>
                <a:schemeClr val="tx2"/>
              </a:solidFill>
              <a:round/>
              <a:headEnd/>
              <a:tailEnd/>
            </a:ln>
          </p:spPr>
        </p:cxnSp>
      </p:grpSp>
      <p:sp>
        <p:nvSpPr>
          <p:cNvPr id="16" name="Right Arrow 15"/>
          <p:cNvSpPr/>
          <p:nvPr/>
        </p:nvSpPr>
        <p:spPr>
          <a:xfrm>
            <a:off x="3428992" y="2814659"/>
            <a:ext cx="1493845" cy="609600"/>
          </a:xfrm>
          <a:prstGeom prst="rightArrow">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paraglide</a:t>
            </a:r>
            <a:endParaRPr lang="en-US" dirty="0"/>
          </a:p>
        </p:txBody>
      </p:sp>
      <p:sp>
        <p:nvSpPr>
          <p:cNvPr id="9243" name="TextBox 17"/>
          <p:cNvSpPr txBox="1">
            <a:spLocks noChangeArrowheads="1"/>
          </p:cNvSpPr>
          <p:nvPr/>
        </p:nvSpPr>
        <p:spPr bwMode="auto">
          <a:xfrm>
            <a:off x="8229600" y="762000"/>
            <a:ext cx="762000" cy="1200150"/>
          </a:xfrm>
          <a:prstGeom prst="rect">
            <a:avLst/>
          </a:prstGeom>
          <a:noFill/>
          <a:ln w="9525">
            <a:noFill/>
            <a:miter lim="800000"/>
            <a:headEnd/>
            <a:tailEnd/>
          </a:ln>
        </p:spPr>
        <p:txBody>
          <a:bodyPr>
            <a:spAutoFit/>
          </a:bodyPr>
          <a:lstStyle/>
          <a:p>
            <a:r>
              <a:rPr lang="en-US" sz="7200">
                <a:solidFill>
                  <a:srgbClr val="92D050"/>
                </a:solidFill>
                <a:sym typeface="Wingdings" pitchFamily="2" charset="2"/>
              </a:rPr>
              <a:t></a:t>
            </a:r>
            <a:endParaRPr lang="en-US" sz="7200">
              <a:solidFill>
                <a:srgbClr val="92D050"/>
              </a:solidFill>
            </a:endParaRPr>
          </a:p>
        </p:txBody>
      </p:sp>
      <p:grpSp>
        <p:nvGrpSpPr>
          <p:cNvPr id="3" name="Group 87"/>
          <p:cNvGrpSpPr>
            <a:grpSpLocks/>
          </p:cNvGrpSpPr>
          <p:nvPr/>
        </p:nvGrpSpPr>
        <p:grpSpPr bwMode="auto">
          <a:xfrm>
            <a:off x="1676369" y="6099197"/>
            <a:ext cx="223837" cy="220662"/>
            <a:chOff x="741" y="516"/>
            <a:chExt cx="96" cy="96"/>
          </a:xfrm>
        </p:grpSpPr>
        <p:sp>
          <p:nvSpPr>
            <p:cNvPr id="10270" name="AutoShape 88"/>
            <p:cNvSpPr>
              <a:spLocks noChangeArrowheads="1"/>
            </p:cNvSpPr>
            <p:nvPr/>
          </p:nvSpPr>
          <p:spPr bwMode="auto">
            <a:xfrm rot="5400000">
              <a:off x="741" y="516"/>
              <a:ext cx="96" cy="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1600 w 21600"/>
                <a:gd name="T13" fmla="*/ 0 h 21600"/>
                <a:gd name="T14" fmla="*/ 0 w 21600"/>
                <a:gd name="T15" fmla="*/ 10575 h 21600"/>
              </a:gdLst>
              <a:ahLst/>
              <a:cxnLst>
                <a:cxn ang="T8">
                  <a:pos x="T0" y="T1"/>
                </a:cxn>
                <a:cxn ang="T9">
                  <a:pos x="T2" y="T3"/>
                </a:cxn>
                <a:cxn ang="T10">
                  <a:pos x="T4" y="T5"/>
                </a:cxn>
                <a:cxn ang="T11">
                  <a:pos x="T6" y="T7"/>
                </a:cxn>
              </a:cxnLst>
              <a:rect l="T12" t="T13" r="T14" b="T15"/>
              <a:pathLst>
                <a:path w="21600" h="21600">
                  <a:moveTo>
                    <a:pt x="12599" y="10649"/>
                  </a:moveTo>
                  <a:cubicBezTo>
                    <a:pt x="12603" y="10699"/>
                    <a:pt x="12606" y="10749"/>
                    <a:pt x="12606" y="10800"/>
                  </a:cubicBezTo>
                  <a:cubicBezTo>
                    <a:pt x="12606" y="11797"/>
                    <a:pt x="11797" y="12606"/>
                    <a:pt x="10800" y="12606"/>
                  </a:cubicBezTo>
                  <a:cubicBezTo>
                    <a:pt x="9802" y="12606"/>
                    <a:pt x="8994" y="11797"/>
                    <a:pt x="8994" y="10800"/>
                  </a:cubicBezTo>
                  <a:cubicBezTo>
                    <a:pt x="8993" y="10749"/>
                    <a:pt x="8996" y="10699"/>
                    <a:pt x="9000" y="10649"/>
                  </a:cubicBezTo>
                  <a:lnTo>
                    <a:pt x="37" y="9897"/>
                  </a:lnTo>
                  <a:cubicBezTo>
                    <a:pt x="12" y="10197"/>
                    <a:pt x="-1" y="10498"/>
                    <a:pt x="0" y="10800"/>
                  </a:cubicBezTo>
                  <a:cubicBezTo>
                    <a:pt x="0" y="16764"/>
                    <a:pt x="4835" y="21600"/>
                    <a:pt x="10800" y="21600"/>
                  </a:cubicBezTo>
                  <a:cubicBezTo>
                    <a:pt x="16764" y="21600"/>
                    <a:pt x="21600" y="16764"/>
                    <a:pt x="21600" y="10800"/>
                  </a:cubicBezTo>
                  <a:cubicBezTo>
                    <a:pt x="21600" y="10498"/>
                    <a:pt x="21587" y="10197"/>
                    <a:pt x="21562" y="9897"/>
                  </a:cubicBezTo>
                  <a:close/>
                </a:path>
              </a:pathLst>
            </a:custGeom>
            <a:solidFill>
              <a:srgbClr val="00B0F0"/>
            </a:solidFill>
            <a:ln w="9525">
              <a:solidFill>
                <a:schemeClr val="tx1"/>
              </a:solidFill>
              <a:miter lim="800000"/>
              <a:headEnd/>
              <a:tailEnd/>
            </a:ln>
          </p:spPr>
          <p:txBody>
            <a:bodyPr rot="10800000" vert="eaVert" wrap="none" anchor="ctr"/>
            <a:lstStyle/>
            <a:p>
              <a:endParaRPr lang="en-US" b="0"/>
            </a:p>
          </p:txBody>
        </p:sp>
        <p:sp>
          <p:nvSpPr>
            <p:cNvPr id="10271" name="Oval 89"/>
            <p:cNvSpPr>
              <a:spLocks noChangeArrowheads="1"/>
            </p:cNvSpPr>
            <p:nvPr/>
          </p:nvSpPr>
          <p:spPr bwMode="auto">
            <a:xfrm>
              <a:off x="741" y="516"/>
              <a:ext cx="96" cy="96"/>
            </a:xfrm>
            <a:prstGeom prst="ellipse">
              <a:avLst/>
            </a:prstGeom>
            <a:noFill/>
            <a:ln w="9525">
              <a:solidFill>
                <a:schemeClr val="tx1"/>
              </a:solidFill>
              <a:round/>
              <a:headEnd/>
              <a:tailEnd/>
            </a:ln>
          </p:spPr>
          <p:txBody>
            <a:bodyPr wrap="none" anchor="ctr"/>
            <a:lstStyle/>
            <a:p>
              <a:endParaRPr lang="en-US" b="0"/>
            </a:p>
          </p:txBody>
        </p:sp>
      </p:grpSp>
      <p:sp>
        <p:nvSpPr>
          <p:cNvPr id="9253" name="Oval 7"/>
          <p:cNvSpPr>
            <a:spLocks noChangeArrowheads="1"/>
          </p:cNvSpPr>
          <p:nvPr/>
        </p:nvSpPr>
        <p:spPr bwMode="auto">
          <a:xfrm>
            <a:off x="7162800" y="6172222"/>
            <a:ext cx="228600" cy="223837"/>
          </a:xfrm>
          <a:prstGeom prst="ellipse">
            <a:avLst/>
          </a:prstGeom>
          <a:solidFill>
            <a:srgbClr val="00B0F0"/>
          </a:solidFill>
          <a:ln w="9525">
            <a:solidFill>
              <a:schemeClr val="tx1"/>
            </a:solidFill>
            <a:round/>
            <a:headEnd/>
            <a:tailEnd/>
          </a:ln>
        </p:spPr>
        <p:txBody>
          <a:bodyPr wrap="none" anchor="ctr"/>
          <a:lstStyle/>
          <a:p>
            <a:endParaRPr lang="en-US" b="0"/>
          </a:p>
        </p:txBody>
      </p:sp>
      <p:sp>
        <p:nvSpPr>
          <p:cNvPr id="19" name="Slide Number Placeholder 18"/>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30</a:t>
            </a:fld>
            <a:endParaRPr kumimoji="0" lang="en-US" sz="1200">
              <a:solidFill>
                <a:schemeClr val="tx2"/>
              </a:solidFill>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238"/>
                                        </p:tgtEl>
                                        <p:attrNameLst>
                                          <p:attrName>style.visibility</p:attrName>
                                        </p:attrNameLst>
                                      </p:cBhvr>
                                      <p:to>
                                        <p:strVal val="visible"/>
                                      </p:to>
                                    </p:set>
                                    <p:animEffect transition="in" filter="fade">
                                      <p:cBhvr>
                                        <p:cTn id="15" dur="500"/>
                                        <p:tgtEl>
                                          <p:spTgt spid="9238"/>
                                        </p:tgtEl>
                                      </p:cBhvr>
                                    </p:animEffect>
                                  </p:childTnLst>
                                </p:cTn>
                              </p:par>
                              <p:par>
                                <p:cTn id="16" presetID="10"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2" presetClass="entr" presetSubtype="2" fill="hold" grpId="0" nodeType="withEffect">
                                  <p:stCondLst>
                                    <p:cond delay="0"/>
                                  </p:stCondLst>
                                  <p:childTnLst>
                                    <p:set>
                                      <p:cBhvr>
                                        <p:cTn id="20" dur="1" fill="hold">
                                          <p:stCondLst>
                                            <p:cond delay="0"/>
                                          </p:stCondLst>
                                        </p:cTn>
                                        <p:tgtEl>
                                          <p:spTgt spid="9243"/>
                                        </p:tgtEl>
                                        <p:attrNameLst>
                                          <p:attrName>style.visibility</p:attrName>
                                        </p:attrNameLst>
                                      </p:cBhvr>
                                      <p:to>
                                        <p:strVal val="visible"/>
                                      </p:to>
                                    </p:set>
                                    <p:anim calcmode="lin" valueType="num">
                                      <p:cBhvr additive="base">
                                        <p:cTn id="21" dur="500" fill="hold"/>
                                        <p:tgtEl>
                                          <p:spTgt spid="9243"/>
                                        </p:tgtEl>
                                        <p:attrNameLst>
                                          <p:attrName>ppt_x</p:attrName>
                                        </p:attrNameLst>
                                      </p:cBhvr>
                                      <p:tavLst>
                                        <p:tav tm="0">
                                          <p:val>
                                            <p:strVal val="1+#ppt_w/2"/>
                                          </p:val>
                                        </p:tav>
                                        <p:tav tm="100000">
                                          <p:val>
                                            <p:strVal val="#ppt_x"/>
                                          </p:val>
                                        </p:tav>
                                      </p:tavLst>
                                    </p:anim>
                                    <p:anim calcmode="lin" valueType="num">
                                      <p:cBhvr additive="base">
                                        <p:cTn id="22" dur="500" fill="hold"/>
                                        <p:tgtEl>
                                          <p:spTgt spid="9243"/>
                                        </p:tgtEl>
                                        <p:attrNameLst>
                                          <p:attrName>ppt_y</p:attrName>
                                        </p:attrNameLst>
                                      </p:cBhvr>
                                      <p:tavLst>
                                        <p:tav tm="0">
                                          <p:val>
                                            <p:strVal val="#ppt_y"/>
                                          </p:val>
                                        </p:tav>
                                        <p:tav tm="100000">
                                          <p:val>
                                            <p:strVal val="#ppt_y"/>
                                          </p:val>
                                        </p:tav>
                                      </p:tavLst>
                                    </p:anim>
                                  </p:childTnLst>
                                </p:cTn>
                              </p:par>
                              <p:par>
                                <p:cTn id="23" presetID="10" presetClass="entr" presetSubtype="0" fill="hold" grpId="0" nodeType="withEffect">
                                  <p:stCondLst>
                                    <p:cond delay="0"/>
                                  </p:stCondLst>
                                  <p:childTnLst>
                                    <p:set>
                                      <p:cBhvr>
                                        <p:cTn id="24" dur="1" fill="hold">
                                          <p:stCondLst>
                                            <p:cond delay="0"/>
                                          </p:stCondLst>
                                        </p:cTn>
                                        <p:tgtEl>
                                          <p:spTgt spid="9253"/>
                                        </p:tgtEl>
                                        <p:attrNameLst>
                                          <p:attrName>style.visibility</p:attrName>
                                        </p:attrNameLst>
                                      </p:cBhvr>
                                      <p:to>
                                        <p:strVal val="visible"/>
                                      </p:to>
                                    </p:set>
                                    <p:animEffect transition="in" filter="fade">
                                      <p:cBhvr>
                                        <p:cTn id="25" dur="500"/>
                                        <p:tgtEl>
                                          <p:spTgt spid="9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238" grpId="0" animBg="1"/>
      <p:bldP spid="16" grpId="0" animBg="1"/>
      <p:bldP spid="9243" grpId="0"/>
      <p:bldP spid="925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ounded Rectangle 53"/>
          <p:cNvSpPr/>
          <p:nvPr/>
        </p:nvSpPr>
        <p:spPr>
          <a:xfrm>
            <a:off x="4000496" y="3628566"/>
            <a:ext cx="1285884" cy="71438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31</a:t>
            </a:fld>
            <a:endParaRPr kumimoji="0" lang="en-US" sz="1200">
              <a:solidFill>
                <a:schemeClr val="tx2"/>
              </a:solidFill>
            </a:endParaRPr>
          </a:p>
        </p:txBody>
      </p:sp>
      <p:grpSp>
        <p:nvGrpSpPr>
          <p:cNvPr id="4" name="Group 3"/>
          <p:cNvGrpSpPr/>
          <p:nvPr/>
        </p:nvGrpSpPr>
        <p:grpSpPr>
          <a:xfrm>
            <a:off x="571472" y="3628553"/>
            <a:ext cx="1285884" cy="714380"/>
            <a:chOff x="571472" y="3286124"/>
            <a:chExt cx="1285884" cy="714380"/>
          </a:xfrm>
        </p:grpSpPr>
        <p:sp>
          <p:nvSpPr>
            <p:cNvPr id="5" name="Rounded Rectangle 4"/>
            <p:cNvSpPr/>
            <p:nvPr/>
          </p:nvSpPr>
          <p:spPr>
            <a:xfrm>
              <a:off x="571472" y="3286124"/>
              <a:ext cx="1285884" cy="714380"/>
            </a:xfrm>
            <a:prstGeom prst="roundRect">
              <a:avLst/>
            </a:prstGeom>
            <a:no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571472" y="3286124"/>
              <a:ext cx="642942" cy="714380"/>
            </a:xfrm>
            <a:prstGeom prst="roundRect">
              <a:avLst/>
            </a:prstGeom>
            <a:no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ym typeface="Symbol"/>
                </a:rPr>
                <a:t>-</a:t>
              </a:r>
              <a:endParaRPr lang="en-US" sz="2800" dirty="0"/>
            </a:p>
          </p:txBody>
        </p:sp>
        <p:sp>
          <p:nvSpPr>
            <p:cNvPr id="7" name="Rounded Rectangle 6"/>
            <p:cNvSpPr/>
            <p:nvPr/>
          </p:nvSpPr>
          <p:spPr>
            <a:xfrm>
              <a:off x="1214414" y="3286124"/>
              <a:ext cx="642942" cy="714380"/>
            </a:xfrm>
            <a:prstGeom prst="roundRect">
              <a:avLst/>
            </a:prstGeom>
            <a:no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428728" y="3536157"/>
              <a:ext cx="214314" cy="214314"/>
            </a:xfrm>
            <a:prstGeom prst="ellipse">
              <a:avLst/>
            </a:prstGeom>
            <a:solidFill>
              <a:schemeClr val="tx2">
                <a:lumMod val="75000"/>
              </a:schemeClr>
            </a:solid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2285984" y="3628553"/>
            <a:ext cx="1285884" cy="714380"/>
            <a:chOff x="571472" y="3286124"/>
            <a:chExt cx="1285884" cy="714380"/>
          </a:xfrm>
        </p:grpSpPr>
        <p:sp>
          <p:nvSpPr>
            <p:cNvPr id="10" name="Rounded Rectangle 9"/>
            <p:cNvSpPr/>
            <p:nvPr/>
          </p:nvSpPr>
          <p:spPr>
            <a:xfrm>
              <a:off x="571472" y="3286124"/>
              <a:ext cx="1285884" cy="714380"/>
            </a:xfrm>
            <a:prstGeom prst="roundRect">
              <a:avLst/>
            </a:prstGeom>
            <a:no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571472" y="3286124"/>
              <a:ext cx="642942" cy="714380"/>
            </a:xfrm>
            <a:prstGeom prst="roundRect">
              <a:avLst/>
            </a:prstGeom>
            <a:no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1</a:t>
              </a:r>
              <a:endParaRPr lang="en-US" sz="2800" dirty="0"/>
            </a:p>
          </p:txBody>
        </p:sp>
        <p:sp>
          <p:nvSpPr>
            <p:cNvPr id="12" name="Rounded Rectangle 11"/>
            <p:cNvSpPr/>
            <p:nvPr/>
          </p:nvSpPr>
          <p:spPr>
            <a:xfrm>
              <a:off x="1214414" y="3286124"/>
              <a:ext cx="642942" cy="714380"/>
            </a:xfrm>
            <a:prstGeom prst="roundRect">
              <a:avLst/>
            </a:prstGeom>
            <a:no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428728" y="3536157"/>
              <a:ext cx="214314" cy="214314"/>
            </a:xfrm>
            <a:prstGeom prst="ellipse">
              <a:avLst/>
            </a:prstGeom>
            <a:solidFill>
              <a:schemeClr val="tx2">
                <a:lumMod val="75000"/>
              </a:schemeClr>
            </a:solid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4000496" y="3628553"/>
            <a:ext cx="1285884" cy="714380"/>
            <a:chOff x="571472" y="3286124"/>
            <a:chExt cx="1285884" cy="714380"/>
          </a:xfrm>
          <a:noFill/>
        </p:grpSpPr>
        <p:sp>
          <p:nvSpPr>
            <p:cNvPr id="15" name="Rounded Rectangle 14"/>
            <p:cNvSpPr/>
            <p:nvPr/>
          </p:nvSpPr>
          <p:spPr>
            <a:xfrm>
              <a:off x="571472" y="3286124"/>
              <a:ext cx="1285884" cy="714380"/>
            </a:xfrm>
            <a:prstGeom prst="roundRect">
              <a:avLst/>
            </a:prstGeom>
            <a:grp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571472" y="3286124"/>
              <a:ext cx="642942" cy="714380"/>
            </a:xfrm>
            <a:prstGeom prst="roundRect">
              <a:avLst/>
            </a:prstGeom>
            <a:grp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5</a:t>
              </a:r>
              <a:endParaRPr lang="en-US" sz="2800" dirty="0"/>
            </a:p>
          </p:txBody>
        </p:sp>
        <p:sp>
          <p:nvSpPr>
            <p:cNvPr id="17" name="Rounded Rectangle 16"/>
            <p:cNvSpPr/>
            <p:nvPr/>
          </p:nvSpPr>
          <p:spPr>
            <a:xfrm>
              <a:off x="1214414" y="3286124"/>
              <a:ext cx="642942" cy="714380"/>
            </a:xfrm>
            <a:prstGeom prst="roundRect">
              <a:avLst/>
            </a:prstGeom>
            <a:grp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428728" y="3536157"/>
              <a:ext cx="214314" cy="214314"/>
            </a:xfrm>
            <a:prstGeom prst="ellipse">
              <a:avLst/>
            </a:prstGeom>
            <a:grp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5715008" y="3628553"/>
            <a:ext cx="1285884" cy="714380"/>
            <a:chOff x="571472" y="3286124"/>
            <a:chExt cx="1285884" cy="714380"/>
          </a:xfrm>
        </p:grpSpPr>
        <p:sp>
          <p:nvSpPr>
            <p:cNvPr id="20" name="Rounded Rectangle 19"/>
            <p:cNvSpPr/>
            <p:nvPr/>
          </p:nvSpPr>
          <p:spPr>
            <a:xfrm>
              <a:off x="571472" y="3286124"/>
              <a:ext cx="1285884" cy="714380"/>
            </a:xfrm>
            <a:prstGeom prst="roundRect">
              <a:avLst/>
            </a:prstGeom>
            <a:no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571472" y="3286124"/>
              <a:ext cx="642942" cy="714380"/>
            </a:xfrm>
            <a:prstGeom prst="roundRect">
              <a:avLst/>
            </a:prstGeom>
            <a:no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9</a:t>
              </a:r>
              <a:endParaRPr lang="en-US" sz="2800" dirty="0"/>
            </a:p>
          </p:txBody>
        </p:sp>
        <p:sp>
          <p:nvSpPr>
            <p:cNvPr id="22" name="Rounded Rectangle 21"/>
            <p:cNvSpPr/>
            <p:nvPr/>
          </p:nvSpPr>
          <p:spPr>
            <a:xfrm>
              <a:off x="1214414" y="3286124"/>
              <a:ext cx="642942" cy="714380"/>
            </a:xfrm>
            <a:prstGeom prst="roundRect">
              <a:avLst/>
            </a:prstGeom>
            <a:no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428728" y="3536157"/>
              <a:ext cx="214314" cy="214314"/>
            </a:xfrm>
            <a:prstGeom prst="ellipse">
              <a:avLst/>
            </a:prstGeom>
            <a:solidFill>
              <a:schemeClr val="tx2">
                <a:lumMod val="75000"/>
              </a:schemeClr>
            </a:solid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7429520" y="3628553"/>
            <a:ext cx="1285884" cy="714380"/>
            <a:chOff x="571472" y="3286124"/>
            <a:chExt cx="1285884" cy="714380"/>
          </a:xfrm>
        </p:grpSpPr>
        <p:sp>
          <p:nvSpPr>
            <p:cNvPr id="25" name="Rounded Rectangle 24"/>
            <p:cNvSpPr/>
            <p:nvPr/>
          </p:nvSpPr>
          <p:spPr>
            <a:xfrm>
              <a:off x="571472" y="3286124"/>
              <a:ext cx="1285884" cy="714380"/>
            </a:xfrm>
            <a:prstGeom prst="roundRect">
              <a:avLst/>
            </a:prstGeom>
            <a:no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571472" y="3286124"/>
              <a:ext cx="642942" cy="714380"/>
            </a:xfrm>
            <a:prstGeom prst="roundRect">
              <a:avLst/>
            </a:prstGeom>
            <a:no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ym typeface="Symbol"/>
                </a:rPr>
                <a:t></a:t>
              </a:r>
              <a:endParaRPr lang="en-US" sz="2800" dirty="0"/>
            </a:p>
          </p:txBody>
        </p:sp>
        <p:sp>
          <p:nvSpPr>
            <p:cNvPr id="27" name="Rounded Rectangle 26"/>
            <p:cNvSpPr/>
            <p:nvPr/>
          </p:nvSpPr>
          <p:spPr>
            <a:xfrm>
              <a:off x="1214414" y="3286124"/>
              <a:ext cx="642942" cy="714380"/>
            </a:xfrm>
            <a:prstGeom prst="roundRect">
              <a:avLst/>
            </a:prstGeom>
            <a:no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428728" y="3536157"/>
              <a:ext cx="214314" cy="214314"/>
            </a:xfrm>
            <a:prstGeom prst="ellipse">
              <a:avLst/>
            </a:prstGeom>
            <a:solidFill>
              <a:schemeClr val="tx2">
                <a:lumMod val="75000"/>
              </a:schemeClr>
            </a:solid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9" name="Straight Arrow Connector 28"/>
          <p:cNvCxnSpPr/>
          <p:nvPr/>
        </p:nvCxnSpPr>
        <p:spPr>
          <a:xfrm>
            <a:off x="1643042" y="3985743"/>
            <a:ext cx="642942" cy="1588"/>
          </a:xfrm>
          <a:prstGeom prst="straightConnector1">
            <a:avLst/>
          </a:prstGeom>
          <a:ln w="28575">
            <a:solidFill>
              <a:schemeClr val="tx2">
                <a:lumMod val="9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357554" y="3985743"/>
            <a:ext cx="642942" cy="1588"/>
          </a:xfrm>
          <a:prstGeom prst="straightConnector1">
            <a:avLst/>
          </a:prstGeom>
          <a:ln w="28575">
            <a:solidFill>
              <a:schemeClr val="tx2">
                <a:lumMod val="9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072066" y="3985743"/>
            <a:ext cx="642942" cy="1588"/>
          </a:xfrm>
          <a:prstGeom prst="straightConnector1">
            <a:avLst/>
          </a:prstGeom>
          <a:ln w="28575">
            <a:solidFill>
              <a:schemeClr val="tx2">
                <a:lumMod val="9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6786578" y="3985743"/>
            <a:ext cx="642942" cy="1588"/>
          </a:xfrm>
          <a:prstGeom prst="straightConnector1">
            <a:avLst/>
          </a:prstGeom>
          <a:ln w="28575">
            <a:solidFill>
              <a:schemeClr val="tx2">
                <a:lumMod val="9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34" idx="2"/>
          </p:cNvCxnSpPr>
          <p:nvPr/>
        </p:nvCxnSpPr>
        <p:spPr>
          <a:xfrm rot="16200000" flipH="1">
            <a:off x="582762" y="3318372"/>
            <a:ext cx="290514" cy="329847"/>
          </a:xfrm>
          <a:prstGeom prst="straightConnector1">
            <a:avLst/>
          </a:prstGeom>
          <a:ln w="28575">
            <a:solidFill>
              <a:schemeClr val="tx2">
                <a:lumMod val="90000"/>
              </a:schemeClr>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14282" y="2968707"/>
            <a:ext cx="697627" cy="369332"/>
          </a:xfrm>
          <a:prstGeom prst="rect">
            <a:avLst/>
          </a:prstGeom>
          <a:noFill/>
        </p:spPr>
        <p:txBody>
          <a:bodyPr wrap="none" rtlCol="0">
            <a:spAutoFit/>
          </a:bodyPr>
          <a:lstStyle/>
          <a:p>
            <a:r>
              <a:rPr lang="en-US" dirty="0" smtClean="0"/>
              <a:t>head</a:t>
            </a:r>
            <a:endParaRPr lang="en-US" dirty="0"/>
          </a:p>
        </p:txBody>
      </p:sp>
      <p:cxnSp>
        <p:nvCxnSpPr>
          <p:cNvPr id="35" name="Straight Arrow Connector 34"/>
          <p:cNvCxnSpPr>
            <a:stCxn id="36" idx="2"/>
          </p:cNvCxnSpPr>
          <p:nvPr/>
        </p:nvCxnSpPr>
        <p:spPr>
          <a:xfrm rot="5400000">
            <a:off x="7913534" y="3104058"/>
            <a:ext cx="361952" cy="687038"/>
          </a:xfrm>
          <a:prstGeom prst="straightConnector1">
            <a:avLst/>
          </a:prstGeom>
          <a:ln w="28575">
            <a:solidFill>
              <a:schemeClr val="tx2">
                <a:lumMod val="90000"/>
              </a:schemeClr>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8089215" y="2897269"/>
            <a:ext cx="697627" cy="369332"/>
          </a:xfrm>
          <a:prstGeom prst="rect">
            <a:avLst/>
          </a:prstGeom>
          <a:noFill/>
        </p:spPr>
        <p:txBody>
          <a:bodyPr wrap="square" rtlCol="0">
            <a:spAutoFit/>
          </a:bodyPr>
          <a:lstStyle/>
          <a:p>
            <a:r>
              <a:rPr lang="en-US" dirty="0" smtClean="0"/>
              <a:t>tail</a:t>
            </a:r>
            <a:endParaRPr lang="en-US" dirty="0"/>
          </a:p>
        </p:txBody>
      </p:sp>
      <p:cxnSp>
        <p:nvCxnSpPr>
          <p:cNvPr id="37" name="Straight Arrow Connector 36"/>
          <p:cNvCxnSpPr>
            <a:stCxn id="38" idx="0"/>
          </p:cNvCxnSpPr>
          <p:nvPr/>
        </p:nvCxnSpPr>
        <p:spPr>
          <a:xfrm rot="16200000" flipV="1">
            <a:off x="2467808" y="4482580"/>
            <a:ext cx="566742" cy="287447"/>
          </a:xfrm>
          <a:prstGeom prst="straightConnector1">
            <a:avLst/>
          </a:prstGeom>
          <a:ln w="28575">
            <a:solidFill>
              <a:schemeClr val="tx2">
                <a:lumMod val="90000"/>
              </a:schemeClr>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571736" y="4909675"/>
            <a:ext cx="646331" cy="369332"/>
          </a:xfrm>
          <a:prstGeom prst="rect">
            <a:avLst/>
          </a:prstGeom>
          <a:noFill/>
        </p:spPr>
        <p:txBody>
          <a:bodyPr wrap="square" rtlCol="0">
            <a:spAutoFit/>
          </a:bodyPr>
          <a:lstStyle/>
          <a:p>
            <a:r>
              <a:rPr lang="en-US" dirty="0" err="1" smtClean="0"/>
              <a:t>pred</a:t>
            </a:r>
            <a:endParaRPr lang="en-US" dirty="0"/>
          </a:p>
        </p:txBody>
      </p:sp>
      <p:cxnSp>
        <p:nvCxnSpPr>
          <p:cNvPr id="39" name="Straight Arrow Connector 38"/>
          <p:cNvCxnSpPr>
            <a:stCxn id="40" idx="0"/>
          </p:cNvCxnSpPr>
          <p:nvPr/>
        </p:nvCxnSpPr>
        <p:spPr>
          <a:xfrm rot="16200000" flipV="1">
            <a:off x="4202009" y="4462891"/>
            <a:ext cx="566742" cy="326825"/>
          </a:xfrm>
          <a:prstGeom prst="straightConnector1">
            <a:avLst/>
          </a:prstGeom>
          <a:ln w="28575">
            <a:solidFill>
              <a:schemeClr val="tx2">
                <a:lumMod val="90000"/>
              </a:schemeClr>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357686" y="4909675"/>
            <a:ext cx="582211" cy="369332"/>
          </a:xfrm>
          <a:prstGeom prst="rect">
            <a:avLst/>
          </a:prstGeom>
          <a:noFill/>
        </p:spPr>
        <p:txBody>
          <a:bodyPr wrap="none" rtlCol="0">
            <a:spAutoFit/>
          </a:bodyPr>
          <a:lstStyle/>
          <a:p>
            <a:r>
              <a:rPr lang="en-US" dirty="0" err="1" smtClean="0"/>
              <a:t>curr</a:t>
            </a:r>
            <a:endParaRPr lang="en-US" dirty="0"/>
          </a:p>
        </p:txBody>
      </p:sp>
      <p:cxnSp>
        <p:nvCxnSpPr>
          <p:cNvPr id="41" name="Straight Arrow Connector 40"/>
          <p:cNvCxnSpPr>
            <a:stCxn id="42" idx="0"/>
          </p:cNvCxnSpPr>
          <p:nvPr/>
        </p:nvCxnSpPr>
        <p:spPr>
          <a:xfrm rot="16200000" flipV="1">
            <a:off x="5943196" y="4436217"/>
            <a:ext cx="574123" cy="387556"/>
          </a:xfrm>
          <a:prstGeom prst="straightConnector1">
            <a:avLst/>
          </a:prstGeom>
          <a:ln w="28575">
            <a:solidFill>
              <a:schemeClr val="tx2">
                <a:lumMod val="90000"/>
              </a:schemeClr>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132929" y="4917056"/>
            <a:ext cx="582211" cy="369332"/>
          </a:xfrm>
          <a:prstGeom prst="rect">
            <a:avLst/>
          </a:prstGeom>
          <a:noFill/>
        </p:spPr>
        <p:txBody>
          <a:bodyPr wrap="square" rtlCol="0">
            <a:spAutoFit/>
          </a:bodyPr>
          <a:lstStyle/>
          <a:p>
            <a:r>
              <a:rPr lang="en-US" dirty="0" smtClean="0"/>
              <a:t>r</a:t>
            </a:r>
            <a:endParaRPr lang="en-US" dirty="0"/>
          </a:p>
        </p:txBody>
      </p:sp>
      <p:cxnSp>
        <p:nvCxnSpPr>
          <p:cNvPr id="43" name="Curved Connector 42"/>
          <p:cNvCxnSpPr/>
          <p:nvPr/>
        </p:nvCxnSpPr>
        <p:spPr>
          <a:xfrm rot="5400000" flipH="1" flipV="1">
            <a:off x="4540614" y="2414108"/>
            <a:ext cx="281419" cy="2710311"/>
          </a:xfrm>
          <a:prstGeom prst="curvedConnector3">
            <a:avLst>
              <a:gd name="adj1" fmla="val 238879"/>
            </a:avLst>
          </a:prstGeom>
          <a:ln w="28575">
            <a:solidFill>
              <a:schemeClr val="tx2">
                <a:lumMod val="90000"/>
              </a:schemeClr>
            </a:solidFill>
            <a:tailEnd type="arrow"/>
          </a:ln>
          <a:effectLst>
            <a:glow rad="1016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45" idx="2"/>
            <a:endCxn id="16" idx="0"/>
          </p:cNvCxnSpPr>
          <p:nvPr/>
        </p:nvCxnSpPr>
        <p:spPr>
          <a:xfrm rot="5400000">
            <a:off x="4280307" y="2835098"/>
            <a:ext cx="835115" cy="751794"/>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4750595" y="2424106"/>
            <a:ext cx="646331" cy="369332"/>
          </a:xfrm>
          <a:prstGeom prst="rect">
            <a:avLst/>
          </a:prstGeom>
          <a:noFill/>
        </p:spPr>
        <p:txBody>
          <a:bodyPr wrap="square" rtlCol="0">
            <a:spAutoFit/>
          </a:bodyPr>
          <a:lstStyle/>
          <a:p>
            <a:r>
              <a:rPr lang="en-US" dirty="0" err="1" smtClean="0">
                <a:solidFill>
                  <a:srgbClr val="FFFF00"/>
                </a:solidFill>
              </a:rPr>
              <a:t>pred</a:t>
            </a:r>
            <a:endParaRPr lang="en-US" dirty="0">
              <a:solidFill>
                <a:srgbClr val="FFFF00"/>
              </a:solidFill>
            </a:endParaRPr>
          </a:p>
        </p:txBody>
      </p:sp>
      <p:cxnSp>
        <p:nvCxnSpPr>
          <p:cNvPr id="46" name="Straight Arrow Connector 45"/>
          <p:cNvCxnSpPr>
            <a:stCxn id="47" idx="2"/>
            <a:endCxn id="21" idx="0"/>
          </p:cNvCxnSpPr>
          <p:nvPr/>
        </p:nvCxnSpPr>
        <p:spPr>
          <a:xfrm rot="5400000">
            <a:off x="6014508" y="2815409"/>
            <a:ext cx="835115" cy="791172"/>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6536545" y="2424106"/>
            <a:ext cx="582211" cy="369332"/>
          </a:xfrm>
          <a:prstGeom prst="rect">
            <a:avLst/>
          </a:prstGeom>
          <a:noFill/>
        </p:spPr>
        <p:txBody>
          <a:bodyPr wrap="none" rtlCol="0">
            <a:spAutoFit/>
          </a:bodyPr>
          <a:lstStyle/>
          <a:p>
            <a:r>
              <a:rPr lang="en-US" dirty="0" err="1" smtClean="0">
                <a:solidFill>
                  <a:srgbClr val="FFFF00"/>
                </a:solidFill>
              </a:rPr>
              <a:t>curr</a:t>
            </a:r>
            <a:endParaRPr lang="en-US" dirty="0">
              <a:solidFill>
                <a:srgbClr val="FFFF00"/>
              </a:solidFill>
            </a:endParaRPr>
          </a:p>
        </p:txBody>
      </p:sp>
      <p:sp>
        <p:nvSpPr>
          <p:cNvPr id="48" name="TextBox 47"/>
          <p:cNvSpPr txBox="1"/>
          <p:nvPr/>
        </p:nvSpPr>
        <p:spPr>
          <a:xfrm>
            <a:off x="2387346" y="1500174"/>
            <a:ext cx="1931939" cy="461665"/>
          </a:xfrm>
          <a:prstGeom prst="rect">
            <a:avLst/>
          </a:prstGeom>
          <a:noFill/>
        </p:spPr>
        <p:txBody>
          <a:bodyPr wrap="none" rtlCol="0">
            <a:spAutoFit/>
          </a:bodyPr>
          <a:lstStyle/>
          <a:p>
            <a:r>
              <a:rPr lang="en-US" sz="2400" dirty="0" smtClean="0">
                <a:latin typeface="+mn-lt"/>
              </a:rPr>
              <a:t>T1: remove(5)</a:t>
            </a:r>
            <a:endParaRPr lang="en-US" sz="2400" dirty="0">
              <a:latin typeface="+mn-lt"/>
            </a:endParaRPr>
          </a:p>
        </p:txBody>
      </p:sp>
      <p:sp>
        <p:nvSpPr>
          <p:cNvPr id="49" name="TextBox 48"/>
          <p:cNvSpPr txBox="1"/>
          <p:nvPr/>
        </p:nvSpPr>
        <p:spPr>
          <a:xfrm>
            <a:off x="4744800" y="1500174"/>
            <a:ext cx="1470274" cy="461665"/>
          </a:xfrm>
          <a:prstGeom prst="rect">
            <a:avLst/>
          </a:prstGeom>
          <a:noFill/>
        </p:spPr>
        <p:txBody>
          <a:bodyPr wrap="none" rtlCol="0">
            <a:spAutoFit/>
          </a:bodyPr>
          <a:lstStyle/>
          <a:p>
            <a:r>
              <a:rPr lang="en-US" sz="2400" dirty="0" smtClean="0">
                <a:solidFill>
                  <a:srgbClr val="FFFF00"/>
                </a:solidFill>
                <a:latin typeface="+mn-lt"/>
              </a:rPr>
              <a:t>T2: add(7)</a:t>
            </a:r>
            <a:endParaRPr lang="en-US" sz="2400" dirty="0">
              <a:solidFill>
                <a:srgbClr val="FFFF00"/>
              </a:solidFill>
              <a:latin typeface="+mn-lt"/>
            </a:endParaRPr>
          </a:p>
        </p:txBody>
      </p:sp>
      <p:sp>
        <p:nvSpPr>
          <p:cNvPr id="50" name="Rectangle 49"/>
          <p:cNvSpPr/>
          <p:nvPr/>
        </p:nvSpPr>
        <p:spPr>
          <a:xfrm>
            <a:off x="4387610" y="1546340"/>
            <a:ext cx="303288" cy="369332"/>
          </a:xfrm>
          <a:prstGeom prst="rect">
            <a:avLst/>
          </a:prstGeom>
        </p:spPr>
        <p:txBody>
          <a:bodyPr wrap="none">
            <a:spAutoFit/>
          </a:bodyPr>
          <a:lstStyle/>
          <a:p>
            <a:r>
              <a:rPr lang="en-US" dirty="0" smtClean="0"/>
              <a:t>||</a:t>
            </a:r>
            <a:endParaRPr lang="en-US" dirty="0"/>
          </a:p>
        </p:txBody>
      </p:sp>
      <p:sp>
        <p:nvSpPr>
          <p:cNvPr id="52" name="Title 1"/>
          <p:cNvSpPr>
            <a:spLocks noGrp="1"/>
          </p:cNvSpPr>
          <p:nvPr>
            <p:ph type="title"/>
          </p:nvPr>
        </p:nvSpPr>
        <p:spPr>
          <a:xfrm>
            <a:off x="914400" y="512064"/>
            <a:ext cx="7772400" cy="914400"/>
          </a:xfrm>
        </p:spPr>
        <p:txBody>
          <a:bodyPr/>
          <a:lstStyle/>
          <a:p>
            <a:r>
              <a:rPr lang="en-US" sz="3600" dirty="0" smtClean="0"/>
              <a:t>Fixed Previous Counterexample</a:t>
            </a:r>
          </a:p>
        </p:txBody>
      </p:sp>
      <p:sp>
        <p:nvSpPr>
          <p:cNvPr id="53" name="Text Box 225"/>
          <p:cNvSpPr txBox="1">
            <a:spLocks noChangeArrowheads="1"/>
          </p:cNvSpPr>
          <p:nvPr/>
        </p:nvSpPr>
        <p:spPr bwMode="auto">
          <a:xfrm>
            <a:off x="1285852" y="6165873"/>
            <a:ext cx="7215238" cy="523220"/>
          </a:xfrm>
          <a:prstGeom prst="rect">
            <a:avLst/>
          </a:prstGeom>
          <a:noFill/>
          <a:ln w="9525" algn="ctr">
            <a:noFill/>
            <a:miter lim="800000"/>
            <a:headEnd/>
            <a:tailEnd/>
          </a:ln>
        </p:spPr>
        <p:txBody>
          <a:bodyPr wrap="square">
            <a:spAutoFit/>
          </a:bodyPr>
          <a:lstStyle/>
          <a:p>
            <a:r>
              <a:rPr lang="en-US" sz="2800" dirty="0" smtClean="0">
                <a:solidFill>
                  <a:srgbClr val="FFFF00"/>
                </a:solidFill>
                <a:latin typeface="+mn-lt"/>
                <a:cs typeface="Courier New" pitchFamily="49" charset="0"/>
              </a:rPr>
              <a:t>add(7) observes </a:t>
            </a:r>
            <a:r>
              <a:rPr lang="en-US" sz="2800" dirty="0" err="1" smtClean="0">
                <a:solidFill>
                  <a:srgbClr val="FFFF00"/>
                </a:solidFill>
                <a:latin typeface="+mn-lt"/>
                <a:cs typeface="Courier New" pitchFamily="49" charset="0"/>
              </a:rPr>
              <a:t>pred</a:t>
            </a:r>
            <a:r>
              <a:rPr lang="en-US" sz="2800" dirty="0" smtClean="0">
                <a:solidFill>
                  <a:srgbClr val="FFFF00"/>
                </a:solidFill>
                <a:latin typeface="+mn-lt"/>
                <a:cs typeface="Courier New" pitchFamily="49" charset="0"/>
              </a:rPr>
              <a:t> “5” is marked and restarts</a:t>
            </a:r>
            <a:endParaRPr lang="en-US" sz="2800" b="0" dirty="0">
              <a:solidFill>
                <a:srgbClr val="FFFF00"/>
              </a:solidFill>
              <a:latin typeface="+mn-lt"/>
              <a:cs typeface="Courier New" pitchFamily="49" charset="0"/>
            </a:endParaRPr>
          </a:p>
        </p:txBody>
      </p:sp>
      <p:cxnSp>
        <p:nvCxnSpPr>
          <p:cNvPr id="55" name="Straight Arrow Connector 54"/>
          <p:cNvCxnSpPr>
            <a:stCxn id="56" idx="2"/>
            <a:endCxn id="6" idx="0"/>
          </p:cNvCxnSpPr>
          <p:nvPr/>
        </p:nvCxnSpPr>
        <p:spPr>
          <a:xfrm rot="5400000">
            <a:off x="483614" y="3146091"/>
            <a:ext cx="891792" cy="73133"/>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642910" y="2367429"/>
            <a:ext cx="646331" cy="369332"/>
          </a:xfrm>
          <a:prstGeom prst="rect">
            <a:avLst/>
          </a:prstGeom>
          <a:noFill/>
        </p:spPr>
        <p:txBody>
          <a:bodyPr wrap="square" rtlCol="0">
            <a:spAutoFit/>
          </a:bodyPr>
          <a:lstStyle/>
          <a:p>
            <a:r>
              <a:rPr lang="en-US" dirty="0" err="1" smtClean="0">
                <a:solidFill>
                  <a:srgbClr val="FFFF00"/>
                </a:solidFill>
              </a:rPr>
              <a:t>pred</a:t>
            </a:r>
            <a:endParaRPr lang="en-US" dirty="0">
              <a:solidFill>
                <a:srgbClr val="FFFF00"/>
              </a:solidFill>
            </a:endParaRPr>
          </a:p>
        </p:txBody>
      </p:sp>
      <p:cxnSp>
        <p:nvCxnSpPr>
          <p:cNvPr id="57" name="Straight Arrow Connector 56"/>
          <p:cNvCxnSpPr>
            <a:stCxn id="58" idx="2"/>
            <a:endCxn id="6" idx="0"/>
          </p:cNvCxnSpPr>
          <p:nvPr/>
        </p:nvCxnSpPr>
        <p:spPr>
          <a:xfrm rot="5400000">
            <a:off x="896212" y="2733493"/>
            <a:ext cx="891792" cy="898329"/>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1500166" y="2367429"/>
            <a:ext cx="582211" cy="369332"/>
          </a:xfrm>
          <a:prstGeom prst="rect">
            <a:avLst/>
          </a:prstGeom>
          <a:noFill/>
        </p:spPr>
        <p:txBody>
          <a:bodyPr wrap="square" rtlCol="0">
            <a:spAutoFit/>
          </a:bodyPr>
          <a:lstStyle/>
          <a:p>
            <a:r>
              <a:rPr lang="en-US" dirty="0" err="1" smtClean="0">
                <a:solidFill>
                  <a:srgbClr val="FFFF00"/>
                </a:solidFill>
              </a:rPr>
              <a:t>curr</a:t>
            </a:r>
            <a:endParaRPr lang="en-US" dirty="0">
              <a:solidFill>
                <a:srgbClr val="FFFF00"/>
              </a:solidFill>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10" presetClass="entr" presetSubtype="0" fill="hold" grpId="0" nodeType="with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fade">
                                      <p:cBhvr>
                                        <p:cTn id="29" dur="500"/>
                                        <p:tgtEl>
                                          <p:spTgt spid="54"/>
                                        </p:tgtEl>
                                      </p:cBhvr>
                                    </p:animEffect>
                                  </p:childTnLst>
                                </p:cTn>
                              </p:par>
                              <p:par>
                                <p:cTn id="30" presetID="1" presetClass="entr" presetSubtype="0"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37" presetClass="exit" presetSubtype="0" fill="hold" nodeType="clickEffect">
                                  <p:stCondLst>
                                    <p:cond delay="0"/>
                                  </p:stCondLst>
                                  <p:childTnLst>
                                    <p:animEffect transition="out" filter="fade">
                                      <p:cBhvr>
                                        <p:cTn id="35" dur="1000"/>
                                        <p:tgtEl>
                                          <p:spTgt spid="30"/>
                                        </p:tgtEl>
                                      </p:cBhvr>
                                    </p:animEffect>
                                    <p:anim calcmode="lin" valueType="num">
                                      <p:cBhvr>
                                        <p:cTn id="36" dur="1000"/>
                                        <p:tgtEl>
                                          <p:spTgt spid="30"/>
                                        </p:tgtEl>
                                        <p:attrNameLst>
                                          <p:attrName>ppt_x</p:attrName>
                                        </p:attrNameLst>
                                      </p:cBhvr>
                                      <p:tavLst>
                                        <p:tav tm="0">
                                          <p:val>
                                            <p:strVal val="ppt_x"/>
                                          </p:val>
                                        </p:tav>
                                        <p:tav tm="100000">
                                          <p:val>
                                            <p:strVal val="ppt_x"/>
                                          </p:val>
                                        </p:tav>
                                      </p:tavLst>
                                    </p:anim>
                                    <p:anim calcmode="lin" valueType="num">
                                      <p:cBhvr>
                                        <p:cTn id="37" dur="100" decel="100000"/>
                                        <p:tgtEl>
                                          <p:spTgt spid="30"/>
                                        </p:tgtEl>
                                        <p:attrNameLst>
                                          <p:attrName>ppt_y</p:attrName>
                                        </p:attrNameLst>
                                      </p:cBhvr>
                                      <p:tavLst>
                                        <p:tav tm="0">
                                          <p:val>
                                            <p:strVal val="ppt_y"/>
                                          </p:val>
                                        </p:tav>
                                        <p:tav tm="100000">
                                          <p:val>
                                            <p:strVal val="ppt_y-.03"/>
                                          </p:val>
                                        </p:tav>
                                      </p:tavLst>
                                    </p:anim>
                                    <p:anim calcmode="lin" valueType="num">
                                      <p:cBhvr>
                                        <p:cTn id="38" dur="900" accel="100000">
                                          <p:stCondLst>
                                            <p:cond delay="100"/>
                                          </p:stCondLst>
                                        </p:cTn>
                                        <p:tgtEl>
                                          <p:spTgt spid="30"/>
                                        </p:tgtEl>
                                        <p:attrNameLst>
                                          <p:attrName>ppt_y</p:attrName>
                                        </p:attrNameLst>
                                      </p:cBhvr>
                                      <p:tavLst>
                                        <p:tav tm="0">
                                          <p:val>
                                            <p:strVal val="ppt_y"/>
                                          </p:val>
                                        </p:tav>
                                        <p:tav tm="100000">
                                          <p:val>
                                            <p:strVal val="ppt_y+1"/>
                                          </p:val>
                                        </p:tav>
                                      </p:tavLst>
                                    </p:anim>
                                    <p:set>
                                      <p:cBhvr>
                                        <p:cTn id="39" dur="1" fill="hold">
                                          <p:stCondLst>
                                            <p:cond delay="999"/>
                                          </p:stCondLst>
                                        </p:cTn>
                                        <p:tgtEl>
                                          <p:spTgt spid="30"/>
                                        </p:tgtEl>
                                        <p:attrNameLst>
                                          <p:attrName>style.visibility</p:attrName>
                                        </p:attrNameLst>
                                      </p:cBhvr>
                                      <p:to>
                                        <p:strVal val="hidden"/>
                                      </p:to>
                                    </p:set>
                                  </p:childTnLst>
                                </p:cTn>
                              </p:par>
                              <p:par>
                                <p:cTn id="40" presetID="22" presetClass="entr" presetSubtype="8" fill="hold" nodeType="with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wipe(left)">
                                      <p:cBhvr>
                                        <p:cTn id="42" dur="500"/>
                                        <p:tgtEl>
                                          <p:spTgt spid="43"/>
                                        </p:tgtEl>
                                      </p:cBhvr>
                                    </p:animEffect>
                                  </p:childTnLst>
                                </p:cTn>
                              </p:par>
                            </p:childTnLst>
                          </p:cTn>
                        </p:par>
                      </p:childTnLst>
                    </p:cTn>
                  </p:par>
                  <p:par>
                    <p:cTn id="43" fill="hold">
                      <p:stCondLst>
                        <p:cond delay="indefinite"/>
                      </p:stCondLst>
                      <p:childTnLst>
                        <p:par>
                          <p:cTn id="44" fill="hold">
                            <p:stCondLst>
                              <p:cond delay="0"/>
                            </p:stCondLst>
                            <p:childTnLst>
                              <p:par>
                                <p:cTn id="45" presetID="37" presetClass="exit" presetSubtype="0" fill="hold" grpId="1" nodeType="clickEffect">
                                  <p:stCondLst>
                                    <p:cond delay="0"/>
                                  </p:stCondLst>
                                  <p:childTnLst>
                                    <p:animEffect transition="out" filter="fade">
                                      <p:cBhvr>
                                        <p:cTn id="46" dur="1000"/>
                                        <p:tgtEl>
                                          <p:spTgt spid="38"/>
                                        </p:tgtEl>
                                      </p:cBhvr>
                                    </p:animEffect>
                                    <p:anim calcmode="lin" valueType="num">
                                      <p:cBhvr>
                                        <p:cTn id="47" dur="1000"/>
                                        <p:tgtEl>
                                          <p:spTgt spid="38"/>
                                        </p:tgtEl>
                                        <p:attrNameLst>
                                          <p:attrName>ppt_x</p:attrName>
                                        </p:attrNameLst>
                                      </p:cBhvr>
                                      <p:tavLst>
                                        <p:tav tm="0">
                                          <p:val>
                                            <p:strVal val="ppt_x"/>
                                          </p:val>
                                        </p:tav>
                                        <p:tav tm="100000">
                                          <p:val>
                                            <p:strVal val="ppt_x"/>
                                          </p:val>
                                        </p:tav>
                                      </p:tavLst>
                                    </p:anim>
                                    <p:anim calcmode="lin" valueType="num">
                                      <p:cBhvr>
                                        <p:cTn id="48" dur="100" decel="100000"/>
                                        <p:tgtEl>
                                          <p:spTgt spid="38"/>
                                        </p:tgtEl>
                                        <p:attrNameLst>
                                          <p:attrName>ppt_y</p:attrName>
                                        </p:attrNameLst>
                                      </p:cBhvr>
                                      <p:tavLst>
                                        <p:tav tm="0">
                                          <p:val>
                                            <p:strVal val="ppt_y"/>
                                          </p:val>
                                        </p:tav>
                                        <p:tav tm="100000">
                                          <p:val>
                                            <p:strVal val="ppt_y-.03"/>
                                          </p:val>
                                        </p:tav>
                                      </p:tavLst>
                                    </p:anim>
                                    <p:anim calcmode="lin" valueType="num">
                                      <p:cBhvr>
                                        <p:cTn id="49" dur="900" accel="100000">
                                          <p:stCondLst>
                                            <p:cond delay="100"/>
                                          </p:stCondLst>
                                        </p:cTn>
                                        <p:tgtEl>
                                          <p:spTgt spid="38"/>
                                        </p:tgtEl>
                                        <p:attrNameLst>
                                          <p:attrName>ppt_y</p:attrName>
                                        </p:attrNameLst>
                                      </p:cBhvr>
                                      <p:tavLst>
                                        <p:tav tm="0">
                                          <p:val>
                                            <p:strVal val="ppt_y"/>
                                          </p:val>
                                        </p:tav>
                                        <p:tav tm="100000">
                                          <p:val>
                                            <p:strVal val="ppt_y+1"/>
                                          </p:val>
                                        </p:tav>
                                      </p:tavLst>
                                    </p:anim>
                                    <p:set>
                                      <p:cBhvr>
                                        <p:cTn id="50" dur="1" fill="hold">
                                          <p:stCondLst>
                                            <p:cond delay="999"/>
                                          </p:stCondLst>
                                        </p:cTn>
                                        <p:tgtEl>
                                          <p:spTgt spid="38"/>
                                        </p:tgtEl>
                                        <p:attrNameLst>
                                          <p:attrName>style.visibility</p:attrName>
                                        </p:attrNameLst>
                                      </p:cBhvr>
                                      <p:to>
                                        <p:strVal val="hidden"/>
                                      </p:to>
                                    </p:set>
                                  </p:childTnLst>
                                </p:cTn>
                              </p:par>
                              <p:par>
                                <p:cTn id="51" presetID="37" presetClass="exit" presetSubtype="0" fill="hold" nodeType="withEffect">
                                  <p:stCondLst>
                                    <p:cond delay="0"/>
                                  </p:stCondLst>
                                  <p:childTnLst>
                                    <p:animEffect transition="out" filter="fade">
                                      <p:cBhvr>
                                        <p:cTn id="52" dur="1000"/>
                                        <p:tgtEl>
                                          <p:spTgt spid="37"/>
                                        </p:tgtEl>
                                      </p:cBhvr>
                                    </p:animEffect>
                                    <p:anim calcmode="lin" valueType="num">
                                      <p:cBhvr>
                                        <p:cTn id="53" dur="1000"/>
                                        <p:tgtEl>
                                          <p:spTgt spid="37"/>
                                        </p:tgtEl>
                                        <p:attrNameLst>
                                          <p:attrName>ppt_x</p:attrName>
                                        </p:attrNameLst>
                                      </p:cBhvr>
                                      <p:tavLst>
                                        <p:tav tm="0">
                                          <p:val>
                                            <p:strVal val="ppt_x"/>
                                          </p:val>
                                        </p:tav>
                                        <p:tav tm="100000">
                                          <p:val>
                                            <p:strVal val="ppt_x"/>
                                          </p:val>
                                        </p:tav>
                                      </p:tavLst>
                                    </p:anim>
                                    <p:anim calcmode="lin" valueType="num">
                                      <p:cBhvr>
                                        <p:cTn id="54" dur="100" decel="100000"/>
                                        <p:tgtEl>
                                          <p:spTgt spid="37"/>
                                        </p:tgtEl>
                                        <p:attrNameLst>
                                          <p:attrName>ppt_y</p:attrName>
                                        </p:attrNameLst>
                                      </p:cBhvr>
                                      <p:tavLst>
                                        <p:tav tm="0">
                                          <p:val>
                                            <p:strVal val="ppt_y"/>
                                          </p:val>
                                        </p:tav>
                                        <p:tav tm="100000">
                                          <p:val>
                                            <p:strVal val="ppt_y-.03"/>
                                          </p:val>
                                        </p:tav>
                                      </p:tavLst>
                                    </p:anim>
                                    <p:anim calcmode="lin" valueType="num">
                                      <p:cBhvr>
                                        <p:cTn id="55" dur="900" accel="100000">
                                          <p:stCondLst>
                                            <p:cond delay="100"/>
                                          </p:stCondLst>
                                        </p:cTn>
                                        <p:tgtEl>
                                          <p:spTgt spid="37"/>
                                        </p:tgtEl>
                                        <p:attrNameLst>
                                          <p:attrName>ppt_y</p:attrName>
                                        </p:attrNameLst>
                                      </p:cBhvr>
                                      <p:tavLst>
                                        <p:tav tm="0">
                                          <p:val>
                                            <p:strVal val="ppt_y"/>
                                          </p:val>
                                        </p:tav>
                                        <p:tav tm="100000">
                                          <p:val>
                                            <p:strVal val="ppt_y+1"/>
                                          </p:val>
                                        </p:tav>
                                      </p:tavLst>
                                    </p:anim>
                                    <p:set>
                                      <p:cBhvr>
                                        <p:cTn id="56" dur="1" fill="hold">
                                          <p:stCondLst>
                                            <p:cond delay="999"/>
                                          </p:stCondLst>
                                        </p:cTn>
                                        <p:tgtEl>
                                          <p:spTgt spid="37"/>
                                        </p:tgtEl>
                                        <p:attrNameLst>
                                          <p:attrName>style.visibility</p:attrName>
                                        </p:attrNameLst>
                                      </p:cBhvr>
                                      <p:to>
                                        <p:strVal val="hidden"/>
                                      </p:to>
                                    </p:set>
                                  </p:childTnLst>
                                </p:cTn>
                              </p:par>
                              <p:par>
                                <p:cTn id="57" presetID="37" presetClass="exit" presetSubtype="0" fill="hold" grpId="1" nodeType="withEffect">
                                  <p:stCondLst>
                                    <p:cond delay="0"/>
                                  </p:stCondLst>
                                  <p:childTnLst>
                                    <p:animEffect transition="out" filter="fade">
                                      <p:cBhvr>
                                        <p:cTn id="58" dur="1000"/>
                                        <p:tgtEl>
                                          <p:spTgt spid="40"/>
                                        </p:tgtEl>
                                      </p:cBhvr>
                                    </p:animEffect>
                                    <p:anim calcmode="lin" valueType="num">
                                      <p:cBhvr>
                                        <p:cTn id="59" dur="1000"/>
                                        <p:tgtEl>
                                          <p:spTgt spid="40"/>
                                        </p:tgtEl>
                                        <p:attrNameLst>
                                          <p:attrName>ppt_x</p:attrName>
                                        </p:attrNameLst>
                                      </p:cBhvr>
                                      <p:tavLst>
                                        <p:tav tm="0">
                                          <p:val>
                                            <p:strVal val="ppt_x"/>
                                          </p:val>
                                        </p:tav>
                                        <p:tav tm="100000">
                                          <p:val>
                                            <p:strVal val="ppt_x"/>
                                          </p:val>
                                        </p:tav>
                                      </p:tavLst>
                                    </p:anim>
                                    <p:anim calcmode="lin" valueType="num">
                                      <p:cBhvr>
                                        <p:cTn id="60" dur="100" decel="100000"/>
                                        <p:tgtEl>
                                          <p:spTgt spid="40"/>
                                        </p:tgtEl>
                                        <p:attrNameLst>
                                          <p:attrName>ppt_y</p:attrName>
                                        </p:attrNameLst>
                                      </p:cBhvr>
                                      <p:tavLst>
                                        <p:tav tm="0">
                                          <p:val>
                                            <p:strVal val="ppt_y"/>
                                          </p:val>
                                        </p:tav>
                                        <p:tav tm="100000">
                                          <p:val>
                                            <p:strVal val="ppt_y-.03"/>
                                          </p:val>
                                        </p:tav>
                                      </p:tavLst>
                                    </p:anim>
                                    <p:anim calcmode="lin" valueType="num">
                                      <p:cBhvr>
                                        <p:cTn id="61" dur="900" accel="100000">
                                          <p:stCondLst>
                                            <p:cond delay="100"/>
                                          </p:stCondLst>
                                        </p:cTn>
                                        <p:tgtEl>
                                          <p:spTgt spid="40"/>
                                        </p:tgtEl>
                                        <p:attrNameLst>
                                          <p:attrName>ppt_y</p:attrName>
                                        </p:attrNameLst>
                                      </p:cBhvr>
                                      <p:tavLst>
                                        <p:tav tm="0">
                                          <p:val>
                                            <p:strVal val="ppt_y"/>
                                          </p:val>
                                        </p:tav>
                                        <p:tav tm="100000">
                                          <p:val>
                                            <p:strVal val="ppt_y+1"/>
                                          </p:val>
                                        </p:tav>
                                      </p:tavLst>
                                    </p:anim>
                                    <p:set>
                                      <p:cBhvr>
                                        <p:cTn id="62" dur="1" fill="hold">
                                          <p:stCondLst>
                                            <p:cond delay="999"/>
                                          </p:stCondLst>
                                        </p:cTn>
                                        <p:tgtEl>
                                          <p:spTgt spid="40"/>
                                        </p:tgtEl>
                                        <p:attrNameLst>
                                          <p:attrName>style.visibility</p:attrName>
                                        </p:attrNameLst>
                                      </p:cBhvr>
                                      <p:to>
                                        <p:strVal val="hidden"/>
                                      </p:to>
                                    </p:set>
                                  </p:childTnLst>
                                </p:cTn>
                              </p:par>
                              <p:par>
                                <p:cTn id="63" presetID="37" presetClass="exit" presetSubtype="0" fill="hold" nodeType="withEffect">
                                  <p:stCondLst>
                                    <p:cond delay="0"/>
                                  </p:stCondLst>
                                  <p:childTnLst>
                                    <p:animEffect transition="out" filter="fade">
                                      <p:cBhvr>
                                        <p:cTn id="64" dur="1000"/>
                                        <p:tgtEl>
                                          <p:spTgt spid="39"/>
                                        </p:tgtEl>
                                      </p:cBhvr>
                                    </p:animEffect>
                                    <p:anim calcmode="lin" valueType="num">
                                      <p:cBhvr>
                                        <p:cTn id="65" dur="1000"/>
                                        <p:tgtEl>
                                          <p:spTgt spid="39"/>
                                        </p:tgtEl>
                                        <p:attrNameLst>
                                          <p:attrName>ppt_x</p:attrName>
                                        </p:attrNameLst>
                                      </p:cBhvr>
                                      <p:tavLst>
                                        <p:tav tm="0">
                                          <p:val>
                                            <p:strVal val="ppt_x"/>
                                          </p:val>
                                        </p:tav>
                                        <p:tav tm="100000">
                                          <p:val>
                                            <p:strVal val="ppt_x"/>
                                          </p:val>
                                        </p:tav>
                                      </p:tavLst>
                                    </p:anim>
                                    <p:anim calcmode="lin" valueType="num">
                                      <p:cBhvr>
                                        <p:cTn id="66" dur="100" decel="100000"/>
                                        <p:tgtEl>
                                          <p:spTgt spid="39"/>
                                        </p:tgtEl>
                                        <p:attrNameLst>
                                          <p:attrName>ppt_y</p:attrName>
                                        </p:attrNameLst>
                                      </p:cBhvr>
                                      <p:tavLst>
                                        <p:tav tm="0">
                                          <p:val>
                                            <p:strVal val="ppt_y"/>
                                          </p:val>
                                        </p:tav>
                                        <p:tav tm="100000">
                                          <p:val>
                                            <p:strVal val="ppt_y-.03"/>
                                          </p:val>
                                        </p:tav>
                                      </p:tavLst>
                                    </p:anim>
                                    <p:anim calcmode="lin" valueType="num">
                                      <p:cBhvr>
                                        <p:cTn id="67" dur="900" accel="100000">
                                          <p:stCondLst>
                                            <p:cond delay="100"/>
                                          </p:stCondLst>
                                        </p:cTn>
                                        <p:tgtEl>
                                          <p:spTgt spid="39"/>
                                        </p:tgtEl>
                                        <p:attrNameLst>
                                          <p:attrName>ppt_y</p:attrName>
                                        </p:attrNameLst>
                                      </p:cBhvr>
                                      <p:tavLst>
                                        <p:tav tm="0">
                                          <p:val>
                                            <p:strVal val="ppt_y"/>
                                          </p:val>
                                        </p:tav>
                                        <p:tav tm="100000">
                                          <p:val>
                                            <p:strVal val="ppt_y+1"/>
                                          </p:val>
                                        </p:tav>
                                      </p:tavLst>
                                    </p:anim>
                                    <p:set>
                                      <p:cBhvr>
                                        <p:cTn id="68" dur="1" fill="hold">
                                          <p:stCondLst>
                                            <p:cond delay="999"/>
                                          </p:stCondLst>
                                        </p:cTn>
                                        <p:tgtEl>
                                          <p:spTgt spid="39"/>
                                        </p:tgtEl>
                                        <p:attrNameLst>
                                          <p:attrName>style.visibility</p:attrName>
                                        </p:attrNameLst>
                                      </p:cBhvr>
                                      <p:to>
                                        <p:strVal val="hidden"/>
                                      </p:to>
                                    </p:set>
                                  </p:childTnLst>
                                </p:cTn>
                              </p:par>
                              <p:par>
                                <p:cTn id="69" presetID="37" presetClass="exit" presetSubtype="0" fill="hold" grpId="1" nodeType="withEffect">
                                  <p:stCondLst>
                                    <p:cond delay="0"/>
                                  </p:stCondLst>
                                  <p:childTnLst>
                                    <p:animEffect transition="out" filter="fade">
                                      <p:cBhvr>
                                        <p:cTn id="70" dur="1000"/>
                                        <p:tgtEl>
                                          <p:spTgt spid="42"/>
                                        </p:tgtEl>
                                      </p:cBhvr>
                                    </p:animEffect>
                                    <p:anim calcmode="lin" valueType="num">
                                      <p:cBhvr>
                                        <p:cTn id="71" dur="1000"/>
                                        <p:tgtEl>
                                          <p:spTgt spid="42"/>
                                        </p:tgtEl>
                                        <p:attrNameLst>
                                          <p:attrName>ppt_x</p:attrName>
                                        </p:attrNameLst>
                                      </p:cBhvr>
                                      <p:tavLst>
                                        <p:tav tm="0">
                                          <p:val>
                                            <p:strVal val="ppt_x"/>
                                          </p:val>
                                        </p:tav>
                                        <p:tav tm="100000">
                                          <p:val>
                                            <p:strVal val="ppt_x"/>
                                          </p:val>
                                        </p:tav>
                                      </p:tavLst>
                                    </p:anim>
                                    <p:anim calcmode="lin" valueType="num">
                                      <p:cBhvr>
                                        <p:cTn id="72" dur="100" decel="100000"/>
                                        <p:tgtEl>
                                          <p:spTgt spid="42"/>
                                        </p:tgtEl>
                                        <p:attrNameLst>
                                          <p:attrName>ppt_y</p:attrName>
                                        </p:attrNameLst>
                                      </p:cBhvr>
                                      <p:tavLst>
                                        <p:tav tm="0">
                                          <p:val>
                                            <p:strVal val="ppt_y"/>
                                          </p:val>
                                        </p:tav>
                                        <p:tav tm="100000">
                                          <p:val>
                                            <p:strVal val="ppt_y-.03"/>
                                          </p:val>
                                        </p:tav>
                                      </p:tavLst>
                                    </p:anim>
                                    <p:anim calcmode="lin" valueType="num">
                                      <p:cBhvr>
                                        <p:cTn id="73" dur="900" accel="100000">
                                          <p:stCondLst>
                                            <p:cond delay="100"/>
                                          </p:stCondLst>
                                        </p:cTn>
                                        <p:tgtEl>
                                          <p:spTgt spid="42"/>
                                        </p:tgtEl>
                                        <p:attrNameLst>
                                          <p:attrName>ppt_y</p:attrName>
                                        </p:attrNameLst>
                                      </p:cBhvr>
                                      <p:tavLst>
                                        <p:tav tm="0">
                                          <p:val>
                                            <p:strVal val="ppt_y"/>
                                          </p:val>
                                        </p:tav>
                                        <p:tav tm="100000">
                                          <p:val>
                                            <p:strVal val="ppt_y+1"/>
                                          </p:val>
                                        </p:tav>
                                      </p:tavLst>
                                    </p:anim>
                                    <p:set>
                                      <p:cBhvr>
                                        <p:cTn id="74" dur="1" fill="hold">
                                          <p:stCondLst>
                                            <p:cond delay="999"/>
                                          </p:stCondLst>
                                        </p:cTn>
                                        <p:tgtEl>
                                          <p:spTgt spid="42"/>
                                        </p:tgtEl>
                                        <p:attrNameLst>
                                          <p:attrName>style.visibility</p:attrName>
                                        </p:attrNameLst>
                                      </p:cBhvr>
                                      <p:to>
                                        <p:strVal val="hidden"/>
                                      </p:to>
                                    </p:set>
                                  </p:childTnLst>
                                </p:cTn>
                              </p:par>
                              <p:par>
                                <p:cTn id="75" presetID="37" presetClass="exit" presetSubtype="0" fill="hold" nodeType="withEffect">
                                  <p:stCondLst>
                                    <p:cond delay="0"/>
                                  </p:stCondLst>
                                  <p:childTnLst>
                                    <p:animEffect transition="out" filter="fade">
                                      <p:cBhvr>
                                        <p:cTn id="76" dur="1000"/>
                                        <p:tgtEl>
                                          <p:spTgt spid="41"/>
                                        </p:tgtEl>
                                      </p:cBhvr>
                                    </p:animEffect>
                                    <p:anim calcmode="lin" valueType="num">
                                      <p:cBhvr>
                                        <p:cTn id="77" dur="1000"/>
                                        <p:tgtEl>
                                          <p:spTgt spid="41"/>
                                        </p:tgtEl>
                                        <p:attrNameLst>
                                          <p:attrName>ppt_x</p:attrName>
                                        </p:attrNameLst>
                                      </p:cBhvr>
                                      <p:tavLst>
                                        <p:tav tm="0">
                                          <p:val>
                                            <p:strVal val="ppt_x"/>
                                          </p:val>
                                        </p:tav>
                                        <p:tav tm="100000">
                                          <p:val>
                                            <p:strVal val="ppt_x"/>
                                          </p:val>
                                        </p:tav>
                                      </p:tavLst>
                                    </p:anim>
                                    <p:anim calcmode="lin" valueType="num">
                                      <p:cBhvr>
                                        <p:cTn id="78" dur="100" decel="100000"/>
                                        <p:tgtEl>
                                          <p:spTgt spid="41"/>
                                        </p:tgtEl>
                                        <p:attrNameLst>
                                          <p:attrName>ppt_y</p:attrName>
                                        </p:attrNameLst>
                                      </p:cBhvr>
                                      <p:tavLst>
                                        <p:tav tm="0">
                                          <p:val>
                                            <p:strVal val="ppt_y"/>
                                          </p:val>
                                        </p:tav>
                                        <p:tav tm="100000">
                                          <p:val>
                                            <p:strVal val="ppt_y-.03"/>
                                          </p:val>
                                        </p:tav>
                                      </p:tavLst>
                                    </p:anim>
                                    <p:anim calcmode="lin" valueType="num">
                                      <p:cBhvr>
                                        <p:cTn id="79" dur="900" accel="100000">
                                          <p:stCondLst>
                                            <p:cond delay="100"/>
                                          </p:stCondLst>
                                        </p:cTn>
                                        <p:tgtEl>
                                          <p:spTgt spid="41"/>
                                        </p:tgtEl>
                                        <p:attrNameLst>
                                          <p:attrName>ppt_y</p:attrName>
                                        </p:attrNameLst>
                                      </p:cBhvr>
                                      <p:tavLst>
                                        <p:tav tm="0">
                                          <p:val>
                                            <p:strVal val="ppt_y"/>
                                          </p:val>
                                        </p:tav>
                                        <p:tav tm="100000">
                                          <p:val>
                                            <p:strVal val="ppt_y+1"/>
                                          </p:val>
                                        </p:tav>
                                      </p:tavLst>
                                    </p:anim>
                                    <p:set>
                                      <p:cBhvr>
                                        <p:cTn id="80" dur="1" fill="hold">
                                          <p:stCondLst>
                                            <p:cond delay="999"/>
                                          </p:stCondLst>
                                        </p:cTn>
                                        <p:tgtEl>
                                          <p:spTgt spid="41"/>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47" presetClass="entr" presetSubtype="0" fill="hold" grpId="0" nodeType="clickEffect">
                                  <p:stCondLst>
                                    <p:cond delay="0"/>
                                  </p:stCondLst>
                                  <p:childTnLst>
                                    <p:set>
                                      <p:cBhvr>
                                        <p:cTn id="84" dur="1" fill="hold">
                                          <p:stCondLst>
                                            <p:cond delay="0"/>
                                          </p:stCondLst>
                                        </p:cTn>
                                        <p:tgtEl>
                                          <p:spTgt spid="53"/>
                                        </p:tgtEl>
                                        <p:attrNameLst>
                                          <p:attrName>style.visibility</p:attrName>
                                        </p:attrNameLst>
                                      </p:cBhvr>
                                      <p:to>
                                        <p:strVal val="visible"/>
                                      </p:to>
                                    </p:set>
                                    <p:animEffect transition="in" filter="fade">
                                      <p:cBhvr>
                                        <p:cTn id="85" dur="1000"/>
                                        <p:tgtEl>
                                          <p:spTgt spid="53"/>
                                        </p:tgtEl>
                                      </p:cBhvr>
                                    </p:animEffect>
                                    <p:anim calcmode="lin" valueType="num">
                                      <p:cBhvr>
                                        <p:cTn id="86" dur="1000" fill="hold"/>
                                        <p:tgtEl>
                                          <p:spTgt spid="53"/>
                                        </p:tgtEl>
                                        <p:attrNameLst>
                                          <p:attrName>ppt_x</p:attrName>
                                        </p:attrNameLst>
                                      </p:cBhvr>
                                      <p:tavLst>
                                        <p:tav tm="0">
                                          <p:val>
                                            <p:strVal val="#ppt_x"/>
                                          </p:val>
                                        </p:tav>
                                        <p:tav tm="100000">
                                          <p:val>
                                            <p:strVal val="#ppt_x"/>
                                          </p:val>
                                        </p:tav>
                                      </p:tavLst>
                                    </p:anim>
                                    <p:anim calcmode="lin" valueType="num">
                                      <p:cBhvr>
                                        <p:cTn id="87"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55"/>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childTnLst>
                                </p:cTn>
                              </p:par>
                              <p:par>
                                <p:cTn id="94" presetID="1" presetClass="entr" presetSubtype="0" fill="hold" nodeType="withEffect">
                                  <p:stCondLst>
                                    <p:cond delay="0"/>
                                  </p:stCondLst>
                                  <p:childTnLst>
                                    <p:set>
                                      <p:cBhvr>
                                        <p:cTn id="95" dur="1" fill="hold">
                                          <p:stCondLst>
                                            <p:cond delay="0"/>
                                          </p:stCondLst>
                                        </p:cTn>
                                        <p:tgtEl>
                                          <p:spTgt spid="57"/>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childTnLst>
                                </p:cTn>
                              </p:par>
                              <p:par>
                                <p:cTn id="98" presetID="2" presetClass="exit" presetSubtype="8" fill="hold" nodeType="withEffect">
                                  <p:stCondLst>
                                    <p:cond delay="0"/>
                                  </p:stCondLst>
                                  <p:childTnLst>
                                    <p:anim calcmode="lin" valueType="num">
                                      <p:cBhvr additive="base">
                                        <p:cTn id="99" dur="500"/>
                                        <p:tgtEl>
                                          <p:spTgt spid="44"/>
                                        </p:tgtEl>
                                        <p:attrNameLst>
                                          <p:attrName>ppt_x</p:attrName>
                                        </p:attrNameLst>
                                      </p:cBhvr>
                                      <p:tavLst>
                                        <p:tav tm="0">
                                          <p:val>
                                            <p:strVal val="ppt_x"/>
                                          </p:val>
                                        </p:tav>
                                        <p:tav tm="100000">
                                          <p:val>
                                            <p:strVal val="0-ppt_w/2"/>
                                          </p:val>
                                        </p:tav>
                                      </p:tavLst>
                                    </p:anim>
                                    <p:anim calcmode="lin" valueType="num">
                                      <p:cBhvr additive="base">
                                        <p:cTn id="100" dur="500"/>
                                        <p:tgtEl>
                                          <p:spTgt spid="44"/>
                                        </p:tgtEl>
                                        <p:attrNameLst>
                                          <p:attrName>ppt_y</p:attrName>
                                        </p:attrNameLst>
                                      </p:cBhvr>
                                      <p:tavLst>
                                        <p:tav tm="0">
                                          <p:val>
                                            <p:strVal val="ppt_y"/>
                                          </p:val>
                                        </p:tav>
                                        <p:tav tm="100000">
                                          <p:val>
                                            <p:strVal val="ppt_y"/>
                                          </p:val>
                                        </p:tav>
                                      </p:tavLst>
                                    </p:anim>
                                    <p:set>
                                      <p:cBhvr>
                                        <p:cTn id="101" dur="1" fill="hold">
                                          <p:stCondLst>
                                            <p:cond delay="499"/>
                                          </p:stCondLst>
                                        </p:cTn>
                                        <p:tgtEl>
                                          <p:spTgt spid="44"/>
                                        </p:tgtEl>
                                        <p:attrNameLst>
                                          <p:attrName>style.visibility</p:attrName>
                                        </p:attrNameLst>
                                      </p:cBhvr>
                                      <p:to>
                                        <p:strVal val="hidden"/>
                                      </p:to>
                                    </p:set>
                                  </p:childTnLst>
                                </p:cTn>
                              </p:par>
                              <p:par>
                                <p:cTn id="102" presetID="2" presetClass="exit" presetSubtype="8" fill="hold" grpId="1" nodeType="withEffect">
                                  <p:stCondLst>
                                    <p:cond delay="0"/>
                                  </p:stCondLst>
                                  <p:childTnLst>
                                    <p:anim calcmode="lin" valueType="num">
                                      <p:cBhvr additive="base">
                                        <p:cTn id="103" dur="500"/>
                                        <p:tgtEl>
                                          <p:spTgt spid="45"/>
                                        </p:tgtEl>
                                        <p:attrNameLst>
                                          <p:attrName>ppt_x</p:attrName>
                                        </p:attrNameLst>
                                      </p:cBhvr>
                                      <p:tavLst>
                                        <p:tav tm="0">
                                          <p:val>
                                            <p:strVal val="ppt_x"/>
                                          </p:val>
                                        </p:tav>
                                        <p:tav tm="100000">
                                          <p:val>
                                            <p:strVal val="0-ppt_w/2"/>
                                          </p:val>
                                        </p:tav>
                                      </p:tavLst>
                                    </p:anim>
                                    <p:anim calcmode="lin" valueType="num">
                                      <p:cBhvr additive="base">
                                        <p:cTn id="104" dur="500"/>
                                        <p:tgtEl>
                                          <p:spTgt spid="45"/>
                                        </p:tgtEl>
                                        <p:attrNameLst>
                                          <p:attrName>ppt_y</p:attrName>
                                        </p:attrNameLst>
                                      </p:cBhvr>
                                      <p:tavLst>
                                        <p:tav tm="0">
                                          <p:val>
                                            <p:strVal val="ppt_y"/>
                                          </p:val>
                                        </p:tav>
                                        <p:tav tm="100000">
                                          <p:val>
                                            <p:strVal val="ppt_y"/>
                                          </p:val>
                                        </p:tav>
                                      </p:tavLst>
                                    </p:anim>
                                    <p:set>
                                      <p:cBhvr>
                                        <p:cTn id="105" dur="1" fill="hold">
                                          <p:stCondLst>
                                            <p:cond delay="499"/>
                                          </p:stCondLst>
                                        </p:cTn>
                                        <p:tgtEl>
                                          <p:spTgt spid="45"/>
                                        </p:tgtEl>
                                        <p:attrNameLst>
                                          <p:attrName>style.visibility</p:attrName>
                                        </p:attrNameLst>
                                      </p:cBhvr>
                                      <p:to>
                                        <p:strVal val="hidden"/>
                                      </p:to>
                                    </p:set>
                                  </p:childTnLst>
                                </p:cTn>
                              </p:par>
                              <p:par>
                                <p:cTn id="106" presetID="2" presetClass="exit" presetSubtype="8" fill="hold" nodeType="withEffect">
                                  <p:stCondLst>
                                    <p:cond delay="0"/>
                                  </p:stCondLst>
                                  <p:childTnLst>
                                    <p:anim calcmode="lin" valueType="num">
                                      <p:cBhvr additive="base">
                                        <p:cTn id="107" dur="500"/>
                                        <p:tgtEl>
                                          <p:spTgt spid="46"/>
                                        </p:tgtEl>
                                        <p:attrNameLst>
                                          <p:attrName>ppt_x</p:attrName>
                                        </p:attrNameLst>
                                      </p:cBhvr>
                                      <p:tavLst>
                                        <p:tav tm="0">
                                          <p:val>
                                            <p:strVal val="ppt_x"/>
                                          </p:val>
                                        </p:tav>
                                        <p:tav tm="100000">
                                          <p:val>
                                            <p:strVal val="0-ppt_w/2"/>
                                          </p:val>
                                        </p:tav>
                                      </p:tavLst>
                                    </p:anim>
                                    <p:anim calcmode="lin" valueType="num">
                                      <p:cBhvr additive="base">
                                        <p:cTn id="108" dur="500"/>
                                        <p:tgtEl>
                                          <p:spTgt spid="46"/>
                                        </p:tgtEl>
                                        <p:attrNameLst>
                                          <p:attrName>ppt_y</p:attrName>
                                        </p:attrNameLst>
                                      </p:cBhvr>
                                      <p:tavLst>
                                        <p:tav tm="0">
                                          <p:val>
                                            <p:strVal val="ppt_y"/>
                                          </p:val>
                                        </p:tav>
                                        <p:tav tm="100000">
                                          <p:val>
                                            <p:strVal val="ppt_y"/>
                                          </p:val>
                                        </p:tav>
                                      </p:tavLst>
                                    </p:anim>
                                    <p:set>
                                      <p:cBhvr>
                                        <p:cTn id="109" dur="1" fill="hold">
                                          <p:stCondLst>
                                            <p:cond delay="499"/>
                                          </p:stCondLst>
                                        </p:cTn>
                                        <p:tgtEl>
                                          <p:spTgt spid="46"/>
                                        </p:tgtEl>
                                        <p:attrNameLst>
                                          <p:attrName>style.visibility</p:attrName>
                                        </p:attrNameLst>
                                      </p:cBhvr>
                                      <p:to>
                                        <p:strVal val="hidden"/>
                                      </p:to>
                                    </p:set>
                                  </p:childTnLst>
                                </p:cTn>
                              </p:par>
                              <p:par>
                                <p:cTn id="110" presetID="2" presetClass="exit" presetSubtype="8" fill="hold" grpId="1" nodeType="withEffect">
                                  <p:stCondLst>
                                    <p:cond delay="0"/>
                                  </p:stCondLst>
                                  <p:childTnLst>
                                    <p:anim calcmode="lin" valueType="num">
                                      <p:cBhvr additive="base">
                                        <p:cTn id="111" dur="500"/>
                                        <p:tgtEl>
                                          <p:spTgt spid="47"/>
                                        </p:tgtEl>
                                        <p:attrNameLst>
                                          <p:attrName>ppt_x</p:attrName>
                                        </p:attrNameLst>
                                      </p:cBhvr>
                                      <p:tavLst>
                                        <p:tav tm="0">
                                          <p:val>
                                            <p:strVal val="ppt_x"/>
                                          </p:val>
                                        </p:tav>
                                        <p:tav tm="100000">
                                          <p:val>
                                            <p:strVal val="0-ppt_w/2"/>
                                          </p:val>
                                        </p:tav>
                                      </p:tavLst>
                                    </p:anim>
                                    <p:anim calcmode="lin" valueType="num">
                                      <p:cBhvr additive="base">
                                        <p:cTn id="112" dur="500"/>
                                        <p:tgtEl>
                                          <p:spTgt spid="47"/>
                                        </p:tgtEl>
                                        <p:attrNameLst>
                                          <p:attrName>ppt_y</p:attrName>
                                        </p:attrNameLst>
                                      </p:cBhvr>
                                      <p:tavLst>
                                        <p:tav tm="0">
                                          <p:val>
                                            <p:strVal val="ppt_y"/>
                                          </p:val>
                                        </p:tav>
                                        <p:tav tm="100000">
                                          <p:val>
                                            <p:strVal val="ppt_y"/>
                                          </p:val>
                                        </p:tav>
                                      </p:tavLst>
                                    </p:anim>
                                    <p:set>
                                      <p:cBhvr>
                                        <p:cTn id="113" dur="1" fill="hold">
                                          <p:stCondLst>
                                            <p:cond delay="499"/>
                                          </p:stCondLst>
                                        </p:cTn>
                                        <p:tgtEl>
                                          <p:spTgt spid="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38" grpId="0"/>
      <p:bldP spid="38" grpId="1"/>
      <p:bldP spid="40" grpId="0"/>
      <p:bldP spid="40" grpId="1"/>
      <p:bldP spid="42" grpId="0"/>
      <p:bldP spid="42" grpId="1"/>
      <p:bldP spid="45" grpId="0"/>
      <p:bldP spid="45" grpId="1"/>
      <p:bldP spid="47" grpId="0"/>
      <p:bldP spid="47" grpId="1"/>
      <p:bldP spid="53" grpId="0"/>
      <p:bldP spid="56" grpId="0"/>
      <p:bldP spid="58"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r>
              <a:rPr lang="en-US" sz="3200" dirty="0" smtClean="0">
                <a:cs typeface="Arial" charset="0"/>
              </a:rPr>
              <a:t>Construction of Concurrent Objects</a:t>
            </a:r>
          </a:p>
        </p:txBody>
      </p:sp>
      <p:cxnSp>
        <p:nvCxnSpPr>
          <p:cNvPr id="23556" name="AutoShape 4"/>
          <p:cNvCxnSpPr>
            <a:cxnSpLocks noChangeShapeType="1"/>
          </p:cNvCxnSpPr>
          <p:nvPr/>
        </p:nvCxnSpPr>
        <p:spPr bwMode="auto">
          <a:xfrm>
            <a:off x="1431925" y="5911850"/>
            <a:ext cx="6934200" cy="0"/>
          </a:xfrm>
          <a:prstGeom prst="straightConnector1">
            <a:avLst/>
          </a:prstGeom>
          <a:noFill/>
          <a:ln w="25400">
            <a:solidFill>
              <a:schemeClr val="tx1"/>
            </a:solidFill>
            <a:round/>
            <a:headEnd/>
            <a:tailEnd type="triangle" w="med" len="med"/>
          </a:ln>
        </p:spPr>
      </p:cxnSp>
      <p:cxnSp>
        <p:nvCxnSpPr>
          <p:cNvPr id="23557" name="AutoShape 5"/>
          <p:cNvCxnSpPr>
            <a:cxnSpLocks noChangeShapeType="1"/>
          </p:cNvCxnSpPr>
          <p:nvPr/>
        </p:nvCxnSpPr>
        <p:spPr bwMode="auto">
          <a:xfrm flipV="1">
            <a:off x="1431925" y="1263650"/>
            <a:ext cx="0" cy="4648200"/>
          </a:xfrm>
          <a:prstGeom prst="straightConnector1">
            <a:avLst/>
          </a:prstGeom>
          <a:noFill/>
          <a:ln w="9525">
            <a:solidFill>
              <a:schemeClr val="tx1"/>
            </a:solidFill>
            <a:round/>
            <a:headEnd/>
            <a:tailEnd type="triangle" w="med" len="med"/>
          </a:ln>
        </p:spPr>
      </p:cxnSp>
      <p:sp>
        <p:nvSpPr>
          <p:cNvPr id="23558" name="Text Box 6"/>
          <p:cNvSpPr txBox="1">
            <a:spLocks noChangeArrowheads="1"/>
          </p:cNvSpPr>
          <p:nvPr/>
        </p:nvSpPr>
        <p:spPr bwMode="auto">
          <a:xfrm>
            <a:off x="3870325" y="5988050"/>
            <a:ext cx="2076450" cy="488950"/>
          </a:xfrm>
          <a:prstGeom prst="rect">
            <a:avLst/>
          </a:prstGeom>
          <a:noFill/>
          <a:ln w="9525" algn="ctr">
            <a:noFill/>
            <a:miter lim="800000"/>
            <a:headEnd/>
            <a:tailEnd/>
          </a:ln>
        </p:spPr>
        <p:txBody>
          <a:bodyPr wrap="none">
            <a:spAutoFit/>
          </a:bodyPr>
          <a:lstStyle/>
          <a:p>
            <a:r>
              <a:rPr lang="en-US" sz="2600" b="0"/>
              <a:t>Performance</a:t>
            </a:r>
          </a:p>
        </p:txBody>
      </p:sp>
      <p:sp>
        <p:nvSpPr>
          <p:cNvPr id="23559" name="Text Box 7"/>
          <p:cNvSpPr txBox="1">
            <a:spLocks noChangeArrowheads="1"/>
          </p:cNvSpPr>
          <p:nvPr/>
        </p:nvSpPr>
        <p:spPr bwMode="auto">
          <a:xfrm>
            <a:off x="76200" y="2971800"/>
            <a:ext cx="1268413" cy="885825"/>
          </a:xfrm>
          <a:prstGeom prst="rect">
            <a:avLst/>
          </a:prstGeom>
          <a:noFill/>
          <a:ln w="9525" algn="ctr">
            <a:noFill/>
            <a:miter lim="800000"/>
            <a:headEnd/>
            <a:tailEnd/>
          </a:ln>
        </p:spPr>
        <p:txBody>
          <a:bodyPr wrap="none">
            <a:spAutoFit/>
          </a:bodyPr>
          <a:lstStyle/>
          <a:p>
            <a:r>
              <a:rPr lang="en-US" sz="2600" b="0"/>
              <a:t>Manual</a:t>
            </a:r>
          </a:p>
          <a:p>
            <a:r>
              <a:rPr lang="en-US" sz="2600" b="0"/>
              <a:t>Effort</a:t>
            </a:r>
          </a:p>
        </p:txBody>
      </p:sp>
      <p:sp>
        <p:nvSpPr>
          <p:cNvPr id="23560" name="Text Box 8"/>
          <p:cNvSpPr txBox="1">
            <a:spLocks noChangeArrowheads="1"/>
          </p:cNvSpPr>
          <p:nvPr/>
        </p:nvSpPr>
        <p:spPr bwMode="auto">
          <a:xfrm>
            <a:off x="1577975" y="5348288"/>
            <a:ext cx="1263650" cy="366712"/>
          </a:xfrm>
          <a:prstGeom prst="rect">
            <a:avLst/>
          </a:prstGeom>
          <a:solidFill>
            <a:schemeClr val="accent1">
              <a:lumMod val="75000"/>
            </a:schemeClr>
          </a:solidFill>
          <a:ln>
            <a:noFill/>
            <a:headEnd/>
            <a:tailEnd/>
          </a:ln>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r>
              <a:rPr lang="en-US" b="0" dirty="0"/>
              <a:t>Sequential</a:t>
            </a:r>
          </a:p>
        </p:txBody>
      </p:sp>
      <p:sp>
        <p:nvSpPr>
          <p:cNvPr id="23561" name="Text Box 9"/>
          <p:cNvSpPr txBox="1">
            <a:spLocks noChangeArrowheads="1"/>
          </p:cNvSpPr>
          <p:nvPr/>
        </p:nvSpPr>
        <p:spPr bwMode="auto">
          <a:xfrm>
            <a:off x="2971800" y="4235450"/>
            <a:ext cx="781050" cy="641350"/>
          </a:xfrm>
          <a:prstGeom prst="rect">
            <a:avLst/>
          </a:prstGeom>
          <a:solidFill>
            <a:schemeClr val="accent1">
              <a:lumMod val="75000"/>
            </a:schemeClr>
          </a:solidFill>
          <a:ln>
            <a:noFill/>
            <a:headEnd/>
            <a:tailEnd/>
          </a:ln>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r>
              <a:rPr lang="en-US" b="0"/>
              <a:t>Naïve</a:t>
            </a:r>
          </a:p>
          <a:p>
            <a:r>
              <a:rPr lang="en-US" b="0"/>
              <a:t>STM</a:t>
            </a:r>
          </a:p>
        </p:txBody>
      </p:sp>
      <p:sp>
        <p:nvSpPr>
          <p:cNvPr id="23562" name="Text Box 10"/>
          <p:cNvSpPr txBox="1">
            <a:spLocks noChangeArrowheads="1"/>
          </p:cNvSpPr>
          <p:nvPr/>
        </p:nvSpPr>
        <p:spPr bwMode="auto">
          <a:xfrm>
            <a:off x="4343400" y="3060700"/>
            <a:ext cx="1466850" cy="641350"/>
          </a:xfrm>
          <a:prstGeom prst="rect">
            <a:avLst/>
          </a:prstGeom>
          <a:solidFill>
            <a:schemeClr val="accent1">
              <a:lumMod val="75000"/>
            </a:schemeClr>
          </a:solidFill>
          <a:ln>
            <a:noFill/>
            <a:headEnd/>
            <a:tailEnd/>
          </a:ln>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r>
              <a:rPr lang="en-US" b="0"/>
              <a:t>Fine-grained</a:t>
            </a:r>
          </a:p>
          <a:p>
            <a:r>
              <a:rPr lang="en-US" b="0"/>
              <a:t>     STM</a:t>
            </a:r>
          </a:p>
        </p:txBody>
      </p:sp>
      <p:sp>
        <p:nvSpPr>
          <p:cNvPr id="23563" name="Text Box 11"/>
          <p:cNvSpPr txBox="1">
            <a:spLocks noChangeArrowheads="1"/>
          </p:cNvSpPr>
          <p:nvPr/>
        </p:nvSpPr>
        <p:spPr bwMode="auto">
          <a:xfrm>
            <a:off x="6172200" y="1720850"/>
            <a:ext cx="2057400" cy="366713"/>
          </a:xfrm>
          <a:prstGeom prst="rect">
            <a:avLst/>
          </a:prstGeom>
          <a:solidFill>
            <a:schemeClr val="accent1">
              <a:lumMod val="75000"/>
            </a:schemeClr>
          </a:solidFill>
          <a:ln>
            <a:noFill/>
            <a:headEnd/>
            <a:tailEnd/>
          </a:ln>
        </p:spPr>
        <p:style>
          <a:lnRef idx="2">
            <a:schemeClr val="accent6">
              <a:shade val="50000"/>
            </a:schemeClr>
          </a:lnRef>
          <a:fillRef idx="1">
            <a:schemeClr val="accent6"/>
          </a:fillRef>
          <a:effectRef idx="0">
            <a:schemeClr val="accent6"/>
          </a:effectRef>
          <a:fontRef idx="minor">
            <a:schemeClr val="lt1"/>
          </a:fontRef>
        </p:style>
        <p:txBody>
          <a:bodyPr>
            <a:spAutoFit/>
          </a:bodyPr>
          <a:lstStyle/>
          <a:p>
            <a:r>
              <a:rPr lang="en-US" b="0"/>
              <a:t> Expert Design</a:t>
            </a:r>
          </a:p>
        </p:txBody>
      </p:sp>
      <p:sp>
        <p:nvSpPr>
          <p:cNvPr id="104463" name="Text Box 9"/>
          <p:cNvSpPr txBox="1">
            <a:spLocks noChangeArrowheads="1"/>
          </p:cNvSpPr>
          <p:nvPr/>
        </p:nvSpPr>
        <p:spPr bwMode="auto">
          <a:xfrm>
            <a:off x="4867285" y="3921133"/>
            <a:ext cx="1133475" cy="650875"/>
          </a:xfrm>
          <a:prstGeom prst="rect">
            <a:avLst/>
          </a:prstGeom>
          <a:solidFill>
            <a:schemeClr val="tx2">
              <a:lumMod val="50000"/>
            </a:schemeClr>
          </a:solidFill>
          <a:ln w="9525" algn="ctr">
            <a:solidFill>
              <a:schemeClr val="tx1"/>
            </a:solidFill>
            <a:miter lim="800000"/>
            <a:headEnd/>
            <a:tailEnd/>
          </a:ln>
        </p:spPr>
        <p:txBody>
          <a:bodyPr wrap="none">
            <a:spAutoFit/>
          </a:bodyPr>
          <a:lstStyle/>
          <a:p>
            <a:r>
              <a:rPr lang="en-US" b="0"/>
              <a:t>We are </a:t>
            </a:r>
          </a:p>
          <a:p>
            <a:r>
              <a:rPr lang="en-US" b="0"/>
              <a:t>now here</a:t>
            </a:r>
          </a:p>
        </p:txBody>
      </p:sp>
      <p:sp>
        <p:nvSpPr>
          <p:cNvPr id="15" name="Right Arrow 14"/>
          <p:cNvSpPr/>
          <p:nvPr/>
        </p:nvSpPr>
        <p:spPr>
          <a:xfrm rot="19944767">
            <a:off x="2851150" y="4697413"/>
            <a:ext cx="1971675" cy="533400"/>
          </a:xfrm>
          <a:prstGeom prst="rightArrow">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ight Arrow 15"/>
          <p:cNvSpPr/>
          <p:nvPr/>
        </p:nvSpPr>
        <p:spPr>
          <a:xfrm rot="20776131">
            <a:off x="6126163" y="3681413"/>
            <a:ext cx="1130300" cy="533400"/>
          </a:xfrm>
          <a:prstGeom prst="rightArrow">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Text Box 10"/>
          <p:cNvSpPr txBox="1">
            <a:spLocks noChangeArrowheads="1"/>
          </p:cNvSpPr>
          <p:nvPr/>
        </p:nvSpPr>
        <p:spPr bwMode="auto">
          <a:xfrm>
            <a:off x="7219950" y="3351213"/>
            <a:ext cx="1962150" cy="915987"/>
          </a:xfrm>
          <a:prstGeom prst="rect">
            <a:avLst/>
          </a:prstGeom>
          <a:noFill/>
          <a:ln w="9525" algn="ctr">
            <a:noFill/>
            <a:miter lim="800000"/>
            <a:headEnd/>
            <a:tailEnd/>
          </a:ln>
        </p:spPr>
        <p:txBody>
          <a:bodyPr wrap="none">
            <a:spAutoFit/>
          </a:bodyPr>
          <a:lstStyle/>
          <a:p>
            <a:r>
              <a:rPr lang="en-US" b="0"/>
              <a:t>Low-level</a:t>
            </a:r>
            <a:br>
              <a:rPr lang="en-US" b="0"/>
            </a:br>
            <a:r>
              <a:rPr lang="en-US" b="0"/>
              <a:t>synchronization</a:t>
            </a:r>
            <a:br>
              <a:rPr lang="en-US" b="0"/>
            </a:br>
            <a:r>
              <a:rPr lang="en-US" b="0"/>
              <a:t>(e.g., CAS, locks)</a:t>
            </a:r>
          </a:p>
        </p:txBody>
      </p:sp>
      <p:sp>
        <p:nvSpPr>
          <p:cNvPr id="18" name="Rectangle 17"/>
          <p:cNvSpPr>
            <a:spLocks noChangeArrowheads="1"/>
          </p:cNvSpPr>
          <p:nvPr/>
        </p:nvSpPr>
        <p:spPr bwMode="auto">
          <a:xfrm>
            <a:off x="6381750" y="3300413"/>
            <a:ext cx="438150" cy="641350"/>
          </a:xfrm>
          <a:prstGeom prst="rect">
            <a:avLst/>
          </a:prstGeom>
          <a:noFill/>
          <a:ln w="9525">
            <a:noFill/>
            <a:miter lim="800000"/>
            <a:headEnd/>
            <a:tailEnd/>
          </a:ln>
        </p:spPr>
        <p:txBody>
          <a:bodyPr wrap="none">
            <a:spAutoFit/>
          </a:bodyPr>
          <a:lstStyle/>
          <a:p>
            <a:r>
              <a:rPr lang="en-US" sz="3600" b="0"/>
              <a:t>?</a:t>
            </a:r>
          </a:p>
        </p:txBody>
      </p:sp>
      <p:sp>
        <p:nvSpPr>
          <p:cNvPr id="19" name="Slide Number Placeholder 18"/>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32</a:t>
            </a:fld>
            <a:endParaRPr kumimoji="0" lang="en-US" sz="1200">
              <a:solidFill>
                <a:schemeClr val="tx2"/>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4463"/>
                                        </p:tgtEl>
                                        <p:attrNameLst>
                                          <p:attrName>style.visibility</p:attrName>
                                        </p:attrNameLst>
                                      </p:cBhvr>
                                      <p:to>
                                        <p:strVal val="visible"/>
                                      </p:to>
                                    </p:set>
                                    <p:animEffect transition="in" filter="fade">
                                      <p:cBhvr>
                                        <p:cTn id="7" dur="500"/>
                                        <p:tgtEl>
                                          <p:spTgt spid="1044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63" grpId="0" animBg="1"/>
      <p:bldP spid="15" grpId="0" animBg="1"/>
      <p:bldP spid="16" grpId="0" animBg="1"/>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9" name="Title 1"/>
          <p:cNvSpPr>
            <a:spLocks noGrp="1"/>
          </p:cNvSpPr>
          <p:nvPr>
            <p:ph type="title"/>
          </p:nvPr>
        </p:nvSpPr>
        <p:spPr>
          <a:xfrm>
            <a:off x="285720" y="512064"/>
            <a:ext cx="8401080" cy="914400"/>
          </a:xfrm>
        </p:spPr>
        <p:txBody>
          <a:bodyPr/>
          <a:lstStyle/>
          <a:p>
            <a:r>
              <a:rPr lang="en-US" sz="2600" dirty="0" smtClean="0"/>
              <a:t>Step 5: Transform to synchronization primitives </a:t>
            </a:r>
          </a:p>
        </p:txBody>
      </p:sp>
      <p:sp>
        <p:nvSpPr>
          <p:cNvPr id="11271" name="Text Box 4"/>
          <p:cNvSpPr txBox="1">
            <a:spLocks noChangeArrowheads="1"/>
          </p:cNvSpPr>
          <p:nvPr/>
        </p:nvSpPr>
        <p:spPr bwMode="auto">
          <a:xfrm>
            <a:off x="609600" y="1949450"/>
            <a:ext cx="3733800" cy="4003675"/>
          </a:xfrm>
          <a:prstGeom prst="rect">
            <a:avLst/>
          </a:prstGeom>
          <a:noFill/>
          <a:ln w="9525" algn="ctr">
            <a:noFill/>
            <a:miter lim="800000"/>
            <a:headEnd/>
            <a:tailEnd/>
          </a:ln>
        </p:spPr>
        <p:txBody>
          <a:bodyPr>
            <a:spAutoFit/>
          </a:bodyPr>
          <a:lstStyle/>
          <a:p>
            <a:r>
              <a:rPr lang="en-US" sz="1600" b="0" dirty="0" err="1">
                <a:latin typeface="Courier New" pitchFamily="49" charset="0"/>
                <a:cs typeface="Courier New" pitchFamily="49" charset="0"/>
              </a:rPr>
              <a:t>bool</a:t>
            </a:r>
            <a:r>
              <a:rPr lang="en-US" sz="1600" b="0" dirty="0">
                <a:latin typeface="Courier New" pitchFamily="49" charset="0"/>
                <a:cs typeface="Courier New" pitchFamily="49" charset="0"/>
              </a:rPr>
              <a:t> remove(</a:t>
            </a:r>
            <a:r>
              <a:rPr lang="en-US" sz="1600" b="0" dirty="0" err="1">
                <a:latin typeface="Courier New" pitchFamily="49" charset="0"/>
                <a:cs typeface="Courier New" pitchFamily="49" charset="0"/>
              </a:rPr>
              <a:t>int</a:t>
            </a:r>
            <a:r>
              <a:rPr lang="en-US" sz="1600" b="0" dirty="0">
                <a:latin typeface="Courier New" pitchFamily="49" charset="0"/>
                <a:cs typeface="Courier New" pitchFamily="49" charset="0"/>
              </a:rPr>
              <a:t> key) </a:t>
            </a:r>
          </a:p>
          <a:p>
            <a:r>
              <a:rPr lang="en-US" sz="1600" b="0" dirty="0">
                <a:latin typeface="Courier New" pitchFamily="49" charset="0"/>
                <a:cs typeface="Courier New" pitchFamily="49" charset="0"/>
              </a:rPr>
              <a:t>{</a:t>
            </a:r>
          </a:p>
          <a:p>
            <a:r>
              <a:rPr lang="en-US" sz="1600" b="0" dirty="0">
                <a:latin typeface="Courier New" pitchFamily="49" charset="0"/>
                <a:cs typeface="Courier New" pitchFamily="49" charset="0"/>
              </a:rPr>
              <a:t> Entry *</a:t>
            </a:r>
            <a:r>
              <a:rPr lang="en-US" sz="1600" b="0" dirty="0" err="1">
                <a:latin typeface="Courier New" pitchFamily="49" charset="0"/>
                <a:cs typeface="Courier New" pitchFamily="49" charset="0"/>
              </a:rPr>
              <a:t>pred</a:t>
            </a:r>
            <a:r>
              <a:rPr lang="en-US" sz="1600" b="0" dirty="0">
                <a:latin typeface="Courier New" pitchFamily="49" charset="0"/>
                <a:cs typeface="Courier New" pitchFamily="49" charset="0"/>
              </a:rPr>
              <a:t>,*</a:t>
            </a:r>
            <a:r>
              <a:rPr lang="en-US" sz="1600" b="0" dirty="0" err="1">
                <a:latin typeface="Courier New" pitchFamily="49" charset="0"/>
                <a:cs typeface="Courier New" pitchFamily="49" charset="0"/>
              </a:rPr>
              <a:t>curr</a:t>
            </a:r>
            <a:r>
              <a:rPr lang="en-US" sz="1600" b="0" dirty="0">
                <a:latin typeface="Courier New" pitchFamily="49" charset="0"/>
                <a:cs typeface="Courier New" pitchFamily="49" charset="0"/>
              </a:rPr>
              <a:t>,*r                 </a:t>
            </a:r>
          </a:p>
          <a:p>
            <a:r>
              <a:rPr lang="en-US" sz="1600" b="0" dirty="0">
                <a:latin typeface="Courier New" pitchFamily="49" charset="0"/>
                <a:cs typeface="Courier New" pitchFamily="49" charset="0"/>
              </a:rPr>
              <a:t>restart:</a:t>
            </a:r>
          </a:p>
          <a:p>
            <a:r>
              <a:rPr lang="en-US" sz="1600" b="0" dirty="0">
                <a:latin typeface="Courier New" pitchFamily="49" charset="0"/>
                <a:cs typeface="Courier New" pitchFamily="49" charset="0"/>
              </a:rPr>
              <a:t> locate(</a:t>
            </a:r>
            <a:r>
              <a:rPr lang="en-US" sz="1600" b="0" dirty="0" err="1">
                <a:latin typeface="Courier New" pitchFamily="49" charset="0"/>
                <a:cs typeface="Courier New" pitchFamily="49" charset="0"/>
              </a:rPr>
              <a:t>pred,curr,key</a:t>
            </a:r>
            <a:r>
              <a:rPr lang="en-US" sz="1600" b="0" dirty="0">
                <a:latin typeface="Courier New" pitchFamily="49" charset="0"/>
                <a:cs typeface="Courier New" pitchFamily="49" charset="0"/>
              </a:rPr>
              <a:t>)</a:t>
            </a:r>
          </a:p>
          <a:p>
            <a:r>
              <a:rPr lang="en-US" sz="1600" b="0" dirty="0">
                <a:latin typeface="Courier New" pitchFamily="49" charset="0"/>
                <a:cs typeface="Courier New" pitchFamily="49" charset="0"/>
              </a:rPr>
              <a:t> k = (</a:t>
            </a:r>
            <a:r>
              <a:rPr lang="en-US" sz="1600" b="0" dirty="0" err="1">
                <a:latin typeface="Courier New" pitchFamily="49" charset="0"/>
                <a:cs typeface="Courier New" pitchFamily="49" charset="0"/>
              </a:rPr>
              <a:t>curr</a:t>
            </a:r>
            <a:r>
              <a:rPr lang="en-US" sz="1600" b="0" dirty="0">
                <a:latin typeface="Courier New" pitchFamily="49" charset="0"/>
                <a:cs typeface="Courier New" pitchFamily="49" charset="0"/>
              </a:rPr>
              <a:t>-&gt;key ≠ key) </a:t>
            </a:r>
          </a:p>
          <a:p>
            <a:r>
              <a:rPr lang="en-US" sz="1600" b="0" dirty="0">
                <a:latin typeface="Courier New" pitchFamily="49" charset="0"/>
                <a:cs typeface="Courier New" pitchFamily="49" charset="0"/>
              </a:rPr>
              <a:t> if (k) return false</a:t>
            </a:r>
          </a:p>
          <a:p>
            <a:r>
              <a:rPr lang="en-US" sz="1600" b="0" dirty="0">
                <a:latin typeface="Courier New" pitchFamily="49" charset="0"/>
                <a:cs typeface="Courier New" pitchFamily="49" charset="0"/>
              </a:rPr>
              <a:t> </a:t>
            </a:r>
            <a:r>
              <a:rPr lang="en-US" sz="1600" b="0" dirty="0" err="1">
                <a:latin typeface="Courier New" pitchFamily="49" charset="0"/>
                <a:cs typeface="Courier New" pitchFamily="49" charset="0"/>
              </a:rPr>
              <a:t>curr</a:t>
            </a:r>
            <a:r>
              <a:rPr lang="en-US" sz="1600" b="0" dirty="0">
                <a:latin typeface="Courier New" pitchFamily="49" charset="0"/>
                <a:cs typeface="Courier New" pitchFamily="49" charset="0"/>
              </a:rPr>
              <a:t>-&gt;marked = true</a:t>
            </a:r>
          </a:p>
          <a:p>
            <a:r>
              <a:rPr lang="en-US" sz="1600" b="0" dirty="0">
                <a:latin typeface="Courier New" pitchFamily="49" charset="0"/>
                <a:cs typeface="Courier New" pitchFamily="49" charset="0"/>
              </a:rPr>
              <a:t> r = </a:t>
            </a:r>
            <a:r>
              <a:rPr lang="en-US" sz="1600" b="0" dirty="0" err="1">
                <a:latin typeface="Courier New" pitchFamily="49" charset="0"/>
                <a:cs typeface="Courier New" pitchFamily="49" charset="0"/>
              </a:rPr>
              <a:t>curr</a:t>
            </a:r>
            <a:r>
              <a:rPr lang="en-US" sz="1600" b="0" dirty="0">
                <a:latin typeface="Courier New" pitchFamily="49" charset="0"/>
                <a:cs typeface="Courier New" pitchFamily="49" charset="0"/>
              </a:rPr>
              <a:t>-&gt;next</a:t>
            </a:r>
          </a:p>
          <a:p>
            <a:r>
              <a:rPr lang="en-US" sz="1600" dirty="0">
                <a:latin typeface="Courier New" pitchFamily="49" charset="0"/>
                <a:cs typeface="Courier New" pitchFamily="49" charset="0"/>
              </a:rPr>
              <a:t> </a:t>
            </a:r>
            <a:r>
              <a:rPr lang="en-US" sz="1600" b="1" dirty="0">
                <a:solidFill>
                  <a:schemeClr val="tx2"/>
                </a:solidFill>
                <a:latin typeface="Courier New" pitchFamily="49" charset="0"/>
                <a:cs typeface="Courier New" pitchFamily="49" charset="0"/>
              </a:rPr>
              <a:t>atomic</a:t>
            </a:r>
          </a:p>
          <a:p>
            <a:r>
              <a:rPr lang="en-US" sz="1600" b="0" dirty="0">
                <a:latin typeface="Courier New" pitchFamily="49" charset="0"/>
                <a:cs typeface="Courier New" pitchFamily="49" charset="0"/>
              </a:rPr>
              <a:t>  mp = </a:t>
            </a:r>
            <a:r>
              <a:rPr lang="en-US" sz="1600" b="0" dirty="0">
                <a:latin typeface="Courier New" pitchFamily="49" charset="0"/>
                <a:cs typeface="Courier New" pitchFamily="49" charset="0"/>
                <a:sym typeface="Math B" pitchFamily="2" charset="2"/>
              </a:rPr>
              <a:t></a:t>
            </a:r>
            <a:r>
              <a:rPr lang="en-US" sz="1600" b="0" dirty="0" err="1">
                <a:latin typeface="Courier New" pitchFamily="49" charset="0"/>
                <a:cs typeface="Courier New" pitchFamily="49" charset="0"/>
                <a:sym typeface="Math B" pitchFamily="2" charset="2"/>
              </a:rPr>
              <a:t>pred</a:t>
            </a:r>
            <a:r>
              <a:rPr lang="en-US" sz="1600" b="0" dirty="0">
                <a:latin typeface="Courier New" pitchFamily="49" charset="0"/>
                <a:cs typeface="Courier New" pitchFamily="49" charset="0"/>
                <a:sym typeface="Math B" pitchFamily="2" charset="2"/>
              </a:rPr>
              <a:t>-&gt;marked</a:t>
            </a:r>
            <a:endParaRPr lang="en-US" sz="1600" b="0" dirty="0">
              <a:latin typeface="Courier New" pitchFamily="49" charset="0"/>
              <a:cs typeface="Courier New" pitchFamily="49" charset="0"/>
            </a:endParaRPr>
          </a:p>
          <a:p>
            <a:r>
              <a:rPr lang="en-US" sz="1600" b="0" dirty="0">
                <a:latin typeface="Courier New" pitchFamily="49" charset="0"/>
                <a:cs typeface="Courier New" pitchFamily="49" charset="0"/>
              </a:rPr>
              <a:t>  </a:t>
            </a:r>
            <a:r>
              <a:rPr lang="en-US" sz="1600" b="0" dirty="0" err="1">
                <a:latin typeface="Courier New" pitchFamily="49" charset="0"/>
                <a:cs typeface="Courier New" pitchFamily="49" charset="0"/>
              </a:rPr>
              <a:t>val</a:t>
            </a:r>
            <a:r>
              <a:rPr lang="en-US" sz="1600" b="0" dirty="0">
                <a:latin typeface="Courier New" pitchFamily="49" charset="0"/>
                <a:cs typeface="Courier New" pitchFamily="49" charset="0"/>
              </a:rPr>
              <a:t>=(</a:t>
            </a:r>
            <a:r>
              <a:rPr lang="en-US" sz="1600" b="0" dirty="0" err="1">
                <a:latin typeface="Courier New" pitchFamily="49" charset="0"/>
                <a:cs typeface="Courier New" pitchFamily="49" charset="0"/>
              </a:rPr>
              <a:t>pred</a:t>
            </a:r>
            <a:r>
              <a:rPr lang="en-US" sz="1600" b="0" dirty="0">
                <a:latin typeface="Courier New" pitchFamily="49" charset="0"/>
                <a:cs typeface="Courier New" pitchFamily="49" charset="0"/>
              </a:rPr>
              <a:t>-&gt;next==</a:t>
            </a:r>
            <a:r>
              <a:rPr lang="en-US" sz="1600" b="0" dirty="0" err="1">
                <a:latin typeface="Courier New" pitchFamily="49" charset="0"/>
                <a:cs typeface="Courier New" pitchFamily="49" charset="0"/>
              </a:rPr>
              <a:t>curr</a:t>
            </a:r>
            <a:r>
              <a:rPr lang="en-US" sz="1600" b="0" dirty="0">
                <a:latin typeface="Courier New" pitchFamily="49" charset="0"/>
                <a:cs typeface="Courier New" pitchFamily="49" charset="0"/>
              </a:rPr>
              <a:t>) </a:t>
            </a:r>
            <a:r>
              <a:rPr lang="en-US" sz="1600" b="0" dirty="0">
                <a:latin typeface="Courier New" pitchFamily="49" charset="0"/>
                <a:cs typeface="Courier New" pitchFamily="49" charset="0"/>
                <a:sym typeface="Math B" pitchFamily="2" charset="2"/>
              </a:rPr>
              <a:t> mp</a:t>
            </a:r>
          </a:p>
          <a:p>
            <a:r>
              <a:rPr lang="en-US" sz="1600" b="0" dirty="0">
                <a:latin typeface="Courier New" pitchFamily="49" charset="0"/>
                <a:cs typeface="Courier New" pitchFamily="49" charset="0"/>
                <a:sym typeface="Math B" pitchFamily="2" charset="2"/>
              </a:rPr>
              <a:t>  </a:t>
            </a:r>
            <a:r>
              <a:rPr lang="en-US" sz="1600" b="0" dirty="0">
                <a:latin typeface="Courier New" pitchFamily="49" charset="0"/>
                <a:cs typeface="Courier New" pitchFamily="49" charset="0"/>
              </a:rPr>
              <a:t>if (</a:t>
            </a:r>
            <a:r>
              <a:rPr lang="en-US" sz="1600" b="0" dirty="0">
                <a:latin typeface="Courier New" pitchFamily="49" charset="0"/>
                <a:cs typeface="Courier New" pitchFamily="49" charset="0"/>
                <a:sym typeface="Math B" pitchFamily="2" charset="2"/>
              </a:rPr>
              <a:t></a:t>
            </a:r>
            <a:r>
              <a:rPr lang="en-US" sz="1600" b="0" dirty="0" err="1">
                <a:latin typeface="Courier New" pitchFamily="49" charset="0"/>
                <a:cs typeface="Courier New" pitchFamily="49" charset="0"/>
                <a:sym typeface="Math B" pitchFamily="2" charset="2"/>
              </a:rPr>
              <a:t>val</a:t>
            </a:r>
            <a:r>
              <a:rPr lang="en-US" sz="1600" b="0" dirty="0">
                <a:latin typeface="Courier New" pitchFamily="49" charset="0"/>
                <a:cs typeface="Courier New" pitchFamily="49" charset="0"/>
                <a:sym typeface="Math B" pitchFamily="2" charset="2"/>
              </a:rPr>
              <a:t>) </a:t>
            </a:r>
            <a:r>
              <a:rPr lang="en-US" sz="1600" b="0" dirty="0" err="1">
                <a:latin typeface="Courier New" pitchFamily="49" charset="0"/>
                <a:cs typeface="Courier New" pitchFamily="49" charset="0"/>
                <a:sym typeface="Math B" pitchFamily="2" charset="2"/>
              </a:rPr>
              <a:t>goto</a:t>
            </a:r>
            <a:r>
              <a:rPr lang="en-US" sz="1600" b="0" dirty="0">
                <a:latin typeface="Courier New" pitchFamily="49" charset="0"/>
                <a:cs typeface="Courier New" pitchFamily="49" charset="0"/>
                <a:sym typeface="Math B" pitchFamily="2" charset="2"/>
              </a:rPr>
              <a:t> restart</a:t>
            </a:r>
          </a:p>
          <a:p>
            <a:r>
              <a:rPr lang="en-US" sz="1600" b="0" dirty="0">
                <a:latin typeface="Courier New" pitchFamily="49" charset="0"/>
                <a:cs typeface="Courier New" pitchFamily="49" charset="0"/>
                <a:sym typeface="Math B" pitchFamily="2" charset="2"/>
              </a:rPr>
              <a:t>  </a:t>
            </a:r>
            <a:r>
              <a:rPr lang="en-US" sz="1600" b="0" dirty="0" err="1">
                <a:latin typeface="Courier New" pitchFamily="49" charset="0"/>
                <a:cs typeface="Courier New" pitchFamily="49" charset="0"/>
                <a:sym typeface="Math B" pitchFamily="2" charset="2"/>
              </a:rPr>
              <a:t>pred</a:t>
            </a:r>
            <a:r>
              <a:rPr lang="en-US" sz="1600" b="0" dirty="0">
                <a:latin typeface="Courier New" pitchFamily="49" charset="0"/>
                <a:cs typeface="Courier New" pitchFamily="49" charset="0"/>
                <a:sym typeface="Math B" pitchFamily="2" charset="2"/>
              </a:rPr>
              <a:t>-&gt;next = r</a:t>
            </a:r>
            <a:endParaRPr lang="en-US" sz="1600" b="0" dirty="0">
              <a:latin typeface="Courier New" pitchFamily="49" charset="0"/>
              <a:cs typeface="Courier New" pitchFamily="49" charset="0"/>
            </a:endParaRPr>
          </a:p>
          <a:p>
            <a:r>
              <a:rPr lang="en-US" sz="1600" b="0" dirty="0">
                <a:latin typeface="Courier New" pitchFamily="49" charset="0"/>
                <a:cs typeface="Courier New" pitchFamily="49" charset="0"/>
              </a:rPr>
              <a:t> return true</a:t>
            </a:r>
          </a:p>
          <a:p>
            <a:r>
              <a:rPr lang="en-US" sz="1600" b="0" dirty="0">
                <a:latin typeface="Courier New" pitchFamily="49" charset="0"/>
                <a:cs typeface="Courier New" pitchFamily="49" charset="0"/>
              </a:rPr>
              <a:t>}</a:t>
            </a:r>
          </a:p>
        </p:txBody>
      </p:sp>
      <p:sp>
        <p:nvSpPr>
          <p:cNvPr id="11272" name="AutoShape 7"/>
          <p:cNvSpPr>
            <a:spLocks noChangeArrowheads="1"/>
          </p:cNvSpPr>
          <p:nvPr/>
        </p:nvSpPr>
        <p:spPr bwMode="auto">
          <a:xfrm>
            <a:off x="533400" y="1797050"/>
            <a:ext cx="3810000" cy="4375150"/>
          </a:xfrm>
          <a:prstGeom prst="roundRect">
            <a:avLst>
              <a:gd name="adj" fmla="val 16667"/>
            </a:avLst>
          </a:prstGeom>
          <a:noFill/>
          <a:ln w="9525" algn="ctr">
            <a:solidFill>
              <a:schemeClr val="tx1"/>
            </a:solidFill>
            <a:round/>
            <a:headEnd/>
            <a:tailEnd/>
          </a:ln>
        </p:spPr>
        <p:txBody>
          <a:bodyPr wrap="none" anchor="ctr"/>
          <a:lstStyle/>
          <a:p>
            <a:endParaRPr lang="en-US" b="0"/>
          </a:p>
        </p:txBody>
      </p:sp>
      <p:grpSp>
        <p:nvGrpSpPr>
          <p:cNvPr id="2" name="Group 12"/>
          <p:cNvGrpSpPr>
            <a:grpSpLocks/>
          </p:cNvGrpSpPr>
          <p:nvPr/>
        </p:nvGrpSpPr>
        <p:grpSpPr bwMode="auto">
          <a:xfrm>
            <a:off x="869950" y="4448175"/>
            <a:ext cx="153988" cy="990600"/>
            <a:chOff x="144" y="1728"/>
            <a:chExt cx="144" cy="576"/>
          </a:xfrm>
        </p:grpSpPr>
        <p:sp>
          <p:nvSpPr>
            <p:cNvPr id="11285" name="Line 13"/>
            <p:cNvSpPr>
              <a:spLocks noChangeShapeType="1"/>
            </p:cNvSpPr>
            <p:nvPr/>
          </p:nvSpPr>
          <p:spPr bwMode="auto">
            <a:xfrm flipV="1">
              <a:off x="144" y="1728"/>
              <a:ext cx="0" cy="576"/>
            </a:xfrm>
            <a:prstGeom prst="line">
              <a:avLst/>
            </a:prstGeom>
            <a:noFill/>
            <a:ln w="25400">
              <a:solidFill>
                <a:schemeClr val="tx2"/>
              </a:solidFill>
              <a:round/>
              <a:headEnd/>
              <a:tailEnd/>
            </a:ln>
          </p:spPr>
          <p:txBody>
            <a:bodyPr/>
            <a:lstStyle/>
            <a:p>
              <a:endParaRPr lang="en-US"/>
            </a:p>
          </p:txBody>
        </p:sp>
        <p:cxnSp>
          <p:nvCxnSpPr>
            <p:cNvPr id="11286" name="AutoShape 14"/>
            <p:cNvCxnSpPr>
              <a:cxnSpLocks noChangeShapeType="1"/>
              <a:stCxn id="11285" idx="1"/>
            </p:cNvCxnSpPr>
            <p:nvPr/>
          </p:nvCxnSpPr>
          <p:spPr bwMode="auto">
            <a:xfrm>
              <a:off x="144" y="1728"/>
              <a:ext cx="144" cy="0"/>
            </a:xfrm>
            <a:prstGeom prst="straightConnector1">
              <a:avLst/>
            </a:prstGeom>
            <a:noFill/>
            <a:ln w="25400">
              <a:solidFill>
                <a:schemeClr val="tx2"/>
              </a:solidFill>
              <a:round/>
              <a:headEnd/>
              <a:tailEnd/>
            </a:ln>
          </p:spPr>
        </p:cxnSp>
        <p:cxnSp>
          <p:nvCxnSpPr>
            <p:cNvPr id="11287" name="AutoShape 15"/>
            <p:cNvCxnSpPr>
              <a:cxnSpLocks noChangeShapeType="1"/>
            </p:cNvCxnSpPr>
            <p:nvPr/>
          </p:nvCxnSpPr>
          <p:spPr bwMode="auto">
            <a:xfrm>
              <a:off x="144" y="2303"/>
              <a:ext cx="144" cy="1"/>
            </a:xfrm>
            <a:prstGeom prst="straightConnector1">
              <a:avLst/>
            </a:prstGeom>
            <a:noFill/>
            <a:ln w="25400">
              <a:solidFill>
                <a:schemeClr val="tx2"/>
              </a:solidFill>
              <a:round/>
              <a:headEnd/>
              <a:tailEnd/>
            </a:ln>
          </p:spPr>
        </p:cxnSp>
      </p:grpSp>
      <p:sp>
        <p:nvSpPr>
          <p:cNvPr id="11274" name="Text Box 38"/>
          <p:cNvSpPr txBox="1">
            <a:spLocks noChangeArrowheads="1"/>
          </p:cNvSpPr>
          <p:nvPr/>
        </p:nvSpPr>
        <p:spPr bwMode="auto">
          <a:xfrm>
            <a:off x="5857884" y="1500174"/>
            <a:ext cx="2605088" cy="457200"/>
          </a:xfrm>
          <a:prstGeom prst="rect">
            <a:avLst/>
          </a:prstGeom>
          <a:noFill/>
          <a:ln w="9525" algn="ctr">
            <a:noFill/>
            <a:miter lim="800000"/>
            <a:headEnd/>
            <a:tailEnd/>
          </a:ln>
        </p:spPr>
        <p:txBody>
          <a:bodyPr wrap="none">
            <a:spAutoFit/>
          </a:bodyPr>
          <a:lstStyle/>
          <a:p>
            <a:r>
              <a:rPr lang="en-US" sz="2400" u="sng" dirty="0"/>
              <a:t>Implementations</a:t>
            </a:r>
          </a:p>
        </p:txBody>
      </p:sp>
      <p:sp>
        <p:nvSpPr>
          <p:cNvPr id="109608" name="Text Box 40"/>
          <p:cNvSpPr txBox="1">
            <a:spLocks noChangeArrowheads="1"/>
          </p:cNvSpPr>
          <p:nvPr/>
        </p:nvSpPr>
        <p:spPr bwMode="auto">
          <a:xfrm>
            <a:off x="5410200" y="2209800"/>
            <a:ext cx="3660775" cy="376238"/>
          </a:xfrm>
          <a:prstGeom prst="rect">
            <a:avLst/>
          </a:prstGeom>
          <a:noFill/>
          <a:ln w="9525" algn="ctr">
            <a:solidFill>
              <a:schemeClr val="tx1"/>
            </a:solidFill>
            <a:miter lim="800000"/>
            <a:headEnd/>
            <a:tailEnd/>
          </a:ln>
        </p:spPr>
        <p:txBody>
          <a:bodyPr wrap="none">
            <a:spAutoFit/>
          </a:bodyPr>
          <a:lstStyle/>
          <a:p>
            <a:r>
              <a:rPr lang="en-US"/>
              <a:t>CAS (if bit in pointer supported)</a:t>
            </a:r>
          </a:p>
        </p:txBody>
      </p:sp>
      <p:sp>
        <p:nvSpPr>
          <p:cNvPr id="109609" name="Text Box 41"/>
          <p:cNvSpPr txBox="1">
            <a:spLocks noChangeArrowheads="1"/>
          </p:cNvSpPr>
          <p:nvPr/>
        </p:nvSpPr>
        <p:spPr bwMode="auto">
          <a:xfrm>
            <a:off x="5410200" y="2971800"/>
            <a:ext cx="2860675" cy="376238"/>
          </a:xfrm>
          <a:prstGeom prst="rect">
            <a:avLst/>
          </a:prstGeom>
          <a:noFill/>
          <a:ln w="9525" algn="ctr">
            <a:solidFill>
              <a:schemeClr val="tx1"/>
            </a:solidFill>
            <a:miter lim="800000"/>
            <a:headEnd/>
            <a:tailEnd/>
          </a:ln>
        </p:spPr>
        <p:txBody>
          <a:bodyPr wrap="none">
            <a:spAutoFit/>
          </a:bodyPr>
          <a:lstStyle/>
          <a:p>
            <a:r>
              <a:rPr lang="en-US"/>
              <a:t>LOCKS and TRY-LOCKS</a:t>
            </a:r>
          </a:p>
        </p:txBody>
      </p:sp>
      <p:sp>
        <p:nvSpPr>
          <p:cNvPr id="109611" name="Text Box 43"/>
          <p:cNvSpPr txBox="1">
            <a:spLocks noChangeArrowheads="1"/>
          </p:cNvSpPr>
          <p:nvPr/>
        </p:nvSpPr>
        <p:spPr bwMode="auto">
          <a:xfrm>
            <a:off x="5419725" y="5414963"/>
            <a:ext cx="841375" cy="376237"/>
          </a:xfrm>
          <a:prstGeom prst="rect">
            <a:avLst/>
          </a:prstGeom>
          <a:noFill/>
          <a:ln w="9525" algn="ctr">
            <a:solidFill>
              <a:schemeClr val="tx1"/>
            </a:solidFill>
            <a:miter lim="800000"/>
            <a:headEnd/>
            <a:tailEnd/>
          </a:ln>
        </p:spPr>
        <p:txBody>
          <a:bodyPr wrap="none">
            <a:spAutoFit/>
          </a:bodyPr>
          <a:lstStyle/>
          <a:p>
            <a:r>
              <a:rPr lang="en-US"/>
              <a:t>DCAS</a:t>
            </a:r>
          </a:p>
        </p:txBody>
      </p:sp>
      <p:sp>
        <p:nvSpPr>
          <p:cNvPr id="109612" name="Text Box 44"/>
          <p:cNvSpPr txBox="1">
            <a:spLocks noChangeArrowheads="1"/>
          </p:cNvSpPr>
          <p:nvPr/>
        </p:nvSpPr>
        <p:spPr bwMode="auto">
          <a:xfrm>
            <a:off x="5422900" y="3659188"/>
            <a:ext cx="2936875" cy="650875"/>
          </a:xfrm>
          <a:prstGeom prst="rect">
            <a:avLst/>
          </a:prstGeom>
          <a:noFill/>
          <a:ln w="9525" algn="ctr">
            <a:solidFill>
              <a:schemeClr val="tx1"/>
            </a:solidFill>
            <a:miter lim="800000"/>
            <a:headEnd/>
            <a:tailEnd/>
          </a:ln>
        </p:spPr>
        <p:txBody>
          <a:bodyPr wrap="none">
            <a:spAutoFit/>
          </a:bodyPr>
          <a:lstStyle/>
          <a:p>
            <a:r>
              <a:rPr lang="en-US"/>
              <a:t>REENTRANT LOCKS and</a:t>
            </a:r>
          </a:p>
          <a:p>
            <a:r>
              <a:rPr lang="en-US"/>
              <a:t>TRY-LOCKS</a:t>
            </a:r>
          </a:p>
        </p:txBody>
      </p:sp>
      <p:sp>
        <p:nvSpPr>
          <p:cNvPr id="109613" name="Text Box 45"/>
          <p:cNvSpPr txBox="1">
            <a:spLocks noChangeArrowheads="1"/>
          </p:cNvSpPr>
          <p:nvPr/>
        </p:nvSpPr>
        <p:spPr bwMode="auto">
          <a:xfrm>
            <a:off x="5426075" y="4681538"/>
            <a:ext cx="993775" cy="376237"/>
          </a:xfrm>
          <a:prstGeom prst="rect">
            <a:avLst/>
          </a:prstGeom>
          <a:noFill/>
          <a:ln w="9525" algn="ctr">
            <a:solidFill>
              <a:schemeClr val="tx1"/>
            </a:solidFill>
            <a:miter lim="800000"/>
            <a:headEnd/>
            <a:tailEnd/>
          </a:ln>
        </p:spPr>
        <p:txBody>
          <a:bodyPr wrap="none">
            <a:spAutoFit/>
          </a:bodyPr>
          <a:lstStyle/>
          <a:p>
            <a:r>
              <a:rPr lang="en-US"/>
              <a:t>LOCKS</a:t>
            </a:r>
          </a:p>
        </p:txBody>
      </p:sp>
      <p:cxnSp>
        <p:nvCxnSpPr>
          <p:cNvPr id="109614" name="AutoShape 46"/>
          <p:cNvCxnSpPr>
            <a:cxnSpLocks noChangeShapeType="1"/>
            <a:stCxn id="11272" idx="3"/>
            <a:endCxn id="109608" idx="1"/>
          </p:cNvCxnSpPr>
          <p:nvPr/>
        </p:nvCxnSpPr>
        <p:spPr bwMode="auto">
          <a:xfrm flipV="1">
            <a:off x="4343400" y="2398713"/>
            <a:ext cx="1066800" cy="1585912"/>
          </a:xfrm>
          <a:prstGeom prst="curvedConnector3">
            <a:avLst>
              <a:gd name="adj1" fmla="val 50000"/>
            </a:avLst>
          </a:prstGeom>
          <a:noFill/>
          <a:ln w="9525">
            <a:solidFill>
              <a:schemeClr val="tx1"/>
            </a:solidFill>
            <a:round/>
            <a:headEnd/>
            <a:tailEnd type="triangle" w="med" len="med"/>
          </a:ln>
        </p:spPr>
      </p:cxnSp>
      <p:cxnSp>
        <p:nvCxnSpPr>
          <p:cNvPr id="109615" name="AutoShape 47"/>
          <p:cNvCxnSpPr>
            <a:cxnSpLocks noChangeShapeType="1"/>
            <a:stCxn id="11272" idx="3"/>
            <a:endCxn id="109611" idx="1"/>
          </p:cNvCxnSpPr>
          <p:nvPr/>
        </p:nvCxnSpPr>
        <p:spPr bwMode="auto">
          <a:xfrm>
            <a:off x="4343400" y="3984625"/>
            <a:ext cx="1076325" cy="1619250"/>
          </a:xfrm>
          <a:prstGeom prst="curvedConnector3">
            <a:avLst>
              <a:gd name="adj1" fmla="val 50000"/>
            </a:avLst>
          </a:prstGeom>
          <a:noFill/>
          <a:ln w="9525">
            <a:solidFill>
              <a:schemeClr val="tx1"/>
            </a:solidFill>
            <a:round/>
            <a:headEnd/>
            <a:tailEnd type="triangle" w="med" len="med"/>
          </a:ln>
        </p:spPr>
      </p:cxnSp>
      <p:cxnSp>
        <p:nvCxnSpPr>
          <p:cNvPr id="109616" name="AutoShape 48"/>
          <p:cNvCxnSpPr>
            <a:cxnSpLocks noChangeShapeType="1"/>
            <a:stCxn id="11272" idx="3"/>
            <a:endCxn id="109609" idx="1"/>
          </p:cNvCxnSpPr>
          <p:nvPr/>
        </p:nvCxnSpPr>
        <p:spPr bwMode="auto">
          <a:xfrm flipV="1">
            <a:off x="4343400" y="3160713"/>
            <a:ext cx="1066800" cy="823912"/>
          </a:xfrm>
          <a:prstGeom prst="curvedConnector3">
            <a:avLst>
              <a:gd name="adj1" fmla="val 50000"/>
            </a:avLst>
          </a:prstGeom>
          <a:noFill/>
          <a:ln w="9525">
            <a:solidFill>
              <a:schemeClr val="tx1"/>
            </a:solidFill>
            <a:round/>
            <a:headEnd/>
            <a:tailEnd type="triangle" w="med" len="med"/>
          </a:ln>
        </p:spPr>
      </p:cxnSp>
      <p:cxnSp>
        <p:nvCxnSpPr>
          <p:cNvPr id="109617" name="AutoShape 49"/>
          <p:cNvCxnSpPr>
            <a:cxnSpLocks noChangeShapeType="1"/>
            <a:stCxn id="11272" idx="3"/>
            <a:endCxn id="109612" idx="1"/>
          </p:cNvCxnSpPr>
          <p:nvPr/>
        </p:nvCxnSpPr>
        <p:spPr bwMode="auto">
          <a:xfrm>
            <a:off x="4343400" y="3984625"/>
            <a:ext cx="1079500" cy="0"/>
          </a:xfrm>
          <a:prstGeom prst="straightConnector1">
            <a:avLst/>
          </a:prstGeom>
          <a:noFill/>
          <a:ln w="9525">
            <a:solidFill>
              <a:schemeClr val="tx1"/>
            </a:solidFill>
            <a:round/>
            <a:headEnd/>
            <a:tailEnd type="triangle" w="med" len="med"/>
          </a:ln>
        </p:spPr>
      </p:cxnSp>
      <p:cxnSp>
        <p:nvCxnSpPr>
          <p:cNvPr id="109618" name="AutoShape 50"/>
          <p:cNvCxnSpPr>
            <a:cxnSpLocks noChangeShapeType="1"/>
            <a:stCxn id="11272" idx="3"/>
            <a:endCxn id="109613" idx="1"/>
          </p:cNvCxnSpPr>
          <p:nvPr/>
        </p:nvCxnSpPr>
        <p:spPr bwMode="auto">
          <a:xfrm>
            <a:off x="4343400" y="3984625"/>
            <a:ext cx="1082675" cy="885825"/>
          </a:xfrm>
          <a:prstGeom prst="curvedConnector3">
            <a:avLst>
              <a:gd name="adj1" fmla="val 50000"/>
            </a:avLst>
          </a:prstGeom>
          <a:noFill/>
          <a:ln w="9525">
            <a:solidFill>
              <a:schemeClr val="tx1"/>
            </a:solidFill>
            <a:round/>
            <a:headEnd/>
            <a:tailEnd type="triangle" w="med" len="med"/>
          </a:ln>
        </p:spPr>
      </p:cxnSp>
      <p:sp>
        <p:nvSpPr>
          <p:cNvPr id="20" name="Slide Number Placeholder 19"/>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33</a:t>
            </a:fld>
            <a:endParaRPr kumimoji="0" lang="en-US" sz="1200">
              <a:solidFill>
                <a:schemeClr val="tx2"/>
              </a:solidFill>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9608"/>
                                        </p:tgtEl>
                                        <p:attrNameLst>
                                          <p:attrName>style.visibility</p:attrName>
                                        </p:attrNameLst>
                                      </p:cBhvr>
                                      <p:to>
                                        <p:strVal val="visible"/>
                                      </p:to>
                                    </p:set>
                                    <p:animEffect transition="in" filter="fade">
                                      <p:cBhvr>
                                        <p:cTn id="7" dur="500"/>
                                        <p:tgtEl>
                                          <p:spTgt spid="109608"/>
                                        </p:tgtEl>
                                      </p:cBhvr>
                                    </p:animEffect>
                                  </p:childTnLst>
                                </p:cTn>
                              </p:par>
                              <p:par>
                                <p:cTn id="8" presetID="10" presetClass="entr" presetSubtype="0" fill="hold" nodeType="withEffect">
                                  <p:stCondLst>
                                    <p:cond delay="0"/>
                                  </p:stCondLst>
                                  <p:childTnLst>
                                    <p:set>
                                      <p:cBhvr>
                                        <p:cTn id="9" dur="1" fill="hold">
                                          <p:stCondLst>
                                            <p:cond delay="0"/>
                                          </p:stCondLst>
                                        </p:cTn>
                                        <p:tgtEl>
                                          <p:spTgt spid="109614"/>
                                        </p:tgtEl>
                                        <p:attrNameLst>
                                          <p:attrName>style.visibility</p:attrName>
                                        </p:attrNameLst>
                                      </p:cBhvr>
                                      <p:to>
                                        <p:strVal val="visible"/>
                                      </p:to>
                                    </p:set>
                                    <p:animEffect transition="in" filter="fade">
                                      <p:cBhvr>
                                        <p:cTn id="10" dur="500"/>
                                        <p:tgtEl>
                                          <p:spTgt spid="1096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9609"/>
                                        </p:tgtEl>
                                        <p:attrNameLst>
                                          <p:attrName>style.visibility</p:attrName>
                                        </p:attrNameLst>
                                      </p:cBhvr>
                                      <p:to>
                                        <p:strVal val="visible"/>
                                      </p:to>
                                    </p:set>
                                    <p:animEffect transition="in" filter="fade">
                                      <p:cBhvr>
                                        <p:cTn id="15" dur="500"/>
                                        <p:tgtEl>
                                          <p:spTgt spid="109609"/>
                                        </p:tgtEl>
                                      </p:cBhvr>
                                    </p:animEffect>
                                  </p:childTnLst>
                                </p:cTn>
                              </p:par>
                              <p:par>
                                <p:cTn id="16" presetID="10" presetClass="entr" presetSubtype="0" fill="hold" nodeType="withEffect">
                                  <p:stCondLst>
                                    <p:cond delay="0"/>
                                  </p:stCondLst>
                                  <p:childTnLst>
                                    <p:set>
                                      <p:cBhvr>
                                        <p:cTn id="17" dur="1" fill="hold">
                                          <p:stCondLst>
                                            <p:cond delay="0"/>
                                          </p:stCondLst>
                                        </p:cTn>
                                        <p:tgtEl>
                                          <p:spTgt spid="109616"/>
                                        </p:tgtEl>
                                        <p:attrNameLst>
                                          <p:attrName>style.visibility</p:attrName>
                                        </p:attrNameLst>
                                      </p:cBhvr>
                                      <p:to>
                                        <p:strVal val="visible"/>
                                      </p:to>
                                    </p:set>
                                    <p:animEffect transition="in" filter="fade">
                                      <p:cBhvr>
                                        <p:cTn id="18" dur="500"/>
                                        <p:tgtEl>
                                          <p:spTgt spid="1096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9612"/>
                                        </p:tgtEl>
                                        <p:attrNameLst>
                                          <p:attrName>style.visibility</p:attrName>
                                        </p:attrNameLst>
                                      </p:cBhvr>
                                      <p:to>
                                        <p:strVal val="visible"/>
                                      </p:to>
                                    </p:set>
                                    <p:animEffect transition="in" filter="fade">
                                      <p:cBhvr>
                                        <p:cTn id="23" dur="500"/>
                                        <p:tgtEl>
                                          <p:spTgt spid="109612"/>
                                        </p:tgtEl>
                                      </p:cBhvr>
                                    </p:animEffect>
                                  </p:childTnLst>
                                </p:cTn>
                              </p:par>
                              <p:par>
                                <p:cTn id="24" presetID="10" presetClass="entr" presetSubtype="0" fill="hold" nodeType="withEffect">
                                  <p:stCondLst>
                                    <p:cond delay="0"/>
                                  </p:stCondLst>
                                  <p:childTnLst>
                                    <p:set>
                                      <p:cBhvr>
                                        <p:cTn id="25" dur="1" fill="hold">
                                          <p:stCondLst>
                                            <p:cond delay="0"/>
                                          </p:stCondLst>
                                        </p:cTn>
                                        <p:tgtEl>
                                          <p:spTgt spid="109617"/>
                                        </p:tgtEl>
                                        <p:attrNameLst>
                                          <p:attrName>style.visibility</p:attrName>
                                        </p:attrNameLst>
                                      </p:cBhvr>
                                      <p:to>
                                        <p:strVal val="visible"/>
                                      </p:to>
                                    </p:set>
                                    <p:animEffect transition="in" filter="fade">
                                      <p:cBhvr>
                                        <p:cTn id="26" dur="500"/>
                                        <p:tgtEl>
                                          <p:spTgt spid="1096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9613"/>
                                        </p:tgtEl>
                                        <p:attrNameLst>
                                          <p:attrName>style.visibility</p:attrName>
                                        </p:attrNameLst>
                                      </p:cBhvr>
                                      <p:to>
                                        <p:strVal val="visible"/>
                                      </p:to>
                                    </p:set>
                                    <p:animEffect transition="in" filter="fade">
                                      <p:cBhvr>
                                        <p:cTn id="31" dur="500"/>
                                        <p:tgtEl>
                                          <p:spTgt spid="109613"/>
                                        </p:tgtEl>
                                      </p:cBhvr>
                                    </p:animEffect>
                                  </p:childTnLst>
                                </p:cTn>
                              </p:par>
                              <p:par>
                                <p:cTn id="32" presetID="10" presetClass="entr" presetSubtype="0" fill="hold" nodeType="withEffect">
                                  <p:stCondLst>
                                    <p:cond delay="0"/>
                                  </p:stCondLst>
                                  <p:childTnLst>
                                    <p:set>
                                      <p:cBhvr>
                                        <p:cTn id="33" dur="1" fill="hold">
                                          <p:stCondLst>
                                            <p:cond delay="0"/>
                                          </p:stCondLst>
                                        </p:cTn>
                                        <p:tgtEl>
                                          <p:spTgt spid="109618"/>
                                        </p:tgtEl>
                                        <p:attrNameLst>
                                          <p:attrName>style.visibility</p:attrName>
                                        </p:attrNameLst>
                                      </p:cBhvr>
                                      <p:to>
                                        <p:strVal val="visible"/>
                                      </p:to>
                                    </p:set>
                                    <p:animEffect transition="in" filter="fade">
                                      <p:cBhvr>
                                        <p:cTn id="34" dur="500"/>
                                        <p:tgtEl>
                                          <p:spTgt spid="10961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9611"/>
                                        </p:tgtEl>
                                        <p:attrNameLst>
                                          <p:attrName>style.visibility</p:attrName>
                                        </p:attrNameLst>
                                      </p:cBhvr>
                                      <p:to>
                                        <p:strVal val="visible"/>
                                      </p:to>
                                    </p:set>
                                    <p:animEffect transition="in" filter="fade">
                                      <p:cBhvr>
                                        <p:cTn id="39" dur="500"/>
                                        <p:tgtEl>
                                          <p:spTgt spid="109611"/>
                                        </p:tgtEl>
                                      </p:cBhvr>
                                    </p:animEffect>
                                  </p:childTnLst>
                                </p:cTn>
                              </p:par>
                              <p:par>
                                <p:cTn id="40" presetID="10" presetClass="entr" presetSubtype="0" fill="hold" nodeType="withEffect">
                                  <p:stCondLst>
                                    <p:cond delay="0"/>
                                  </p:stCondLst>
                                  <p:childTnLst>
                                    <p:set>
                                      <p:cBhvr>
                                        <p:cTn id="41" dur="1" fill="hold">
                                          <p:stCondLst>
                                            <p:cond delay="0"/>
                                          </p:stCondLst>
                                        </p:cTn>
                                        <p:tgtEl>
                                          <p:spTgt spid="109615"/>
                                        </p:tgtEl>
                                        <p:attrNameLst>
                                          <p:attrName>style.visibility</p:attrName>
                                        </p:attrNameLst>
                                      </p:cBhvr>
                                      <p:to>
                                        <p:strVal val="visible"/>
                                      </p:to>
                                    </p:set>
                                    <p:animEffect transition="in" filter="fade">
                                      <p:cBhvr>
                                        <p:cTn id="42" dur="500"/>
                                        <p:tgtEl>
                                          <p:spTgt spid="1096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608" grpId="0" animBg="1"/>
      <p:bldP spid="109609" grpId="0" animBg="1"/>
      <p:bldP spid="109611" grpId="0" animBg="1"/>
      <p:bldP spid="109612" grpId="0" animBg="1"/>
      <p:bldP spid="10961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3" name="Text Box 17"/>
          <p:cNvSpPr txBox="1">
            <a:spLocks noChangeArrowheads="1"/>
          </p:cNvSpPr>
          <p:nvPr/>
        </p:nvSpPr>
        <p:spPr bwMode="auto">
          <a:xfrm>
            <a:off x="152400" y="1179533"/>
            <a:ext cx="3886200" cy="3273425"/>
          </a:xfrm>
          <a:prstGeom prst="rect">
            <a:avLst/>
          </a:prstGeom>
          <a:noFill/>
          <a:ln w="3175" algn="ctr">
            <a:solidFill>
              <a:schemeClr val="tx1"/>
            </a:solidFill>
            <a:miter lim="800000"/>
            <a:headEnd/>
            <a:tailEnd/>
          </a:ln>
        </p:spPr>
        <p:txBody>
          <a:bodyPr>
            <a:spAutoFit/>
          </a:bodyPr>
          <a:lstStyle/>
          <a:p>
            <a:r>
              <a:rPr lang="en-US" sz="1600">
                <a:latin typeface="Courier New" pitchFamily="49" charset="0"/>
                <a:cs typeface="Courier New" pitchFamily="49" charset="0"/>
              </a:rPr>
              <a:t>bool add(int key) {</a:t>
            </a:r>
          </a:p>
          <a:p>
            <a:r>
              <a:rPr lang="en-US" sz="1600" b="0">
                <a:latin typeface="Courier New" pitchFamily="49" charset="0"/>
                <a:cs typeface="Courier New" pitchFamily="49" charset="0"/>
              </a:rPr>
              <a:t> Entry *pred,*curr,*entry  </a:t>
            </a:r>
          </a:p>
          <a:p>
            <a:r>
              <a:rPr lang="en-US" sz="1600" b="0">
                <a:latin typeface="Courier New" pitchFamily="49" charset="0"/>
                <a:cs typeface="Courier New" pitchFamily="49" charset="0"/>
              </a:rPr>
              <a:t>restart: </a:t>
            </a:r>
          </a:p>
          <a:p>
            <a:r>
              <a:rPr lang="en-US" sz="1600" b="0">
                <a:latin typeface="Courier New" pitchFamily="49" charset="0"/>
                <a:cs typeface="Courier New" pitchFamily="49" charset="0"/>
              </a:rPr>
              <a:t> locate(pred,curr,key)                </a:t>
            </a:r>
          </a:p>
          <a:p>
            <a:r>
              <a:rPr lang="en-US" sz="1600" b="0">
                <a:latin typeface="Courier New" pitchFamily="49" charset="0"/>
                <a:cs typeface="Courier New" pitchFamily="49" charset="0"/>
              </a:rPr>
              <a:t> k = (curr-&gt;key == key) </a:t>
            </a:r>
          </a:p>
          <a:p>
            <a:r>
              <a:rPr lang="en-US" sz="1600" b="0">
                <a:latin typeface="Courier New" pitchFamily="49" charset="0"/>
                <a:cs typeface="Courier New" pitchFamily="49" charset="0"/>
              </a:rPr>
              <a:t> if (k) return false</a:t>
            </a:r>
          </a:p>
          <a:p>
            <a:r>
              <a:rPr lang="en-US" sz="1600" b="0">
                <a:latin typeface="Courier New" pitchFamily="49" charset="0"/>
                <a:cs typeface="Courier New" pitchFamily="49" charset="0"/>
              </a:rPr>
              <a:t> entry = new Entry()</a:t>
            </a:r>
          </a:p>
          <a:p>
            <a:r>
              <a:rPr lang="en-US" sz="1600" b="0">
                <a:latin typeface="Courier New" pitchFamily="49" charset="0"/>
                <a:cs typeface="Courier New" pitchFamily="49" charset="0"/>
              </a:rPr>
              <a:t> entry-&gt;next = curr</a:t>
            </a:r>
          </a:p>
          <a:p>
            <a:r>
              <a:rPr lang="en-US" sz="1600" b="0">
                <a:latin typeface="Courier New" pitchFamily="49" charset="0"/>
                <a:cs typeface="Courier New" pitchFamily="49" charset="0"/>
              </a:rPr>
              <a:t> val=</a:t>
            </a:r>
            <a:r>
              <a:rPr lang="en-US" sz="1600">
                <a:solidFill>
                  <a:schemeClr val="tx2"/>
                </a:solidFill>
                <a:latin typeface="Courier New" pitchFamily="49" charset="0"/>
                <a:cs typeface="Courier New" pitchFamily="49" charset="0"/>
              </a:rPr>
              <a:t>CAS</a:t>
            </a:r>
            <a:r>
              <a:rPr lang="en-US" sz="1600" b="0">
                <a:latin typeface="Courier New" pitchFamily="49" charset="0"/>
                <a:cs typeface="Courier New" pitchFamily="49" charset="0"/>
              </a:rPr>
              <a:t>(&amp;pred-&gt;next,          	  </a:t>
            </a:r>
            <a:r>
              <a:rPr lang="en-US" sz="1600" b="0">
                <a:latin typeface="Courier New" pitchFamily="49" charset="0"/>
                <a:cs typeface="Courier New" pitchFamily="49" charset="0"/>
                <a:sym typeface="Math B" pitchFamily="2" charset="2"/>
              </a:rPr>
              <a:t></a:t>
            </a:r>
            <a:r>
              <a:rPr lang="en-US" sz="1600" b="0">
                <a:latin typeface="Courier New" pitchFamily="49" charset="0"/>
                <a:cs typeface="Courier New" pitchFamily="49" charset="0"/>
              </a:rPr>
              <a:t>curr,0</a:t>
            </a:r>
            <a:r>
              <a:rPr lang="en-US" sz="1600" b="0">
                <a:latin typeface="Courier New" pitchFamily="49" charset="0"/>
                <a:cs typeface="Courier New" pitchFamily="49" charset="0"/>
                <a:sym typeface="Math B" pitchFamily="2" charset="2"/>
              </a:rPr>
              <a:t></a:t>
            </a:r>
            <a:r>
              <a:rPr lang="en-US" sz="1600" b="0">
                <a:latin typeface="Courier New" pitchFamily="49" charset="0"/>
                <a:cs typeface="Courier New" pitchFamily="49" charset="0"/>
              </a:rPr>
              <a:t>,</a:t>
            </a:r>
            <a:r>
              <a:rPr lang="en-US" sz="1600" b="0">
                <a:latin typeface="Courier New" pitchFamily="49" charset="0"/>
                <a:cs typeface="Courier New" pitchFamily="49" charset="0"/>
                <a:sym typeface="Math B" pitchFamily="2" charset="2"/>
              </a:rPr>
              <a:t></a:t>
            </a:r>
            <a:r>
              <a:rPr lang="en-US" sz="1600" b="0">
                <a:latin typeface="Courier New" pitchFamily="49" charset="0"/>
                <a:cs typeface="Courier New" pitchFamily="49" charset="0"/>
              </a:rPr>
              <a:t>entry,0</a:t>
            </a:r>
            <a:r>
              <a:rPr lang="en-US" sz="1600" b="0">
                <a:latin typeface="Courier New" pitchFamily="49" charset="0"/>
                <a:cs typeface="Courier New" pitchFamily="49" charset="0"/>
                <a:sym typeface="Math B" pitchFamily="2" charset="2"/>
              </a:rPr>
              <a:t></a:t>
            </a:r>
            <a:r>
              <a:rPr lang="en-US" sz="1600" b="0">
                <a:latin typeface="Courier New" pitchFamily="49" charset="0"/>
                <a:cs typeface="Courier New" pitchFamily="49" charset="0"/>
              </a:rPr>
              <a:t>)</a:t>
            </a:r>
          </a:p>
          <a:p>
            <a:r>
              <a:rPr lang="en-US" sz="1600" b="0">
                <a:latin typeface="Courier New" pitchFamily="49" charset="0"/>
                <a:cs typeface="Courier New" pitchFamily="49" charset="0"/>
              </a:rPr>
              <a:t> if (</a:t>
            </a:r>
            <a:r>
              <a:rPr lang="en-US" sz="1600" b="0">
                <a:latin typeface="Courier New" pitchFamily="49" charset="0"/>
                <a:cs typeface="Courier New" pitchFamily="49" charset="0"/>
                <a:sym typeface="Math B" pitchFamily="2" charset="2"/>
              </a:rPr>
              <a:t>val) goto restart</a:t>
            </a:r>
          </a:p>
          <a:p>
            <a:r>
              <a:rPr lang="en-US" sz="1600" b="0">
                <a:latin typeface="Courier New" pitchFamily="49" charset="0"/>
                <a:cs typeface="Courier New" pitchFamily="49" charset="0"/>
                <a:sym typeface="Math B" pitchFamily="2" charset="2"/>
              </a:rPr>
              <a:t> return true</a:t>
            </a:r>
          </a:p>
          <a:p>
            <a:r>
              <a:rPr lang="en-US" sz="1600" b="0">
                <a:latin typeface="Courier New" pitchFamily="49" charset="0"/>
                <a:cs typeface="Courier New" pitchFamily="49" charset="0"/>
              </a:rPr>
              <a:t>}</a:t>
            </a:r>
          </a:p>
        </p:txBody>
      </p:sp>
      <p:sp>
        <p:nvSpPr>
          <p:cNvPr id="25604" name="Text Box 18"/>
          <p:cNvSpPr txBox="1">
            <a:spLocks noChangeArrowheads="1"/>
          </p:cNvSpPr>
          <p:nvPr/>
        </p:nvSpPr>
        <p:spPr bwMode="auto">
          <a:xfrm>
            <a:off x="4343400" y="1179533"/>
            <a:ext cx="4724400" cy="3273425"/>
          </a:xfrm>
          <a:prstGeom prst="rect">
            <a:avLst/>
          </a:prstGeom>
          <a:noFill/>
          <a:ln w="3175" algn="ctr">
            <a:solidFill>
              <a:schemeClr val="tx1"/>
            </a:solidFill>
            <a:miter lim="800000"/>
            <a:headEnd/>
            <a:tailEnd/>
          </a:ln>
        </p:spPr>
        <p:txBody>
          <a:bodyPr>
            <a:spAutoFit/>
          </a:bodyPr>
          <a:lstStyle/>
          <a:p>
            <a:r>
              <a:rPr lang="en-US" sz="1600">
                <a:latin typeface="Courier New" pitchFamily="49" charset="0"/>
                <a:cs typeface="Courier New" pitchFamily="49" charset="0"/>
              </a:rPr>
              <a:t>bool remove(int key) {</a:t>
            </a:r>
          </a:p>
          <a:p>
            <a:r>
              <a:rPr lang="en-US" sz="1600" b="0">
                <a:latin typeface="Courier New" pitchFamily="49" charset="0"/>
                <a:cs typeface="Courier New" pitchFamily="49" charset="0"/>
              </a:rPr>
              <a:t> Entry *pred,*curr,*r </a:t>
            </a:r>
          </a:p>
          <a:p>
            <a:r>
              <a:rPr lang="en-US" sz="1600" b="0">
                <a:latin typeface="Courier New" pitchFamily="49" charset="0"/>
                <a:cs typeface="Courier New" pitchFamily="49" charset="0"/>
              </a:rPr>
              <a:t>restart:                </a:t>
            </a:r>
          </a:p>
          <a:p>
            <a:r>
              <a:rPr lang="en-US" sz="1600" b="0">
                <a:latin typeface="Courier New" pitchFamily="49" charset="0"/>
                <a:cs typeface="Courier New" pitchFamily="49" charset="0"/>
              </a:rPr>
              <a:t> locate(pred,curr,key)                      </a:t>
            </a:r>
          </a:p>
          <a:p>
            <a:r>
              <a:rPr lang="en-US" sz="1600" b="0">
                <a:latin typeface="Courier New" pitchFamily="49" charset="0"/>
                <a:cs typeface="Courier New" pitchFamily="49" charset="0"/>
              </a:rPr>
              <a:t> k = (curr-&gt;key ≠ key) </a:t>
            </a:r>
          </a:p>
          <a:p>
            <a:r>
              <a:rPr lang="en-US" sz="1600" b="0">
                <a:latin typeface="Courier New" pitchFamily="49" charset="0"/>
                <a:cs typeface="Courier New" pitchFamily="49" charset="0"/>
              </a:rPr>
              <a:t> if (k) return false</a:t>
            </a:r>
          </a:p>
          <a:p>
            <a:r>
              <a:rPr lang="en-US" sz="1600" b="0">
                <a:latin typeface="Courier New" pitchFamily="49" charset="0"/>
                <a:cs typeface="Courier New" pitchFamily="49" charset="0"/>
              </a:rPr>
              <a:t> &lt;r,m&gt; = curr-&gt;next</a:t>
            </a:r>
          </a:p>
          <a:p>
            <a:r>
              <a:rPr lang="en-US" sz="1600" b="0">
                <a:latin typeface="Courier New" pitchFamily="49" charset="0"/>
                <a:cs typeface="Courier New" pitchFamily="49" charset="0"/>
              </a:rPr>
              <a:t> lval=</a:t>
            </a:r>
            <a:r>
              <a:rPr lang="en-US" sz="1600">
                <a:solidFill>
                  <a:schemeClr val="tx2"/>
                </a:solidFill>
                <a:latin typeface="Courier New" pitchFamily="49" charset="0"/>
                <a:cs typeface="Courier New" pitchFamily="49" charset="0"/>
              </a:rPr>
              <a:t>CAS</a:t>
            </a:r>
            <a:r>
              <a:rPr lang="en-US" sz="1600" b="0">
                <a:latin typeface="Courier New" pitchFamily="49" charset="0"/>
                <a:cs typeface="Courier New" pitchFamily="49" charset="0"/>
              </a:rPr>
              <a:t>(&amp;curr-&gt;next, </a:t>
            </a:r>
            <a:r>
              <a:rPr lang="en-US" sz="1600" b="0">
                <a:latin typeface="Courier New" pitchFamily="49" charset="0"/>
                <a:cs typeface="Courier New" pitchFamily="49" charset="0"/>
                <a:sym typeface="Math B" pitchFamily="2" charset="2"/>
              </a:rPr>
              <a:t></a:t>
            </a:r>
            <a:r>
              <a:rPr lang="en-US" sz="1600" b="0">
                <a:latin typeface="Courier New" pitchFamily="49" charset="0"/>
                <a:cs typeface="Courier New" pitchFamily="49" charset="0"/>
              </a:rPr>
              <a:t>r,m</a:t>
            </a:r>
            <a:r>
              <a:rPr lang="en-US" sz="1600" b="0">
                <a:latin typeface="Courier New" pitchFamily="49" charset="0"/>
                <a:cs typeface="Courier New" pitchFamily="49" charset="0"/>
                <a:sym typeface="Math B" pitchFamily="2" charset="2"/>
              </a:rPr>
              <a:t></a:t>
            </a:r>
            <a:r>
              <a:rPr lang="en-US" sz="1600" b="0">
                <a:latin typeface="Courier New" pitchFamily="49" charset="0"/>
                <a:cs typeface="Courier New" pitchFamily="49" charset="0"/>
              </a:rPr>
              <a:t>,</a:t>
            </a:r>
            <a:r>
              <a:rPr lang="en-US" sz="1600" b="0">
                <a:latin typeface="Courier New" pitchFamily="49" charset="0"/>
                <a:cs typeface="Courier New" pitchFamily="49" charset="0"/>
                <a:sym typeface="Math B" pitchFamily="2" charset="2"/>
              </a:rPr>
              <a:t></a:t>
            </a:r>
            <a:r>
              <a:rPr lang="en-US" sz="1600" b="0">
                <a:latin typeface="Courier New" pitchFamily="49" charset="0"/>
                <a:cs typeface="Courier New" pitchFamily="49" charset="0"/>
              </a:rPr>
              <a:t>r,1</a:t>
            </a:r>
            <a:r>
              <a:rPr lang="en-US" sz="1600" b="0">
                <a:latin typeface="Courier New" pitchFamily="49" charset="0"/>
                <a:cs typeface="Courier New" pitchFamily="49" charset="0"/>
                <a:sym typeface="Math B" pitchFamily="2" charset="2"/>
              </a:rPr>
              <a:t></a:t>
            </a:r>
            <a:r>
              <a:rPr lang="en-US" sz="1600" b="0">
                <a:latin typeface="Courier New" pitchFamily="49" charset="0"/>
                <a:cs typeface="Courier New" pitchFamily="49" charset="0"/>
              </a:rPr>
              <a:t>)</a:t>
            </a:r>
          </a:p>
          <a:p>
            <a:r>
              <a:rPr lang="en-US" sz="1600" b="0">
                <a:latin typeface="Courier New" pitchFamily="49" charset="0"/>
                <a:cs typeface="Courier New" pitchFamily="49" charset="0"/>
              </a:rPr>
              <a:t> if (</a:t>
            </a:r>
            <a:r>
              <a:rPr lang="en-US" sz="1600" b="0">
                <a:latin typeface="Courier New" pitchFamily="49" charset="0"/>
                <a:cs typeface="Courier New" pitchFamily="49" charset="0"/>
                <a:sym typeface="Math B" pitchFamily="2" charset="2"/>
              </a:rPr>
              <a:t>lval) goto restart</a:t>
            </a:r>
          </a:p>
          <a:p>
            <a:r>
              <a:rPr lang="en-US" sz="1600" b="0">
                <a:latin typeface="Courier New" pitchFamily="49" charset="0"/>
                <a:cs typeface="Courier New" pitchFamily="49" charset="0"/>
                <a:sym typeface="Math B" pitchFamily="2" charset="2"/>
              </a:rPr>
              <a:t> pval=</a:t>
            </a:r>
            <a:r>
              <a:rPr lang="en-US" sz="1600">
                <a:solidFill>
                  <a:schemeClr val="tx2"/>
                </a:solidFill>
                <a:latin typeface="Courier New" pitchFamily="49" charset="0"/>
                <a:cs typeface="Courier New" pitchFamily="49" charset="0"/>
                <a:sym typeface="Math B" pitchFamily="2" charset="2"/>
              </a:rPr>
              <a:t>CAS</a:t>
            </a:r>
            <a:r>
              <a:rPr lang="en-US" sz="1600" b="0">
                <a:latin typeface="Courier New" pitchFamily="49" charset="0"/>
                <a:cs typeface="Courier New" pitchFamily="49" charset="0"/>
                <a:sym typeface="Math B" pitchFamily="2" charset="2"/>
              </a:rPr>
              <a:t>(&amp;pred-&gt;next, curr,0,r,0)</a:t>
            </a:r>
          </a:p>
          <a:p>
            <a:r>
              <a:rPr lang="en-US" sz="1600" b="0">
                <a:latin typeface="Courier New" pitchFamily="49" charset="0"/>
                <a:cs typeface="Courier New" pitchFamily="49" charset="0"/>
              </a:rPr>
              <a:t> if (</a:t>
            </a:r>
            <a:r>
              <a:rPr lang="en-US" sz="1600" b="0">
                <a:latin typeface="Courier New" pitchFamily="49" charset="0"/>
                <a:cs typeface="Courier New" pitchFamily="49" charset="0"/>
                <a:sym typeface="Math B" pitchFamily="2" charset="2"/>
              </a:rPr>
              <a:t>pval) goto restart</a:t>
            </a:r>
            <a:endParaRPr lang="en-US" sz="1600" b="0">
              <a:latin typeface="Courier New" pitchFamily="49" charset="0"/>
              <a:cs typeface="Courier New" pitchFamily="49" charset="0"/>
            </a:endParaRPr>
          </a:p>
          <a:p>
            <a:r>
              <a:rPr lang="en-US" sz="1600" b="0">
                <a:latin typeface="Courier New" pitchFamily="49" charset="0"/>
                <a:cs typeface="Courier New" pitchFamily="49" charset="0"/>
                <a:sym typeface="Math B" pitchFamily="2" charset="2"/>
              </a:rPr>
              <a:t> return true</a:t>
            </a:r>
            <a:endParaRPr lang="en-US" sz="1600" b="0">
              <a:latin typeface="Courier New" pitchFamily="49" charset="0"/>
              <a:cs typeface="Courier New" pitchFamily="49" charset="0"/>
            </a:endParaRPr>
          </a:p>
          <a:p>
            <a:r>
              <a:rPr lang="en-US" sz="1600" b="0">
                <a:latin typeface="Courier New" pitchFamily="49" charset="0"/>
                <a:cs typeface="Courier New" pitchFamily="49" charset="0"/>
              </a:rPr>
              <a:t>}</a:t>
            </a:r>
          </a:p>
        </p:txBody>
      </p:sp>
      <p:sp>
        <p:nvSpPr>
          <p:cNvPr id="25605" name="Rectangle 2"/>
          <p:cNvSpPr>
            <a:spLocks noGrp="1" noChangeArrowheads="1"/>
          </p:cNvSpPr>
          <p:nvPr>
            <p:ph type="title"/>
          </p:nvPr>
        </p:nvSpPr>
        <p:spPr>
          <a:xfrm>
            <a:off x="0" y="285728"/>
            <a:ext cx="9144000" cy="647700"/>
          </a:xfrm>
        </p:spPr>
        <p:txBody>
          <a:bodyPr/>
          <a:lstStyle/>
          <a:p>
            <a:pPr eaLnBrk="1" hangingPunct="1"/>
            <a:r>
              <a:rPr lang="en-US" dirty="0" smtClean="0">
                <a:cs typeface="Arial" charset="0"/>
              </a:rPr>
              <a:t>Answers</a:t>
            </a:r>
          </a:p>
        </p:txBody>
      </p:sp>
      <p:sp>
        <p:nvSpPr>
          <p:cNvPr id="25606" name="Text Box 17"/>
          <p:cNvSpPr txBox="1">
            <a:spLocks noChangeArrowheads="1"/>
          </p:cNvSpPr>
          <p:nvPr/>
        </p:nvSpPr>
        <p:spPr bwMode="auto">
          <a:xfrm>
            <a:off x="2590800" y="4800600"/>
            <a:ext cx="3657600" cy="1806575"/>
          </a:xfrm>
          <a:prstGeom prst="rect">
            <a:avLst/>
          </a:prstGeom>
          <a:noFill/>
          <a:ln w="3175" algn="ctr">
            <a:solidFill>
              <a:schemeClr val="tx1"/>
            </a:solidFill>
            <a:miter lim="800000"/>
            <a:headEnd/>
            <a:tailEnd/>
          </a:ln>
        </p:spPr>
        <p:txBody>
          <a:bodyPr>
            <a:spAutoFit/>
          </a:bodyPr>
          <a:lstStyle/>
          <a:p>
            <a:r>
              <a:rPr lang="en-US" sz="1600">
                <a:latin typeface="Courier New" pitchFamily="49" charset="0"/>
                <a:cs typeface="Courier New" pitchFamily="49" charset="0"/>
              </a:rPr>
              <a:t>bool contains(int key) {</a:t>
            </a:r>
          </a:p>
          <a:p>
            <a:r>
              <a:rPr lang="en-US" sz="1600" b="0">
                <a:latin typeface="Courier New" pitchFamily="49" charset="0"/>
                <a:cs typeface="Courier New" pitchFamily="49" charset="0"/>
              </a:rPr>
              <a:t> Entry *pred,*curr</a:t>
            </a:r>
          </a:p>
          <a:p>
            <a:r>
              <a:rPr lang="en-US" sz="1600" b="0">
                <a:latin typeface="Courier New" pitchFamily="49" charset="0"/>
                <a:cs typeface="Courier New" pitchFamily="49" charset="0"/>
              </a:rPr>
              <a:t> locate(pred,curr,key)</a:t>
            </a:r>
          </a:p>
          <a:p>
            <a:r>
              <a:rPr lang="en-US" sz="1600" b="0">
                <a:latin typeface="Courier New" pitchFamily="49" charset="0"/>
                <a:cs typeface="Courier New" pitchFamily="49" charset="0"/>
              </a:rPr>
              <a:t> k = (curr-&gt;key == key) </a:t>
            </a:r>
          </a:p>
          <a:p>
            <a:r>
              <a:rPr lang="en-US" sz="1600" b="0">
                <a:latin typeface="Courier New" pitchFamily="49" charset="0"/>
                <a:cs typeface="Courier New" pitchFamily="49" charset="0"/>
              </a:rPr>
              <a:t> if (k) return false</a:t>
            </a:r>
          </a:p>
          <a:p>
            <a:r>
              <a:rPr lang="en-US" sz="1600" b="0">
                <a:latin typeface="Courier New" pitchFamily="49" charset="0"/>
                <a:cs typeface="Courier New" pitchFamily="49" charset="0"/>
              </a:rPr>
              <a:t> return true</a:t>
            </a:r>
          </a:p>
          <a:p>
            <a:r>
              <a:rPr lang="en-US" sz="1600" b="0">
                <a:latin typeface="Courier New" pitchFamily="49" charset="0"/>
                <a:cs typeface="Courier New" pitchFamily="49" charset="0"/>
              </a:rPr>
              <a:t>}</a:t>
            </a:r>
          </a:p>
        </p:txBody>
      </p:sp>
      <p:sp>
        <p:nvSpPr>
          <p:cNvPr id="10" name="TextBox 9"/>
          <p:cNvSpPr txBox="1"/>
          <p:nvPr/>
        </p:nvSpPr>
        <p:spPr>
          <a:xfrm>
            <a:off x="5541932" y="3581421"/>
            <a:ext cx="184150" cy="461962"/>
          </a:xfrm>
          <a:prstGeom prst="rect">
            <a:avLst/>
          </a:prstGeom>
          <a:noFill/>
        </p:spPr>
        <p:txBody>
          <a:bodyPr wrap="none">
            <a:spAutoFit/>
          </a:bodyPr>
          <a:lstStyle/>
          <a:p>
            <a:pPr>
              <a:defRPr/>
            </a:pPr>
            <a:endParaRPr lang="en-US" sz="2400" dirty="0">
              <a:effectLst>
                <a:outerShdw blurRad="38100" dist="38100" dir="2700000" algn="tl">
                  <a:srgbClr val="000000">
                    <a:alpha val="43137"/>
                  </a:srgbClr>
                </a:outerShdw>
              </a:effectLst>
            </a:endParaRPr>
          </a:p>
        </p:txBody>
      </p:sp>
      <p:sp>
        <p:nvSpPr>
          <p:cNvPr id="7" name="AutoShape 110"/>
          <p:cNvSpPr>
            <a:spLocks noChangeArrowheads="1"/>
          </p:cNvSpPr>
          <p:nvPr/>
        </p:nvSpPr>
        <p:spPr bwMode="auto">
          <a:xfrm>
            <a:off x="142844" y="1633558"/>
            <a:ext cx="8915400" cy="1524000"/>
          </a:xfrm>
          <a:prstGeom prst="roundRect">
            <a:avLst>
              <a:gd name="adj" fmla="val 16667"/>
            </a:avLst>
          </a:prstGeom>
          <a:solidFill>
            <a:srgbClr val="33CC33">
              <a:alpha val="75999"/>
            </a:srgbClr>
          </a:solidFill>
          <a:ln w="9525">
            <a:solidFill>
              <a:schemeClr val="tx2"/>
            </a:solidFill>
            <a:round/>
            <a:headEnd/>
            <a:tailEnd/>
          </a:ln>
          <a:effectLst>
            <a:outerShdw dist="107763" dir="2700000" algn="ctr" rotWithShape="0">
              <a:schemeClr val="bg2">
                <a:alpha val="50000"/>
              </a:schemeClr>
            </a:outerShdw>
          </a:effectLst>
        </p:spPr>
        <p:txBody>
          <a:bodyPr wrap="none" anchor="ctr"/>
          <a:lstStyle/>
          <a:p>
            <a:r>
              <a:rPr kumimoji="1" lang="en-US" sz="2400" dirty="0"/>
              <a:t>The Good</a:t>
            </a:r>
          </a:p>
          <a:p>
            <a:pPr>
              <a:buFont typeface="Arial" charset="0"/>
              <a:buChar char="•"/>
            </a:pPr>
            <a:r>
              <a:rPr kumimoji="1" lang="en-US" sz="2400" dirty="0"/>
              <a:t> New algorithm</a:t>
            </a:r>
          </a:p>
          <a:p>
            <a:pPr>
              <a:buFont typeface="Arial" charset="0"/>
              <a:buChar char="•"/>
            </a:pPr>
            <a:r>
              <a:rPr kumimoji="1" lang="en-US" sz="2400" dirty="0"/>
              <a:t> Fine-grained synchronization with CAS</a:t>
            </a:r>
          </a:p>
        </p:txBody>
      </p:sp>
      <p:sp>
        <p:nvSpPr>
          <p:cNvPr id="8" name="AutoShape 110"/>
          <p:cNvSpPr>
            <a:spLocks noChangeArrowheads="1"/>
          </p:cNvSpPr>
          <p:nvPr/>
        </p:nvSpPr>
        <p:spPr bwMode="auto">
          <a:xfrm>
            <a:off x="142844" y="3233758"/>
            <a:ext cx="8915400" cy="1524000"/>
          </a:xfrm>
          <a:prstGeom prst="roundRect">
            <a:avLst>
              <a:gd name="adj" fmla="val 16667"/>
            </a:avLst>
          </a:prstGeom>
          <a:solidFill>
            <a:srgbClr val="FF0000">
              <a:alpha val="76000"/>
            </a:srgbClr>
          </a:solidFill>
          <a:ln w="9525">
            <a:solidFill>
              <a:schemeClr val="tx2"/>
            </a:solidFill>
            <a:round/>
            <a:headEnd/>
            <a:tailEnd/>
          </a:ln>
          <a:effectLst>
            <a:outerShdw dist="107763" dir="2700000" algn="ctr" rotWithShape="0">
              <a:schemeClr val="bg2">
                <a:alpha val="50000"/>
              </a:schemeClr>
            </a:outerShdw>
          </a:effectLst>
        </p:spPr>
        <p:txBody>
          <a:bodyPr wrap="none" anchor="ctr"/>
          <a:lstStyle/>
          <a:p>
            <a:r>
              <a:rPr kumimoji="1" lang="en-US" sz="2400"/>
              <a:t>The Bad</a:t>
            </a:r>
          </a:p>
          <a:p>
            <a:pPr>
              <a:buFont typeface="Arial" charset="0"/>
              <a:buChar char="•"/>
            </a:pPr>
            <a:r>
              <a:rPr kumimoji="1" lang="en-US" sz="2400"/>
              <a:t> Can you understand what it does?</a:t>
            </a:r>
          </a:p>
          <a:p>
            <a:pPr>
              <a:buFont typeface="Arial" charset="0"/>
              <a:buChar char="•"/>
            </a:pPr>
            <a:r>
              <a:rPr kumimoji="1" lang="en-US" sz="2400"/>
              <a:t> Can you show it is correct?</a:t>
            </a:r>
          </a:p>
        </p:txBody>
      </p:sp>
      <p:sp>
        <p:nvSpPr>
          <p:cNvPr id="9" name="AutoShape 110"/>
          <p:cNvSpPr>
            <a:spLocks noChangeArrowheads="1"/>
          </p:cNvSpPr>
          <p:nvPr/>
        </p:nvSpPr>
        <p:spPr bwMode="auto">
          <a:xfrm>
            <a:off x="142844" y="4833958"/>
            <a:ext cx="8915400" cy="1524000"/>
          </a:xfrm>
          <a:prstGeom prst="roundRect">
            <a:avLst>
              <a:gd name="adj" fmla="val 16667"/>
            </a:avLst>
          </a:prstGeom>
          <a:solidFill>
            <a:schemeClr val="accent3">
              <a:alpha val="58000"/>
            </a:schemeClr>
          </a:solidFill>
          <a:ln>
            <a:solidFill>
              <a:schemeClr val="tx2"/>
            </a:solidFill>
            <a:headEnd/>
            <a:tailEn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wrap="none" anchor="ctr"/>
          <a:lstStyle/>
          <a:p>
            <a:r>
              <a:rPr kumimoji="1" lang="en-US" sz="2400"/>
              <a:t>The Ugly</a:t>
            </a:r>
          </a:p>
          <a:p>
            <a:pPr>
              <a:buFont typeface="Arial" charset="0"/>
              <a:buChar char="•"/>
            </a:pPr>
            <a:r>
              <a:rPr kumimoji="1" lang="en-US" sz="2400"/>
              <a:t> How did you get it? </a:t>
            </a:r>
          </a:p>
          <a:p>
            <a:pPr>
              <a:buFont typeface="Arial" charset="0"/>
              <a:buChar char="•"/>
            </a:pPr>
            <a:r>
              <a:rPr kumimoji="1" lang="en-US" sz="2400"/>
              <a:t> Anything repeatable?</a:t>
            </a:r>
          </a:p>
          <a:p>
            <a:pPr>
              <a:buFont typeface="Arial" charset="0"/>
              <a:buChar char="•"/>
            </a:pPr>
            <a:r>
              <a:rPr kumimoji="1" lang="en-US" sz="2400"/>
              <a:t> Any other similar algorithms?</a:t>
            </a:r>
          </a:p>
        </p:txBody>
      </p:sp>
      <p:sp>
        <p:nvSpPr>
          <p:cNvPr id="11" name="Slide Number Placeholder 10"/>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34</a:t>
            </a:fld>
            <a:endParaRPr kumimoji="0" lang="en-US" sz="1200">
              <a:solidFill>
                <a:schemeClr val="tx2"/>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571504" y="357166"/>
            <a:ext cx="7429520" cy="647700"/>
          </a:xfrm>
        </p:spPr>
        <p:txBody>
          <a:bodyPr/>
          <a:lstStyle/>
          <a:p>
            <a:pPr eaLnBrk="1" hangingPunct="1"/>
            <a:r>
              <a:rPr lang="en-US" sz="2800" dirty="0" smtClean="0">
                <a:cs typeface="Arial" charset="0"/>
              </a:rPr>
              <a:t>Concurrent Set Algorithms – Recap</a:t>
            </a:r>
          </a:p>
        </p:txBody>
      </p:sp>
      <p:grpSp>
        <p:nvGrpSpPr>
          <p:cNvPr id="2" name="Group 93"/>
          <p:cNvGrpSpPr>
            <a:grpSpLocks/>
          </p:cNvGrpSpPr>
          <p:nvPr/>
        </p:nvGrpSpPr>
        <p:grpSpPr bwMode="auto">
          <a:xfrm>
            <a:off x="304800" y="1325563"/>
            <a:ext cx="6615113" cy="5151437"/>
            <a:chOff x="381000" y="1417638"/>
            <a:chExt cx="7233259" cy="5414615"/>
          </a:xfrm>
        </p:grpSpPr>
        <p:sp>
          <p:nvSpPr>
            <p:cNvPr id="26644" name="Oval 92"/>
            <p:cNvSpPr>
              <a:spLocks noChangeArrowheads="1"/>
            </p:cNvSpPr>
            <p:nvPr/>
          </p:nvSpPr>
          <p:spPr bwMode="auto">
            <a:xfrm>
              <a:off x="609600" y="4876800"/>
              <a:ext cx="223838" cy="220663"/>
            </a:xfrm>
            <a:prstGeom prst="ellipse">
              <a:avLst/>
            </a:prstGeom>
            <a:solidFill>
              <a:schemeClr val="accent1"/>
            </a:solidFill>
            <a:ln w="9525">
              <a:solidFill>
                <a:schemeClr val="tx1"/>
              </a:solidFill>
              <a:round/>
              <a:headEnd/>
              <a:tailEnd/>
            </a:ln>
          </p:spPr>
          <p:txBody>
            <a:bodyPr wrap="none" anchor="ctr"/>
            <a:lstStyle/>
            <a:p>
              <a:endParaRPr lang="en-US" b="0"/>
            </a:p>
          </p:txBody>
        </p:sp>
        <p:sp>
          <p:nvSpPr>
            <p:cNvPr id="26645" name="Text Box 94"/>
            <p:cNvSpPr txBox="1">
              <a:spLocks noChangeArrowheads="1"/>
            </p:cNvSpPr>
            <p:nvPr/>
          </p:nvSpPr>
          <p:spPr bwMode="auto">
            <a:xfrm>
              <a:off x="381000" y="5173662"/>
              <a:ext cx="742941" cy="320372"/>
            </a:xfrm>
            <a:prstGeom prst="rect">
              <a:avLst/>
            </a:prstGeom>
            <a:noFill/>
            <a:ln w="9525">
              <a:noFill/>
              <a:miter lim="800000"/>
              <a:headEnd/>
              <a:tailEnd/>
            </a:ln>
          </p:spPr>
          <p:txBody>
            <a:bodyPr wrap="none">
              <a:spAutoFit/>
            </a:bodyPr>
            <a:lstStyle/>
            <a:p>
              <a:r>
                <a:rPr lang="en-US" sz="1400" b="0">
                  <a:cs typeface="Arial" charset="0"/>
                </a:rPr>
                <a:t>DCAS</a:t>
              </a:r>
            </a:p>
          </p:txBody>
        </p:sp>
        <p:sp>
          <p:nvSpPr>
            <p:cNvPr id="26646" name="Oval 97"/>
            <p:cNvSpPr>
              <a:spLocks noChangeArrowheads="1"/>
            </p:cNvSpPr>
            <p:nvPr/>
          </p:nvSpPr>
          <p:spPr bwMode="auto">
            <a:xfrm>
              <a:off x="1127125" y="4254500"/>
              <a:ext cx="223838" cy="220663"/>
            </a:xfrm>
            <a:prstGeom prst="ellipse">
              <a:avLst/>
            </a:prstGeom>
            <a:solidFill>
              <a:schemeClr val="accent1"/>
            </a:solidFill>
            <a:ln w="9525">
              <a:solidFill>
                <a:schemeClr val="tx1"/>
              </a:solidFill>
              <a:round/>
              <a:headEnd/>
              <a:tailEnd/>
            </a:ln>
          </p:spPr>
          <p:txBody>
            <a:bodyPr wrap="none" anchor="ctr"/>
            <a:lstStyle/>
            <a:p>
              <a:endParaRPr lang="en-US" b="0"/>
            </a:p>
          </p:txBody>
        </p:sp>
        <p:sp>
          <p:nvSpPr>
            <p:cNvPr id="26647" name="Oval 119"/>
            <p:cNvSpPr>
              <a:spLocks noChangeArrowheads="1"/>
            </p:cNvSpPr>
            <p:nvPr/>
          </p:nvSpPr>
          <p:spPr bwMode="auto">
            <a:xfrm>
              <a:off x="2417763" y="1884363"/>
              <a:ext cx="223837" cy="220662"/>
            </a:xfrm>
            <a:prstGeom prst="ellipse">
              <a:avLst/>
            </a:prstGeom>
            <a:solidFill>
              <a:schemeClr val="accent1"/>
            </a:solidFill>
            <a:ln w="9525">
              <a:solidFill>
                <a:schemeClr val="tx1"/>
              </a:solidFill>
              <a:round/>
              <a:headEnd/>
              <a:tailEnd/>
            </a:ln>
          </p:spPr>
          <p:txBody>
            <a:bodyPr wrap="none" anchor="ctr"/>
            <a:lstStyle/>
            <a:p>
              <a:endParaRPr lang="en-US" b="0"/>
            </a:p>
          </p:txBody>
        </p:sp>
        <p:grpSp>
          <p:nvGrpSpPr>
            <p:cNvPr id="3" name="Group 120"/>
            <p:cNvGrpSpPr>
              <a:grpSpLocks/>
            </p:cNvGrpSpPr>
            <p:nvPr/>
          </p:nvGrpSpPr>
          <p:grpSpPr bwMode="auto">
            <a:xfrm>
              <a:off x="2417763" y="2500313"/>
              <a:ext cx="223837" cy="220662"/>
              <a:chOff x="741" y="516"/>
              <a:chExt cx="96" cy="96"/>
            </a:xfrm>
          </p:grpSpPr>
          <p:sp>
            <p:nvSpPr>
              <p:cNvPr id="26718" name="AutoShape 121"/>
              <p:cNvSpPr>
                <a:spLocks noChangeArrowheads="1"/>
              </p:cNvSpPr>
              <p:nvPr/>
            </p:nvSpPr>
            <p:spPr bwMode="auto">
              <a:xfrm rot="5400000">
                <a:off x="741" y="516"/>
                <a:ext cx="96" cy="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1600 w 21600"/>
                  <a:gd name="T13" fmla="*/ 0 h 21600"/>
                  <a:gd name="T14" fmla="*/ 0 w 21600"/>
                  <a:gd name="T15" fmla="*/ 10575 h 21600"/>
                </a:gdLst>
                <a:ahLst/>
                <a:cxnLst>
                  <a:cxn ang="T8">
                    <a:pos x="T0" y="T1"/>
                  </a:cxn>
                  <a:cxn ang="T9">
                    <a:pos x="T2" y="T3"/>
                  </a:cxn>
                  <a:cxn ang="T10">
                    <a:pos x="T4" y="T5"/>
                  </a:cxn>
                  <a:cxn ang="T11">
                    <a:pos x="T6" y="T7"/>
                  </a:cxn>
                </a:cxnLst>
                <a:rect l="T12" t="T13" r="T14" b="T15"/>
                <a:pathLst>
                  <a:path w="21600" h="21600">
                    <a:moveTo>
                      <a:pt x="12599" y="10649"/>
                    </a:moveTo>
                    <a:cubicBezTo>
                      <a:pt x="12603" y="10699"/>
                      <a:pt x="12606" y="10749"/>
                      <a:pt x="12606" y="10800"/>
                    </a:cubicBezTo>
                    <a:cubicBezTo>
                      <a:pt x="12606" y="11797"/>
                      <a:pt x="11797" y="12606"/>
                      <a:pt x="10800" y="12606"/>
                    </a:cubicBezTo>
                    <a:cubicBezTo>
                      <a:pt x="9802" y="12606"/>
                      <a:pt x="8994" y="11797"/>
                      <a:pt x="8994" y="10800"/>
                    </a:cubicBezTo>
                    <a:cubicBezTo>
                      <a:pt x="8993" y="10749"/>
                      <a:pt x="8996" y="10699"/>
                      <a:pt x="9000" y="10649"/>
                    </a:cubicBezTo>
                    <a:lnTo>
                      <a:pt x="37" y="9897"/>
                    </a:lnTo>
                    <a:cubicBezTo>
                      <a:pt x="12" y="10197"/>
                      <a:pt x="-1" y="10498"/>
                      <a:pt x="0" y="10800"/>
                    </a:cubicBezTo>
                    <a:cubicBezTo>
                      <a:pt x="0" y="16764"/>
                      <a:pt x="4835" y="21600"/>
                      <a:pt x="10800" y="21600"/>
                    </a:cubicBezTo>
                    <a:cubicBezTo>
                      <a:pt x="16764" y="21600"/>
                      <a:pt x="21600" y="16764"/>
                      <a:pt x="21600" y="10800"/>
                    </a:cubicBezTo>
                    <a:cubicBezTo>
                      <a:pt x="21600" y="10498"/>
                      <a:pt x="21587" y="10197"/>
                      <a:pt x="21562" y="9897"/>
                    </a:cubicBezTo>
                    <a:close/>
                  </a:path>
                </a:pathLst>
              </a:custGeom>
              <a:solidFill>
                <a:schemeClr val="accent1"/>
              </a:solidFill>
              <a:ln w="9525">
                <a:solidFill>
                  <a:schemeClr val="tx1"/>
                </a:solidFill>
                <a:miter lim="800000"/>
                <a:headEnd/>
                <a:tailEnd/>
              </a:ln>
            </p:spPr>
            <p:txBody>
              <a:bodyPr wrap="none" anchor="ctr"/>
              <a:lstStyle/>
              <a:p>
                <a:endParaRPr lang="en-US" b="0"/>
              </a:p>
            </p:txBody>
          </p:sp>
          <p:sp>
            <p:nvSpPr>
              <p:cNvPr id="26719" name="Oval 122"/>
              <p:cNvSpPr>
                <a:spLocks noChangeArrowheads="1"/>
              </p:cNvSpPr>
              <p:nvPr/>
            </p:nvSpPr>
            <p:spPr bwMode="auto">
              <a:xfrm>
                <a:off x="741" y="516"/>
                <a:ext cx="96" cy="96"/>
              </a:xfrm>
              <a:prstGeom prst="ellipse">
                <a:avLst/>
              </a:prstGeom>
              <a:noFill/>
              <a:ln w="9525">
                <a:solidFill>
                  <a:schemeClr val="tx1"/>
                </a:solidFill>
                <a:round/>
                <a:headEnd/>
                <a:tailEnd/>
              </a:ln>
            </p:spPr>
            <p:txBody>
              <a:bodyPr wrap="none" anchor="ctr"/>
              <a:lstStyle/>
              <a:p>
                <a:endParaRPr lang="en-US" b="0"/>
              </a:p>
            </p:txBody>
          </p:sp>
        </p:grpSp>
        <p:cxnSp>
          <p:nvCxnSpPr>
            <p:cNvPr id="26649" name="AutoShape 123"/>
            <p:cNvCxnSpPr>
              <a:cxnSpLocks noChangeShapeType="1"/>
              <a:stCxn id="26647" idx="4"/>
              <a:endCxn id="26719" idx="0"/>
            </p:cNvCxnSpPr>
            <p:nvPr/>
          </p:nvCxnSpPr>
          <p:spPr bwMode="auto">
            <a:xfrm>
              <a:off x="2530475" y="2105025"/>
              <a:ext cx="0" cy="395288"/>
            </a:xfrm>
            <a:prstGeom prst="straightConnector1">
              <a:avLst/>
            </a:prstGeom>
            <a:noFill/>
            <a:ln w="3175">
              <a:solidFill>
                <a:schemeClr val="tx1"/>
              </a:solidFill>
              <a:round/>
              <a:headEnd/>
              <a:tailEnd type="triangle" w="med" len="med"/>
            </a:ln>
          </p:spPr>
        </p:cxnSp>
        <p:cxnSp>
          <p:nvCxnSpPr>
            <p:cNvPr id="26650" name="AutoShape 26"/>
            <p:cNvCxnSpPr>
              <a:cxnSpLocks noChangeShapeType="1"/>
              <a:stCxn id="26719" idx="4"/>
            </p:cNvCxnSpPr>
            <p:nvPr/>
          </p:nvCxnSpPr>
          <p:spPr bwMode="auto">
            <a:xfrm flipH="1">
              <a:off x="2514600" y="2720975"/>
              <a:ext cx="15875" cy="388938"/>
            </a:xfrm>
            <a:prstGeom prst="straightConnector1">
              <a:avLst/>
            </a:prstGeom>
            <a:noFill/>
            <a:ln w="3175">
              <a:solidFill>
                <a:schemeClr val="tx1"/>
              </a:solidFill>
              <a:round/>
              <a:headEnd/>
              <a:tailEnd type="triangle" w="med" len="med"/>
            </a:ln>
          </p:spPr>
        </p:cxnSp>
        <p:sp>
          <p:nvSpPr>
            <p:cNvPr id="26651" name="Text Box 94"/>
            <p:cNvSpPr txBox="1">
              <a:spLocks noChangeArrowheads="1"/>
            </p:cNvSpPr>
            <p:nvPr/>
          </p:nvSpPr>
          <p:spPr bwMode="auto">
            <a:xfrm>
              <a:off x="1983183" y="1417638"/>
              <a:ext cx="1248072" cy="353744"/>
            </a:xfrm>
            <a:prstGeom prst="rect">
              <a:avLst/>
            </a:prstGeom>
            <a:noFill/>
            <a:ln w="9525">
              <a:noFill/>
              <a:miter lim="800000"/>
              <a:headEnd/>
              <a:tailEnd/>
            </a:ln>
          </p:spPr>
          <p:txBody>
            <a:bodyPr wrap="none">
              <a:spAutoFit/>
            </a:bodyPr>
            <a:lstStyle/>
            <a:p>
              <a:r>
                <a:rPr lang="en-US" sz="1600" b="0">
                  <a:cs typeface="Arial" charset="0"/>
                </a:rPr>
                <a:t>Sequential</a:t>
              </a:r>
            </a:p>
          </p:txBody>
        </p:sp>
        <p:sp>
          <p:nvSpPr>
            <p:cNvPr id="26652" name="Oval 97"/>
            <p:cNvSpPr>
              <a:spLocks noChangeArrowheads="1"/>
            </p:cNvSpPr>
            <p:nvPr/>
          </p:nvSpPr>
          <p:spPr bwMode="auto">
            <a:xfrm>
              <a:off x="3281363" y="4276725"/>
              <a:ext cx="223837" cy="220663"/>
            </a:xfrm>
            <a:prstGeom prst="ellipse">
              <a:avLst/>
            </a:prstGeom>
            <a:solidFill>
              <a:schemeClr val="accent1"/>
            </a:solidFill>
            <a:ln w="9525">
              <a:solidFill>
                <a:schemeClr val="tx1"/>
              </a:solidFill>
              <a:round/>
              <a:headEnd/>
              <a:tailEnd/>
            </a:ln>
          </p:spPr>
          <p:txBody>
            <a:bodyPr wrap="none" anchor="ctr"/>
            <a:lstStyle/>
            <a:p>
              <a:endParaRPr lang="en-US" b="0"/>
            </a:p>
          </p:txBody>
        </p:sp>
        <p:sp>
          <p:nvSpPr>
            <p:cNvPr id="26653" name="Oval 92"/>
            <p:cNvSpPr>
              <a:spLocks noChangeArrowheads="1"/>
            </p:cNvSpPr>
            <p:nvPr/>
          </p:nvSpPr>
          <p:spPr bwMode="auto">
            <a:xfrm>
              <a:off x="1676400" y="4875213"/>
              <a:ext cx="223838" cy="220662"/>
            </a:xfrm>
            <a:prstGeom prst="ellipse">
              <a:avLst/>
            </a:prstGeom>
            <a:solidFill>
              <a:schemeClr val="accent1"/>
            </a:solidFill>
            <a:ln w="9525">
              <a:solidFill>
                <a:schemeClr val="tx1"/>
              </a:solidFill>
              <a:round/>
              <a:headEnd/>
              <a:tailEnd/>
            </a:ln>
          </p:spPr>
          <p:txBody>
            <a:bodyPr wrap="none" anchor="ctr"/>
            <a:lstStyle/>
            <a:p>
              <a:endParaRPr lang="en-US" b="0"/>
            </a:p>
          </p:txBody>
        </p:sp>
        <p:sp>
          <p:nvSpPr>
            <p:cNvPr id="26654" name="Text Box 94"/>
            <p:cNvSpPr txBox="1">
              <a:spLocks noChangeArrowheads="1"/>
            </p:cNvSpPr>
            <p:nvPr/>
          </p:nvSpPr>
          <p:spPr bwMode="auto">
            <a:xfrm>
              <a:off x="1219412" y="5171994"/>
              <a:ext cx="904375" cy="320371"/>
            </a:xfrm>
            <a:prstGeom prst="rect">
              <a:avLst/>
            </a:prstGeom>
            <a:noFill/>
            <a:ln w="9525">
              <a:noFill/>
              <a:miter lim="800000"/>
              <a:headEnd/>
              <a:tailEnd/>
            </a:ln>
          </p:spPr>
          <p:txBody>
            <a:bodyPr wrap="none">
              <a:spAutoFit/>
            </a:bodyPr>
            <a:lstStyle/>
            <a:p>
              <a:r>
                <a:rPr lang="en-US" sz="1400" b="0">
                  <a:cs typeface="Arial" charset="0"/>
                </a:rPr>
                <a:t>   DCAS</a:t>
              </a:r>
            </a:p>
          </p:txBody>
        </p:sp>
        <p:sp>
          <p:nvSpPr>
            <p:cNvPr id="26655" name="Text Box 94"/>
            <p:cNvSpPr txBox="1">
              <a:spLocks noChangeArrowheads="1"/>
            </p:cNvSpPr>
            <p:nvPr/>
          </p:nvSpPr>
          <p:spPr bwMode="auto">
            <a:xfrm>
              <a:off x="2972614" y="5171994"/>
              <a:ext cx="763771" cy="320371"/>
            </a:xfrm>
            <a:prstGeom prst="rect">
              <a:avLst/>
            </a:prstGeom>
            <a:noFill/>
            <a:ln w="9525">
              <a:noFill/>
              <a:miter lim="800000"/>
              <a:headEnd/>
              <a:tailEnd/>
            </a:ln>
          </p:spPr>
          <p:txBody>
            <a:bodyPr wrap="none">
              <a:spAutoFit/>
            </a:bodyPr>
            <a:lstStyle/>
            <a:p>
              <a:r>
                <a:rPr lang="en-US" sz="1400" b="0">
                  <a:cs typeface="Arial" charset="0"/>
                </a:rPr>
                <a:t>  CAS </a:t>
              </a:r>
            </a:p>
          </p:txBody>
        </p:sp>
        <p:sp>
          <p:nvSpPr>
            <p:cNvPr id="26656" name="Oval 92"/>
            <p:cNvSpPr>
              <a:spLocks noChangeArrowheads="1"/>
            </p:cNvSpPr>
            <p:nvPr/>
          </p:nvSpPr>
          <p:spPr bwMode="auto">
            <a:xfrm>
              <a:off x="3276600" y="4899025"/>
              <a:ext cx="223838" cy="220663"/>
            </a:xfrm>
            <a:prstGeom prst="ellipse">
              <a:avLst/>
            </a:prstGeom>
            <a:solidFill>
              <a:schemeClr val="accent1"/>
            </a:solidFill>
            <a:ln w="9525">
              <a:solidFill>
                <a:schemeClr val="tx1"/>
              </a:solidFill>
              <a:round/>
              <a:headEnd/>
              <a:tailEnd/>
            </a:ln>
          </p:spPr>
          <p:txBody>
            <a:bodyPr wrap="none" anchor="ctr"/>
            <a:lstStyle/>
            <a:p>
              <a:endParaRPr lang="en-US" b="0"/>
            </a:p>
          </p:txBody>
        </p:sp>
        <p:sp>
          <p:nvSpPr>
            <p:cNvPr id="26657" name="Oval 92"/>
            <p:cNvSpPr>
              <a:spLocks noChangeArrowheads="1"/>
            </p:cNvSpPr>
            <p:nvPr/>
          </p:nvSpPr>
          <p:spPr bwMode="auto">
            <a:xfrm>
              <a:off x="4038600" y="4883150"/>
              <a:ext cx="223838" cy="220663"/>
            </a:xfrm>
            <a:prstGeom prst="ellipse">
              <a:avLst/>
            </a:prstGeom>
            <a:solidFill>
              <a:schemeClr val="accent1"/>
            </a:solidFill>
            <a:ln w="9525">
              <a:solidFill>
                <a:schemeClr val="tx1"/>
              </a:solidFill>
              <a:round/>
              <a:headEnd/>
              <a:tailEnd/>
            </a:ln>
          </p:spPr>
          <p:txBody>
            <a:bodyPr wrap="none" anchor="ctr"/>
            <a:lstStyle/>
            <a:p>
              <a:endParaRPr lang="en-US" b="0"/>
            </a:p>
          </p:txBody>
        </p:sp>
        <p:sp>
          <p:nvSpPr>
            <p:cNvPr id="26658" name="Text Box 94"/>
            <p:cNvSpPr txBox="1">
              <a:spLocks noChangeArrowheads="1"/>
            </p:cNvSpPr>
            <p:nvPr/>
          </p:nvSpPr>
          <p:spPr bwMode="auto">
            <a:xfrm>
              <a:off x="3658272" y="5203697"/>
              <a:ext cx="1260222" cy="543964"/>
            </a:xfrm>
            <a:prstGeom prst="rect">
              <a:avLst/>
            </a:prstGeom>
            <a:noFill/>
            <a:ln w="9525">
              <a:noFill/>
              <a:miter lim="800000"/>
              <a:headEnd/>
              <a:tailEnd/>
            </a:ln>
          </p:spPr>
          <p:txBody>
            <a:bodyPr wrap="none">
              <a:spAutoFit/>
            </a:bodyPr>
            <a:lstStyle/>
            <a:p>
              <a:r>
                <a:rPr lang="en-US" sz="1400" b="0">
                  <a:cs typeface="Arial" charset="0"/>
                </a:rPr>
                <a:t>    CAS</a:t>
              </a:r>
            </a:p>
            <a:p>
              <a:r>
                <a:rPr lang="en-US" sz="1400" b="0">
                  <a:cs typeface="Arial" charset="0"/>
                </a:rPr>
                <a:t>with LOCKS</a:t>
              </a:r>
            </a:p>
          </p:txBody>
        </p:sp>
        <p:grpSp>
          <p:nvGrpSpPr>
            <p:cNvPr id="4" name="Group 120"/>
            <p:cNvGrpSpPr>
              <a:grpSpLocks/>
            </p:cNvGrpSpPr>
            <p:nvPr/>
          </p:nvGrpSpPr>
          <p:grpSpPr bwMode="auto">
            <a:xfrm>
              <a:off x="898525" y="3665538"/>
              <a:ext cx="223838" cy="220662"/>
              <a:chOff x="741" y="516"/>
              <a:chExt cx="96" cy="96"/>
            </a:xfrm>
          </p:grpSpPr>
          <p:sp>
            <p:nvSpPr>
              <p:cNvPr id="26716" name="AutoShape 121"/>
              <p:cNvSpPr>
                <a:spLocks noChangeArrowheads="1"/>
              </p:cNvSpPr>
              <p:nvPr/>
            </p:nvSpPr>
            <p:spPr bwMode="auto">
              <a:xfrm rot="5400000">
                <a:off x="741" y="516"/>
                <a:ext cx="96" cy="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1600 w 21600"/>
                  <a:gd name="T13" fmla="*/ 0 h 21600"/>
                  <a:gd name="T14" fmla="*/ 0 w 21600"/>
                  <a:gd name="T15" fmla="*/ 10575 h 21600"/>
                </a:gdLst>
                <a:ahLst/>
                <a:cxnLst>
                  <a:cxn ang="T8">
                    <a:pos x="T0" y="T1"/>
                  </a:cxn>
                  <a:cxn ang="T9">
                    <a:pos x="T2" y="T3"/>
                  </a:cxn>
                  <a:cxn ang="T10">
                    <a:pos x="T4" y="T5"/>
                  </a:cxn>
                  <a:cxn ang="T11">
                    <a:pos x="T6" y="T7"/>
                  </a:cxn>
                </a:cxnLst>
                <a:rect l="T12" t="T13" r="T14" b="T15"/>
                <a:pathLst>
                  <a:path w="21600" h="21600">
                    <a:moveTo>
                      <a:pt x="12599" y="10649"/>
                    </a:moveTo>
                    <a:cubicBezTo>
                      <a:pt x="12603" y="10699"/>
                      <a:pt x="12606" y="10749"/>
                      <a:pt x="12606" y="10800"/>
                    </a:cubicBezTo>
                    <a:cubicBezTo>
                      <a:pt x="12606" y="11797"/>
                      <a:pt x="11797" y="12606"/>
                      <a:pt x="10800" y="12606"/>
                    </a:cubicBezTo>
                    <a:cubicBezTo>
                      <a:pt x="9802" y="12606"/>
                      <a:pt x="8994" y="11797"/>
                      <a:pt x="8994" y="10800"/>
                    </a:cubicBezTo>
                    <a:cubicBezTo>
                      <a:pt x="8993" y="10749"/>
                      <a:pt x="8996" y="10699"/>
                      <a:pt x="9000" y="10649"/>
                    </a:cubicBezTo>
                    <a:lnTo>
                      <a:pt x="37" y="9897"/>
                    </a:lnTo>
                    <a:cubicBezTo>
                      <a:pt x="12" y="10197"/>
                      <a:pt x="-1" y="10498"/>
                      <a:pt x="0" y="10800"/>
                    </a:cubicBezTo>
                    <a:cubicBezTo>
                      <a:pt x="0" y="16764"/>
                      <a:pt x="4835" y="21600"/>
                      <a:pt x="10800" y="21600"/>
                    </a:cubicBezTo>
                    <a:cubicBezTo>
                      <a:pt x="16764" y="21600"/>
                      <a:pt x="21600" y="16764"/>
                      <a:pt x="21600" y="10800"/>
                    </a:cubicBezTo>
                    <a:cubicBezTo>
                      <a:pt x="21600" y="10498"/>
                      <a:pt x="21587" y="10197"/>
                      <a:pt x="21562" y="9897"/>
                    </a:cubicBezTo>
                    <a:close/>
                  </a:path>
                </a:pathLst>
              </a:custGeom>
              <a:solidFill>
                <a:schemeClr val="accent1"/>
              </a:solidFill>
              <a:ln w="9525">
                <a:solidFill>
                  <a:schemeClr val="tx1"/>
                </a:solidFill>
                <a:miter lim="800000"/>
                <a:headEnd/>
                <a:tailEnd/>
              </a:ln>
            </p:spPr>
            <p:txBody>
              <a:bodyPr rot="10800000" vert="eaVert" wrap="none" anchor="ctr"/>
              <a:lstStyle/>
              <a:p>
                <a:endParaRPr lang="en-US" b="0"/>
              </a:p>
            </p:txBody>
          </p:sp>
          <p:sp>
            <p:nvSpPr>
              <p:cNvPr id="26717" name="Oval 122"/>
              <p:cNvSpPr>
                <a:spLocks noChangeArrowheads="1"/>
              </p:cNvSpPr>
              <p:nvPr/>
            </p:nvSpPr>
            <p:spPr bwMode="auto">
              <a:xfrm>
                <a:off x="741" y="516"/>
                <a:ext cx="96" cy="96"/>
              </a:xfrm>
              <a:prstGeom prst="ellipse">
                <a:avLst/>
              </a:prstGeom>
              <a:noFill/>
              <a:ln w="9525">
                <a:solidFill>
                  <a:schemeClr val="tx1"/>
                </a:solidFill>
                <a:round/>
                <a:headEnd/>
                <a:tailEnd/>
              </a:ln>
            </p:spPr>
            <p:txBody>
              <a:bodyPr wrap="none" anchor="ctr"/>
              <a:lstStyle/>
              <a:p>
                <a:endParaRPr lang="en-US" b="0"/>
              </a:p>
            </p:txBody>
          </p:sp>
        </p:grpSp>
        <p:grpSp>
          <p:nvGrpSpPr>
            <p:cNvPr id="5" name="Group 120"/>
            <p:cNvGrpSpPr>
              <a:grpSpLocks/>
            </p:cNvGrpSpPr>
            <p:nvPr/>
          </p:nvGrpSpPr>
          <p:grpSpPr bwMode="auto">
            <a:xfrm>
              <a:off x="3281363" y="3665538"/>
              <a:ext cx="223837" cy="220662"/>
              <a:chOff x="741" y="516"/>
              <a:chExt cx="96" cy="96"/>
            </a:xfrm>
          </p:grpSpPr>
          <p:sp>
            <p:nvSpPr>
              <p:cNvPr id="26714" name="AutoShape 121"/>
              <p:cNvSpPr>
                <a:spLocks noChangeArrowheads="1"/>
              </p:cNvSpPr>
              <p:nvPr/>
            </p:nvSpPr>
            <p:spPr bwMode="auto">
              <a:xfrm rot="5400000">
                <a:off x="741" y="516"/>
                <a:ext cx="96" cy="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1600 w 21600"/>
                  <a:gd name="T13" fmla="*/ 0 h 21600"/>
                  <a:gd name="T14" fmla="*/ 0 w 21600"/>
                  <a:gd name="T15" fmla="*/ 10575 h 21600"/>
                </a:gdLst>
                <a:ahLst/>
                <a:cxnLst>
                  <a:cxn ang="T8">
                    <a:pos x="T0" y="T1"/>
                  </a:cxn>
                  <a:cxn ang="T9">
                    <a:pos x="T2" y="T3"/>
                  </a:cxn>
                  <a:cxn ang="T10">
                    <a:pos x="T4" y="T5"/>
                  </a:cxn>
                  <a:cxn ang="T11">
                    <a:pos x="T6" y="T7"/>
                  </a:cxn>
                </a:cxnLst>
                <a:rect l="T12" t="T13" r="T14" b="T15"/>
                <a:pathLst>
                  <a:path w="21600" h="21600">
                    <a:moveTo>
                      <a:pt x="12599" y="10649"/>
                    </a:moveTo>
                    <a:cubicBezTo>
                      <a:pt x="12603" y="10699"/>
                      <a:pt x="12606" y="10749"/>
                      <a:pt x="12606" y="10800"/>
                    </a:cubicBezTo>
                    <a:cubicBezTo>
                      <a:pt x="12606" y="11797"/>
                      <a:pt x="11797" y="12606"/>
                      <a:pt x="10800" y="12606"/>
                    </a:cubicBezTo>
                    <a:cubicBezTo>
                      <a:pt x="9802" y="12606"/>
                      <a:pt x="8994" y="11797"/>
                      <a:pt x="8994" y="10800"/>
                    </a:cubicBezTo>
                    <a:cubicBezTo>
                      <a:pt x="8993" y="10749"/>
                      <a:pt x="8996" y="10699"/>
                      <a:pt x="9000" y="10649"/>
                    </a:cubicBezTo>
                    <a:lnTo>
                      <a:pt x="37" y="9897"/>
                    </a:lnTo>
                    <a:cubicBezTo>
                      <a:pt x="12" y="10197"/>
                      <a:pt x="-1" y="10498"/>
                      <a:pt x="0" y="10800"/>
                    </a:cubicBezTo>
                    <a:cubicBezTo>
                      <a:pt x="0" y="16764"/>
                      <a:pt x="4835" y="21600"/>
                      <a:pt x="10800" y="21600"/>
                    </a:cubicBezTo>
                    <a:cubicBezTo>
                      <a:pt x="16764" y="21600"/>
                      <a:pt x="21600" y="16764"/>
                      <a:pt x="21600" y="10800"/>
                    </a:cubicBezTo>
                    <a:cubicBezTo>
                      <a:pt x="21600" y="10498"/>
                      <a:pt x="21587" y="10197"/>
                      <a:pt x="21562" y="9897"/>
                    </a:cubicBezTo>
                    <a:close/>
                  </a:path>
                </a:pathLst>
              </a:custGeom>
              <a:solidFill>
                <a:schemeClr val="accent1"/>
              </a:solidFill>
              <a:ln w="9525">
                <a:solidFill>
                  <a:schemeClr val="tx1"/>
                </a:solidFill>
                <a:miter lim="800000"/>
                <a:headEnd/>
                <a:tailEnd/>
              </a:ln>
            </p:spPr>
            <p:txBody>
              <a:bodyPr wrap="none" anchor="ctr"/>
              <a:lstStyle/>
              <a:p>
                <a:endParaRPr lang="en-US" b="0"/>
              </a:p>
            </p:txBody>
          </p:sp>
          <p:sp>
            <p:nvSpPr>
              <p:cNvPr id="26715" name="Oval 122"/>
              <p:cNvSpPr>
                <a:spLocks noChangeArrowheads="1"/>
              </p:cNvSpPr>
              <p:nvPr/>
            </p:nvSpPr>
            <p:spPr bwMode="auto">
              <a:xfrm>
                <a:off x="741" y="516"/>
                <a:ext cx="96" cy="96"/>
              </a:xfrm>
              <a:prstGeom prst="ellipse">
                <a:avLst/>
              </a:prstGeom>
              <a:noFill/>
              <a:ln w="9525">
                <a:solidFill>
                  <a:schemeClr val="tx1"/>
                </a:solidFill>
                <a:round/>
                <a:headEnd/>
                <a:tailEnd/>
              </a:ln>
            </p:spPr>
            <p:txBody>
              <a:bodyPr wrap="none" anchor="ctr"/>
              <a:lstStyle/>
              <a:p>
                <a:endParaRPr lang="en-US" b="0"/>
              </a:p>
            </p:txBody>
          </p:sp>
        </p:grpSp>
        <p:cxnSp>
          <p:nvCxnSpPr>
            <p:cNvPr id="26661" name="AutoShape 43"/>
            <p:cNvCxnSpPr>
              <a:cxnSpLocks noChangeShapeType="1"/>
              <a:stCxn id="26709" idx="4"/>
              <a:endCxn id="26717" idx="7"/>
            </p:cNvCxnSpPr>
            <p:nvPr/>
          </p:nvCxnSpPr>
          <p:spPr bwMode="auto">
            <a:xfrm flipH="1">
              <a:off x="1089025" y="3352800"/>
              <a:ext cx="1423988" cy="344488"/>
            </a:xfrm>
            <a:prstGeom prst="straightConnector1">
              <a:avLst/>
            </a:prstGeom>
            <a:noFill/>
            <a:ln w="9525">
              <a:solidFill>
                <a:schemeClr val="tx1"/>
              </a:solidFill>
              <a:round/>
              <a:headEnd/>
              <a:tailEnd type="triangle" w="med" len="med"/>
            </a:ln>
          </p:spPr>
        </p:cxnSp>
        <p:cxnSp>
          <p:nvCxnSpPr>
            <p:cNvPr id="26662" name="AutoShape 44"/>
            <p:cNvCxnSpPr>
              <a:cxnSpLocks noChangeShapeType="1"/>
              <a:endCxn id="26715" idx="1"/>
            </p:cNvCxnSpPr>
            <p:nvPr/>
          </p:nvCxnSpPr>
          <p:spPr bwMode="auto">
            <a:xfrm>
              <a:off x="2592388" y="3298825"/>
              <a:ext cx="722312" cy="398463"/>
            </a:xfrm>
            <a:prstGeom prst="straightConnector1">
              <a:avLst/>
            </a:prstGeom>
            <a:noFill/>
            <a:ln w="3175">
              <a:solidFill>
                <a:schemeClr val="tx1"/>
              </a:solidFill>
              <a:round/>
              <a:headEnd/>
              <a:tailEnd type="triangle" w="med" len="med"/>
            </a:ln>
          </p:spPr>
        </p:cxnSp>
        <p:cxnSp>
          <p:nvCxnSpPr>
            <p:cNvPr id="26663" name="AutoShape 45"/>
            <p:cNvCxnSpPr>
              <a:cxnSpLocks noChangeShapeType="1"/>
              <a:stCxn id="26717" idx="4"/>
              <a:endCxn id="26646" idx="0"/>
            </p:cNvCxnSpPr>
            <p:nvPr/>
          </p:nvCxnSpPr>
          <p:spPr bwMode="auto">
            <a:xfrm>
              <a:off x="1011238" y="3886200"/>
              <a:ext cx="228600" cy="368300"/>
            </a:xfrm>
            <a:prstGeom prst="straightConnector1">
              <a:avLst/>
            </a:prstGeom>
            <a:noFill/>
            <a:ln w="9525">
              <a:solidFill>
                <a:schemeClr val="tx1"/>
              </a:solidFill>
              <a:round/>
              <a:headEnd/>
              <a:tailEnd type="triangle" w="med" len="med"/>
            </a:ln>
          </p:spPr>
        </p:cxnSp>
        <p:cxnSp>
          <p:nvCxnSpPr>
            <p:cNvPr id="26664" name="AutoShape 46"/>
            <p:cNvCxnSpPr>
              <a:cxnSpLocks noChangeShapeType="1"/>
              <a:stCxn id="26715" idx="4"/>
              <a:endCxn id="26652" idx="0"/>
            </p:cNvCxnSpPr>
            <p:nvPr/>
          </p:nvCxnSpPr>
          <p:spPr bwMode="auto">
            <a:xfrm>
              <a:off x="3394075" y="3886200"/>
              <a:ext cx="0" cy="390525"/>
            </a:xfrm>
            <a:prstGeom prst="straightConnector1">
              <a:avLst/>
            </a:prstGeom>
            <a:noFill/>
            <a:ln w="3175">
              <a:solidFill>
                <a:schemeClr val="tx1"/>
              </a:solidFill>
              <a:round/>
              <a:headEnd/>
              <a:tailEnd type="triangle" w="med" len="med"/>
            </a:ln>
          </p:spPr>
        </p:cxnSp>
        <p:cxnSp>
          <p:nvCxnSpPr>
            <p:cNvPr id="26665" name="AutoShape 47"/>
            <p:cNvCxnSpPr>
              <a:cxnSpLocks noChangeShapeType="1"/>
              <a:stCxn id="26652" idx="4"/>
              <a:endCxn id="26656" idx="0"/>
            </p:cNvCxnSpPr>
            <p:nvPr/>
          </p:nvCxnSpPr>
          <p:spPr bwMode="auto">
            <a:xfrm flipH="1">
              <a:off x="3389313" y="4497388"/>
              <a:ext cx="4762" cy="401637"/>
            </a:xfrm>
            <a:prstGeom prst="straightConnector1">
              <a:avLst/>
            </a:prstGeom>
            <a:noFill/>
            <a:ln w="3175">
              <a:solidFill>
                <a:schemeClr val="tx1"/>
              </a:solidFill>
              <a:round/>
              <a:headEnd/>
              <a:tailEnd type="triangle" w="med" len="med"/>
            </a:ln>
          </p:spPr>
        </p:cxnSp>
        <p:cxnSp>
          <p:nvCxnSpPr>
            <p:cNvPr id="26666" name="AutoShape 48"/>
            <p:cNvCxnSpPr>
              <a:cxnSpLocks noChangeShapeType="1"/>
              <a:stCxn id="26652" idx="4"/>
              <a:endCxn id="26657" idx="1"/>
            </p:cNvCxnSpPr>
            <p:nvPr/>
          </p:nvCxnSpPr>
          <p:spPr bwMode="auto">
            <a:xfrm>
              <a:off x="3394075" y="4497388"/>
              <a:ext cx="677863" cy="417512"/>
            </a:xfrm>
            <a:prstGeom prst="straightConnector1">
              <a:avLst/>
            </a:prstGeom>
            <a:noFill/>
            <a:ln w="9525">
              <a:solidFill>
                <a:schemeClr val="tx1"/>
              </a:solidFill>
              <a:round/>
              <a:headEnd/>
              <a:tailEnd type="triangle" w="med" len="med"/>
            </a:ln>
          </p:spPr>
        </p:cxnSp>
        <p:grpSp>
          <p:nvGrpSpPr>
            <p:cNvPr id="6" name="Group 46"/>
            <p:cNvGrpSpPr>
              <a:grpSpLocks/>
            </p:cNvGrpSpPr>
            <p:nvPr/>
          </p:nvGrpSpPr>
          <p:grpSpPr bwMode="auto">
            <a:xfrm>
              <a:off x="5541963" y="4267200"/>
              <a:ext cx="223837" cy="220663"/>
              <a:chOff x="741" y="516"/>
              <a:chExt cx="96" cy="96"/>
            </a:xfrm>
          </p:grpSpPr>
          <p:sp>
            <p:nvSpPr>
              <p:cNvPr id="26712" name="AutoShape 47"/>
              <p:cNvSpPr>
                <a:spLocks noChangeArrowheads="1"/>
              </p:cNvSpPr>
              <p:nvPr/>
            </p:nvSpPr>
            <p:spPr bwMode="auto">
              <a:xfrm rot="5400000">
                <a:off x="741" y="516"/>
                <a:ext cx="96" cy="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1600 w 21600"/>
                  <a:gd name="T13" fmla="*/ 0 h 21600"/>
                  <a:gd name="T14" fmla="*/ 0 w 21600"/>
                  <a:gd name="T15" fmla="*/ 10575 h 21600"/>
                </a:gdLst>
                <a:ahLst/>
                <a:cxnLst>
                  <a:cxn ang="T8">
                    <a:pos x="T0" y="T1"/>
                  </a:cxn>
                  <a:cxn ang="T9">
                    <a:pos x="T2" y="T3"/>
                  </a:cxn>
                  <a:cxn ang="T10">
                    <a:pos x="T4" y="T5"/>
                  </a:cxn>
                  <a:cxn ang="T11">
                    <a:pos x="T6" y="T7"/>
                  </a:cxn>
                </a:cxnLst>
                <a:rect l="T12" t="T13" r="T14" b="T15"/>
                <a:pathLst>
                  <a:path w="21600" h="21600">
                    <a:moveTo>
                      <a:pt x="12599" y="10649"/>
                    </a:moveTo>
                    <a:cubicBezTo>
                      <a:pt x="12603" y="10699"/>
                      <a:pt x="12606" y="10749"/>
                      <a:pt x="12606" y="10800"/>
                    </a:cubicBezTo>
                    <a:cubicBezTo>
                      <a:pt x="12606" y="11797"/>
                      <a:pt x="11797" y="12606"/>
                      <a:pt x="10800" y="12606"/>
                    </a:cubicBezTo>
                    <a:cubicBezTo>
                      <a:pt x="9802" y="12606"/>
                      <a:pt x="8994" y="11797"/>
                      <a:pt x="8994" y="10800"/>
                    </a:cubicBezTo>
                    <a:cubicBezTo>
                      <a:pt x="8993" y="10749"/>
                      <a:pt x="8996" y="10699"/>
                      <a:pt x="9000" y="10649"/>
                    </a:cubicBezTo>
                    <a:lnTo>
                      <a:pt x="37" y="9897"/>
                    </a:lnTo>
                    <a:cubicBezTo>
                      <a:pt x="12" y="10197"/>
                      <a:pt x="-1" y="10498"/>
                      <a:pt x="0" y="10800"/>
                    </a:cubicBezTo>
                    <a:cubicBezTo>
                      <a:pt x="0" y="16764"/>
                      <a:pt x="4835" y="21600"/>
                      <a:pt x="10800" y="21600"/>
                    </a:cubicBezTo>
                    <a:cubicBezTo>
                      <a:pt x="16764" y="21600"/>
                      <a:pt x="21600" y="16764"/>
                      <a:pt x="21600" y="10800"/>
                    </a:cubicBezTo>
                    <a:cubicBezTo>
                      <a:pt x="21600" y="10498"/>
                      <a:pt x="21587" y="10197"/>
                      <a:pt x="21562" y="9897"/>
                    </a:cubicBezTo>
                    <a:close/>
                  </a:path>
                </a:pathLst>
              </a:custGeom>
              <a:solidFill>
                <a:schemeClr val="accent1"/>
              </a:solidFill>
              <a:ln w="9525">
                <a:solidFill>
                  <a:schemeClr val="tx1"/>
                </a:solidFill>
                <a:miter lim="800000"/>
                <a:headEnd/>
                <a:tailEnd/>
              </a:ln>
            </p:spPr>
            <p:txBody>
              <a:bodyPr wrap="none" anchor="ctr"/>
              <a:lstStyle/>
              <a:p>
                <a:endParaRPr lang="en-US" b="0"/>
              </a:p>
            </p:txBody>
          </p:sp>
          <p:sp>
            <p:nvSpPr>
              <p:cNvPr id="26713" name="Oval 48"/>
              <p:cNvSpPr>
                <a:spLocks noChangeArrowheads="1"/>
              </p:cNvSpPr>
              <p:nvPr/>
            </p:nvSpPr>
            <p:spPr bwMode="auto">
              <a:xfrm>
                <a:off x="741" y="516"/>
                <a:ext cx="96" cy="96"/>
              </a:xfrm>
              <a:prstGeom prst="ellipse">
                <a:avLst/>
              </a:prstGeom>
              <a:noFill/>
              <a:ln w="9525">
                <a:solidFill>
                  <a:schemeClr val="tx1"/>
                </a:solidFill>
                <a:round/>
                <a:headEnd/>
                <a:tailEnd/>
              </a:ln>
            </p:spPr>
            <p:txBody>
              <a:bodyPr wrap="none" anchor="ctr"/>
              <a:lstStyle/>
              <a:p>
                <a:endParaRPr lang="en-US" b="0"/>
              </a:p>
            </p:txBody>
          </p:sp>
        </p:grpSp>
        <p:sp>
          <p:nvSpPr>
            <p:cNvPr id="26668" name="Text Box 49"/>
            <p:cNvSpPr txBox="1">
              <a:spLocks noChangeArrowheads="1"/>
            </p:cNvSpPr>
            <p:nvPr/>
          </p:nvSpPr>
          <p:spPr bwMode="auto">
            <a:xfrm>
              <a:off x="5718718" y="4029001"/>
              <a:ext cx="1621278" cy="353744"/>
            </a:xfrm>
            <a:prstGeom prst="rect">
              <a:avLst/>
            </a:prstGeom>
            <a:noFill/>
            <a:ln w="9525">
              <a:noFill/>
              <a:miter lim="800000"/>
              <a:headEnd/>
              <a:tailEnd/>
            </a:ln>
          </p:spPr>
          <p:txBody>
            <a:bodyPr wrap="none">
              <a:spAutoFit/>
            </a:bodyPr>
            <a:lstStyle/>
            <a:p>
              <a:r>
                <a:rPr lang="en-US" sz="1600" b="0">
                  <a:cs typeface="Arial" charset="0"/>
                </a:rPr>
                <a:t>Priority Queue</a:t>
              </a:r>
            </a:p>
          </p:txBody>
        </p:sp>
        <p:sp>
          <p:nvSpPr>
            <p:cNvPr id="26669" name="Oval 53"/>
            <p:cNvSpPr>
              <a:spLocks noChangeArrowheads="1"/>
            </p:cNvSpPr>
            <p:nvPr/>
          </p:nvSpPr>
          <p:spPr bwMode="auto">
            <a:xfrm>
              <a:off x="5537200" y="4800600"/>
              <a:ext cx="223838" cy="220663"/>
            </a:xfrm>
            <a:prstGeom prst="ellipse">
              <a:avLst/>
            </a:prstGeom>
            <a:solidFill>
              <a:schemeClr val="accent1"/>
            </a:solidFill>
            <a:ln w="9525">
              <a:solidFill>
                <a:schemeClr val="tx1"/>
              </a:solidFill>
              <a:round/>
              <a:headEnd/>
              <a:tailEnd/>
            </a:ln>
          </p:spPr>
          <p:txBody>
            <a:bodyPr wrap="none" anchor="ctr"/>
            <a:lstStyle/>
            <a:p>
              <a:endParaRPr lang="en-US" b="0"/>
            </a:p>
          </p:txBody>
        </p:sp>
        <p:sp>
          <p:nvSpPr>
            <p:cNvPr id="26670" name="Oval 54"/>
            <p:cNvSpPr>
              <a:spLocks noChangeArrowheads="1"/>
            </p:cNvSpPr>
            <p:nvPr/>
          </p:nvSpPr>
          <p:spPr bwMode="auto">
            <a:xfrm>
              <a:off x="5537200" y="5365750"/>
              <a:ext cx="223838" cy="220663"/>
            </a:xfrm>
            <a:prstGeom prst="ellipse">
              <a:avLst/>
            </a:prstGeom>
            <a:solidFill>
              <a:schemeClr val="accent1"/>
            </a:solidFill>
            <a:ln w="9525">
              <a:solidFill>
                <a:schemeClr val="tx1"/>
              </a:solidFill>
              <a:round/>
              <a:headEnd/>
              <a:tailEnd/>
            </a:ln>
          </p:spPr>
          <p:txBody>
            <a:bodyPr wrap="none" anchor="ctr"/>
            <a:lstStyle/>
            <a:p>
              <a:endParaRPr lang="en-US" b="0"/>
            </a:p>
          </p:txBody>
        </p:sp>
        <p:cxnSp>
          <p:nvCxnSpPr>
            <p:cNvPr id="26671" name="AutoShape 55"/>
            <p:cNvCxnSpPr>
              <a:cxnSpLocks noChangeShapeType="1"/>
              <a:stCxn id="26669" idx="4"/>
              <a:endCxn id="26670" idx="0"/>
            </p:cNvCxnSpPr>
            <p:nvPr/>
          </p:nvCxnSpPr>
          <p:spPr bwMode="auto">
            <a:xfrm>
              <a:off x="5648325" y="5021263"/>
              <a:ext cx="0" cy="344487"/>
            </a:xfrm>
            <a:prstGeom prst="straightConnector1">
              <a:avLst/>
            </a:prstGeom>
            <a:noFill/>
            <a:ln w="3175">
              <a:solidFill>
                <a:schemeClr val="tx1"/>
              </a:solidFill>
              <a:round/>
              <a:headEnd/>
              <a:tailEnd type="triangle" w="med" len="med"/>
            </a:ln>
          </p:spPr>
        </p:cxnSp>
        <p:cxnSp>
          <p:nvCxnSpPr>
            <p:cNvPr id="26672" name="AutoShape 56"/>
            <p:cNvCxnSpPr>
              <a:cxnSpLocks noChangeShapeType="1"/>
              <a:stCxn id="26713" idx="4"/>
              <a:endCxn id="26669" idx="0"/>
            </p:cNvCxnSpPr>
            <p:nvPr/>
          </p:nvCxnSpPr>
          <p:spPr bwMode="auto">
            <a:xfrm flipH="1">
              <a:off x="5649913" y="4487863"/>
              <a:ext cx="4762" cy="312737"/>
            </a:xfrm>
            <a:prstGeom prst="straightConnector1">
              <a:avLst/>
            </a:prstGeom>
            <a:noFill/>
            <a:ln w="3175">
              <a:solidFill>
                <a:schemeClr val="tx1"/>
              </a:solidFill>
              <a:round/>
              <a:headEnd/>
              <a:tailEnd type="triangle" w="med" len="med"/>
            </a:ln>
          </p:spPr>
        </p:cxnSp>
        <p:grpSp>
          <p:nvGrpSpPr>
            <p:cNvPr id="7" name="Group 57"/>
            <p:cNvGrpSpPr>
              <a:grpSpLocks/>
            </p:cNvGrpSpPr>
            <p:nvPr/>
          </p:nvGrpSpPr>
          <p:grpSpPr bwMode="auto">
            <a:xfrm>
              <a:off x="6534150" y="4789488"/>
              <a:ext cx="222250" cy="220662"/>
              <a:chOff x="741" y="516"/>
              <a:chExt cx="96" cy="96"/>
            </a:xfrm>
          </p:grpSpPr>
          <p:sp>
            <p:nvSpPr>
              <p:cNvPr id="26710" name="AutoShape 58"/>
              <p:cNvSpPr>
                <a:spLocks noChangeArrowheads="1"/>
              </p:cNvSpPr>
              <p:nvPr/>
            </p:nvSpPr>
            <p:spPr bwMode="auto">
              <a:xfrm rot="5400000">
                <a:off x="741" y="516"/>
                <a:ext cx="96" cy="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1600 w 21600"/>
                  <a:gd name="T13" fmla="*/ 0 h 21600"/>
                  <a:gd name="T14" fmla="*/ 0 w 21600"/>
                  <a:gd name="T15" fmla="*/ 10575 h 21600"/>
                </a:gdLst>
                <a:ahLst/>
                <a:cxnLst>
                  <a:cxn ang="T8">
                    <a:pos x="T0" y="T1"/>
                  </a:cxn>
                  <a:cxn ang="T9">
                    <a:pos x="T2" y="T3"/>
                  </a:cxn>
                  <a:cxn ang="T10">
                    <a:pos x="T4" y="T5"/>
                  </a:cxn>
                  <a:cxn ang="T11">
                    <a:pos x="T6" y="T7"/>
                  </a:cxn>
                </a:cxnLst>
                <a:rect l="T12" t="T13" r="T14" b="T15"/>
                <a:pathLst>
                  <a:path w="21600" h="21600">
                    <a:moveTo>
                      <a:pt x="12599" y="10649"/>
                    </a:moveTo>
                    <a:cubicBezTo>
                      <a:pt x="12603" y="10699"/>
                      <a:pt x="12606" y="10749"/>
                      <a:pt x="12606" y="10800"/>
                    </a:cubicBezTo>
                    <a:cubicBezTo>
                      <a:pt x="12606" y="11797"/>
                      <a:pt x="11797" y="12606"/>
                      <a:pt x="10800" y="12606"/>
                    </a:cubicBezTo>
                    <a:cubicBezTo>
                      <a:pt x="9802" y="12606"/>
                      <a:pt x="8994" y="11797"/>
                      <a:pt x="8994" y="10800"/>
                    </a:cubicBezTo>
                    <a:cubicBezTo>
                      <a:pt x="8993" y="10749"/>
                      <a:pt x="8996" y="10699"/>
                      <a:pt x="9000" y="10649"/>
                    </a:cubicBezTo>
                    <a:lnTo>
                      <a:pt x="37" y="9897"/>
                    </a:lnTo>
                    <a:cubicBezTo>
                      <a:pt x="12" y="10197"/>
                      <a:pt x="-1" y="10498"/>
                      <a:pt x="0" y="10800"/>
                    </a:cubicBezTo>
                    <a:cubicBezTo>
                      <a:pt x="0" y="16764"/>
                      <a:pt x="4835" y="21600"/>
                      <a:pt x="10800" y="21600"/>
                    </a:cubicBezTo>
                    <a:cubicBezTo>
                      <a:pt x="16764" y="21600"/>
                      <a:pt x="21600" y="16764"/>
                      <a:pt x="21600" y="10800"/>
                    </a:cubicBezTo>
                    <a:cubicBezTo>
                      <a:pt x="21600" y="10498"/>
                      <a:pt x="21587" y="10197"/>
                      <a:pt x="21562" y="9897"/>
                    </a:cubicBezTo>
                    <a:close/>
                  </a:path>
                </a:pathLst>
              </a:custGeom>
              <a:solidFill>
                <a:schemeClr val="accent1"/>
              </a:solidFill>
              <a:ln w="9525">
                <a:solidFill>
                  <a:schemeClr val="tx1"/>
                </a:solidFill>
                <a:miter lim="800000"/>
                <a:headEnd/>
                <a:tailEnd/>
              </a:ln>
            </p:spPr>
            <p:txBody>
              <a:bodyPr wrap="none" anchor="ctr"/>
              <a:lstStyle/>
              <a:p>
                <a:endParaRPr lang="en-US" b="0"/>
              </a:p>
            </p:txBody>
          </p:sp>
          <p:sp>
            <p:nvSpPr>
              <p:cNvPr id="26711" name="Oval 59"/>
              <p:cNvSpPr>
                <a:spLocks noChangeArrowheads="1"/>
              </p:cNvSpPr>
              <p:nvPr/>
            </p:nvSpPr>
            <p:spPr bwMode="auto">
              <a:xfrm>
                <a:off x="741" y="516"/>
                <a:ext cx="96" cy="96"/>
              </a:xfrm>
              <a:prstGeom prst="ellipse">
                <a:avLst/>
              </a:prstGeom>
              <a:noFill/>
              <a:ln w="9525">
                <a:solidFill>
                  <a:schemeClr val="tx1"/>
                </a:solidFill>
                <a:round/>
                <a:headEnd/>
                <a:tailEnd/>
              </a:ln>
            </p:spPr>
            <p:txBody>
              <a:bodyPr wrap="none" anchor="ctr"/>
              <a:lstStyle/>
              <a:p>
                <a:endParaRPr lang="en-US" b="0"/>
              </a:p>
            </p:txBody>
          </p:sp>
        </p:grpSp>
        <p:cxnSp>
          <p:nvCxnSpPr>
            <p:cNvPr id="26674" name="AutoShape 60"/>
            <p:cNvCxnSpPr>
              <a:cxnSpLocks noChangeShapeType="1"/>
              <a:stCxn id="26713" idx="4"/>
              <a:endCxn id="26711" idx="0"/>
            </p:cNvCxnSpPr>
            <p:nvPr/>
          </p:nvCxnSpPr>
          <p:spPr bwMode="auto">
            <a:xfrm>
              <a:off x="5654675" y="4487863"/>
              <a:ext cx="990600" cy="301625"/>
            </a:xfrm>
            <a:prstGeom prst="straightConnector1">
              <a:avLst/>
            </a:prstGeom>
            <a:noFill/>
            <a:ln w="3175">
              <a:solidFill>
                <a:schemeClr val="tx1"/>
              </a:solidFill>
              <a:round/>
              <a:headEnd/>
              <a:tailEnd type="triangle" w="med" len="med"/>
            </a:ln>
          </p:spPr>
        </p:cxnSp>
        <p:sp>
          <p:nvSpPr>
            <p:cNvPr id="26675" name="Text Box 61"/>
            <p:cNvSpPr txBox="1">
              <a:spLocks noChangeArrowheads="1"/>
            </p:cNvSpPr>
            <p:nvPr/>
          </p:nvSpPr>
          <p:spPr bwMode="auto">
            <a:xfrm>
              <a:off x="6787998" y="4713128"/>
              <a:ext cx="756827" cy="353744"/>
            </a:xfrm>
            <a:prstGeom prst="rect">
              <a:avLst/>
            </a:prstGeom>
            <a:noFill/>
            <a:ln w="9525">
              <a:noFill/>
              <a:miter lim="800000"/>
              <a:headEnd/>
              <a:tailEnd/>
            </a:ln>
          </p:spPr>
          <p:txBody>
            <a:bodyPr wrap="none">
              <a:spAutoFit/>
            </a:bodyPr>
            <a:lstStyle/>
            <a:p>
              <a:r>
                <a:rPr lang="en-US" sz="1600" b="0">
                  <a:cs typeface="Arial" charset="0"/>
                </a:rPr>
                <a:t>Stack</a:t>
              </a:r>
            </a:p>
          </p:txBody>
        </p:sp>
        <p:cxnSp>
          <p:nvCxnSpPr>
            <p:cNvPr id="26676" name="AutoShape 62"/>
            <p:cNvCxnSpPr>
              <a:cxnSpLocks noChangeShapeType="1"/>
              <a:stCxn id="26711" idx="4"/>
              <a:endCxn id="26678" idx="0"/>
            </p:cNvCxnSpPr>
            <p:nvPr/>
          </p:nvCxnSpPr>
          <p:spPr bwMode="auto">
            <a:xfrm>
              <a:off x="6645275" y="5010150"/>
              <a:ext cx="3175" cy="236538"/>
            </a:xfrm>
            <a:prstGeom prst="straightConnector1">
              <a:avLst/>
            </a:prstGeom>
            <a:noFill/>
            <a:ln w="3175">
              <a:solidFill>
                <a:schemeClr val="tx1"/>
              </a:solidFill>
              <a:round/>
              <a:headEnd/>
              <a:tailEnd type="triangle" w="med" len="med"/>
            </a:ln>
          </p:spPr>
        </p:cxnSp>
        <p:sp>
          <p:nvSpPr>
            <p:cNvPr id="26677" name="Text Box 63"/>
            <p:cNvSpPr txBox="1">
              <a:spLocks noChangeArrowheads="1"/>
            </p:cNvSpPr>
            <p:nvPr/>
          </p:nvSpPr>
          <p:spPr bwMode="auto">
            <a:xfrm>
              <a:off x="5173663" y="5555772"/>
              <a:ext cx="1197732" cy="320372"/>
            </a:xfrm>
            <a:prstGeom prst="rect">
              <a:avLst/>
            </a:prstGeom>
            <a:noFill/>
            <a:ln w="9525">
              <a:noFill/>
              <a:miter lim="800000"/>
              <a:headEnd/>
              <a:tailEnd/>
            </a:ln>
          </p:spPr>
          <p:txBody>
            <a:bodyPr wrap="none">
              <a:spAutoFit/>
            </a:bodyPr>
            <a:lstStyle/>
            <a:p>
              <a:r>
                <a:rPr lang="en-US" sz="1400" b="0">
                  <a:cs typeface="Arial" charset="0"/>
                </a:rPr>
                <a:t>CAS/DCAS</a:t>
              </a:r>
            </a:p>
          </p:txBody>
        </p:sp>
        <p:sp>
          <p:nvSpPr>
            <p:cNvPr id="26678" name="Oval 72"/>
            <p:cNvSpPr>
              <a:spLocks noChangeArrowheads="1"/>
            </p:cNvSpPr>
            <p:nvPr/>
          </p:nvSpPr>
          <p:spPr bwMode="auto">
            <a:xfrm>
              <a:off x="6537325" y="5246688"/>
              <a:ext cx="222250" cy="220662"/>
            </a:xfrm>
            <a:prstGeom prst="ellipse">
              <a:avLst/>
            </a:prstGeom>
            <a:solidFill>
              <a:schemeClr val="accent1"/>
            </a:solidFill>
            <a:ln w="9525">
              <a:solidFill>
                <a:schemeClr val="tx1"/>
              </a:solidFill>
              <a:round/>
              <a:headEnd/>
              <a:tailEnd/>
            </a:ln>
          </p:spPr>
          <p:txBody>
            <a:bodyPr wrap="none" anchor="ctr"/>
            <a:lstStyle/>
            <a:p>
              <a:endParaRPr lang="en-US" b="0"/>
            </a:p>
          </p:txBody>
        </p:sp>
        <p:sp>
          <p:nvSpPr>
            <p:cNvPr id="26679" name="Oval 73"/>
            <p:cNvSpPr>
              <a:spLocks noChangeArrowheads="1"/>
            </p:cNvSpPr>
            <p:nvPr/>
          </p:nvSpPr>
          <p:spPr bwMode="auto">
            <a:xfrm>
              <a:off x="6537325" y="5656263"/>
              <a:ext cx="222250" cy="220662"/>
            </a:xfrm>
            <a:prstGeom prst="ellipse">
              <a:avLst/>
            </a:prstGeom>
            <a:solidFill>
              <a:schemeClr val="accent1"/>
            </a:solidFill>
            <a:ln w="9525">
              <a:solidFill>
                <a:schemeClr val="tx1"/>
              </a:solidFill>
              <a:round/>
              <a:headEnd/>
              <a:tailEnd/>
            </a:ln>
          </p:spPr>
          <p:txBody>
            <a:bodyPr wrap="none" anchor="ctr"/>
            <a:lstStyle/>
            <a:p>
              <a:endParaRPr lang="en-US" b="0"/>
            </a:p>
          </p:txBody>
        </p:sp>
        <p:cxnSp>
          <p:nvCxnSpPr>
            <p:cNvPr id="26680" name="AutoShape 74"/>
            <p:cNvCxnSpPr>
              <a:cxnSpLocks noChangeShapeType="1"/>
              <a:stCxn id="26678" idx="4"/>
              <a:endCxn id="26679" idx="0"/>
            </p:cNvCxnSpPr>
            <p:nvPr/>
          </p:nvCxnSpPr>
          <p:spPr bwMode="auto">
            <a:xfrm>
              <a:off x="6648450" y="5467350"/>
              <a:ext cx="0" cy="188913"/>
            </a:xfrm>
            <a:prstGeom prst="straightConnector1">
              <a:avLst/>
            </a:prstGeom>
            <a:noFill/>
            <a:ln w="3175">
              <a:solidFill>
                <a:schemeClr val="tx1"/>
              </a:solidFill>
              <a:round/>
              <a:headEnd/>
              <a:tailEnd type="triangle" w="med" len="med"/>
            </a:ln>
          </p:spPr>
        </p:cxnSp>
        <p:cxnSp>
          <p:nvCxnSpPr>
            <p:cNvPr id="26681" name="AutoShape 69"/>
            <p:cNvCxnSpPr>
              <a:cxnSpLocks noChangeShapeType="1"/>
              <a:stCxn id="26715" idx="4"/>
              <a:endCxn id="26713" idx="2"/>
            </p:cNvCxnSpPr>
            <p:nvPr/>
          </p:nvCxnSpPr>
          <p:spPr bwMode="auto">
            <a:xfrm>
              <a:off x="3394075" y="3886200"/>
              <a:ext cx="2147888" cy="492125"/>
            </a:xfrm>
            <a:prstGeom prst="straightConnector1">
              <a:avLst/>
            </a:prstGeom>
            <a:noFill/>
            <a:ln w="9525">
              <a:solidFill>
                <a:schemeClr val="tx1"/>
              </a:solidFill>
              <a:round/>
              <a:headEnd/>
              <a:tailEnd type="triangle" w="med" len="med"/>
            </a:ln>
          </p:spPr>
        </p:cxnSp>
        <p:sp>
          <p:nvSpPr>
            <p:cNvPr id="26682" name="Oval 97"/>
            <p:cNvSpPr>
              <a:spLocks noChangeArrowheads="1"/>
            </p:cNvSpPr>
            <p:nvPr/>
          </p:nvSpPr>
          <p:spPr bwMode="auto">
            <a:xfrm>
              <a:off x="598488" y="4267200"/>
              <a:ext cx="223837" cy="220663"/>
            </a:xfrm>
            <a:prstGeom prst="ellipse">
              <a:avLst/>
            </a:prstGeom>
            <a:solidFill>
              <a:schemeClr val="accent1"/>
            </a:solidFill>
            <a:ln w="9525">
              <a:solidFill>
                <a:schemeClr val="tx1"/>
              </a:solidFill>
              <a:round/>
              <a:headEnd/>
              <a:tailEnd/>
            </a:ln>
          </p:spPr>
          <p:txBody>
            <a:bodyPr wrap="none" anchor="ctr"/>
            <a:lstStyle/>
            <a:p>
              <a:endParaRPr lang="en-US" b="0"/>
            </a:p>
          </p:txBody>
        </p:sp>
        <p:sp>
          <p:nvSpPr>
            <p:cNvPr id="26683" name="Text Box 60"/>
            <p:cNvSpPr txBox="1">
              <a:spLocks noChangeArrowheads="1"/>
            </p:cNvSpPr>
            <p:nvPr/>
          </p:nvSpPr>
          <p:spPr bwMode="auto">
            <a:xfrm>
              <a:off x="768093" y="4115768"/>
              <a:ext cx="470414" cy="385447"/>
            </a:xfrm>
            <a:prstGeom prst="rect">
              <a:avLst/>
            </a:prstGeom>
            <a:noFill/>
            <a:ln w="9525">
              <a:noFill/>
              <a:miter lim="800000"/>
              <a:headEnd/>
              <a:tailEnd/>
            </a:ln>
          </p:spPr>
          <p:txBody>
            <a:bodyPr>
              <a:spAutoFit/>
            </a:bodyPr>
            <a:lstStyle/>
            <a:p>
              <a:r>
                <a:rPr lang="en-US">
                  <a:cs typeface="Arial" charset="0"/>
                </a:rPr>
                <a:t>…</a:t>
              </a:r>
            </a:p>
          </p:txBody>
        </p:sp>
        <p:cxnSp>
          <p:nvCxnSpPr>
            <p:cNvPr id="26684" name="AutoShape 90"/>
            <p:cNvCxnSpPr>
              <a:cxnSpLocks noChangeShapeType="1"/>
              <a:stCxn id="26717" idx="4"/>
              <a:endCxn id="26682" idx="7"/>
            </p:cNvCxnSpPr>
            <p:nvPr/>
          </p:nvCxnSpPr>
          <p:spPr bwMode="auto">
            <a:xfrm flipH="1">
              <a:off x="788988" y="3886200"/>
              <a:ext cx="222250" cy="412750"/>
            </a:xfrm>
            <a:prstGeom prst="straightConnector1">
              <a:avLst/>
            </a:prstGeom>
            <a:noFill/>
            <a:ln w="9525">
              <a:solidFill>
                <a:schemeClr val="tx1"/>
              </a:solidFill>
              <a:round/>
              <a:headEnd/>
              <a:tailEnd type="triangle" w="med" len="med"/>
            </a:ln>
          </p:spPr>
        </p:cxnSp>
        <p:cxnSp>
          <p:nvCxnSpPr>
            <p:cNvPr id="26685" name="AutoShape 91"/>
            <p:cNvCxnSpPr>
              <a:cxnSpLocks noChangeShapeType="1"/>
              <a:stCxn id="26682" idx="4"/>
              <a:endCxn id="26644" idx="0"/>
            </p:cNvCxnSpPr>
            <p:nvPr/>
          </p:nvCxnSpPr>
          <p:spPr bwMode="auto">
            <a:xfrm>
              <a:off x="711200" y="4487863"/>
              <a:ext cx="11113" cy="388937"/>
            </a:xfrm>
            <a:prstGeom prst="straightConnector1">
              <a:avLst/>
            </a:prstGeom>
            <a:noFill/>
            <a:ln w="9525">
              <a:solidFill>
                <a:schemeClr val="tx1"/>
              </a:solidFill>
              <a:round/>
              <a:headEnd/>
              <a:tailEnd type="triangle" w="med" len="med"/>
            </a:ln>
          </p:spPr>
        </p:cxnSp>
        <p:sp>
          <p:nvSpPr>
            <p:cNvPr id="26686" name="Oval 97"/>
            <p:cNvSpPr>
              <a:spLocks noChangeArrowheads="1"/>
            </p:cNvSpPr>
            <p:nvPr/>
          </p:nvSpPr>
          <p:spPr bwMode="auto">
            <a:xfrm>
              <a:off x="2519363" y="4275138"/>
              <a:ext cx="223837" cy="220662"/>
            </a:xfrm>
            <a:prstGeom prst="ellipse">
              <a:avLst/>
            </a:prstGeom>
            <a:solidFill>
              <a:schemeClr val="accent1"/>
            </a:solidFill>
            <a:ln w="9525">
              <a:solidFill>
                <a:schemeClr val="tx1"/>
              </a:solidFill>
              <a:round/>
              <a:headEnd/>
              <a:tailEnd/>
            </a:ln>
          </p:spPr>
          <p:txBody>
            <a:bodyPr wrap="none" anchor="ctr"/>
            <a:lstStyle/>
            <a:p>
              <a:endParaRPr lang="en-US" b="0"/>
            </a:p>
          </p:txBody>
        </p:sp>
        <p:cxnSp>
          <p:nvCxnSpPr>
            <p:cNvPr id="26687" name="AutoShape 93"/>
            <p:cNvCxnSpPr>
              <a:cxnSpLocks noChangeShapeType="1"/>
              <a:stCxn id="26715" idx="4"/>
              <a:endCxn id="26686" idx="7"/>
            </p:cNvCxnSpPr>
            <p:nvPr/>
          </p:nvCxnSpPr>
          <p:spPr bwMode="auto">
            <a:xfrm flipH="1">
              <a:off x="2709863" y="3886200"/>
              <a:ext cx="684212" cy="420688"/>
            </a:xfrm>
            <a:prstGeom prst="straightConnector1">
              <a:avLst/>
            </a:prstGeom>
            <a:noFill/>
            <a:ln w="9525">
              <a:solidFill>
                <a:schemeClr val="tx1"/>
              </a:solidFill>
              <a:round/>
              <a:headEnd/>
              <a:tailEnd type="triangle" w="med" len="med"/>
            </a:ln>
          </p:spPr>
        </p:cxnSp>
        <p:cxnSp>
          <p:nvCxnSpPr>
            <p:cNvPr id="26688" name="AutoShape 94"/>
            <p:cNvCxnSpPr>
              <a:cxnSpLocks noChangeShapeType="1"/>
              <a:stCxn id="26686" idx="4"/>
              <a:endCxn id="26653" idx="0"/>
            </p:cNvCxnSpPr>
            <p:nvPr/>
          </p:nvCxnSpPr>
          <p:spPr bwMode="auto">
            <a:xfrm flipH="1">
              <a:off x="1789113" y="4495800"/>
              <a:ext cx="842962" cy="379413"/>
            </a:xfrm>
            <a:prstGeom prst="straightConnector1">
              <a:avLst/>
            </a:prstGeom>
            <a:noFill/>
            <a:ln w="9525">
              <a:solidFill>
                <a:schemeClr val="tx1"/>
              </a:solidFill>
              <a:round/>
              <a:headEnd/>
              <a:tailEnd type="triangle" w="med" len="med"/>
            </a:ln>
          </p:spPr>
        </p:cxnSp>
        <p:cxnSp>
          <p:nvCxnSpPr>
            <p:cNvPr id="26689" name="AutoShape 123"/>
            <p:cNvCxnSpPr>
              <a:cxnSpLocks noChangeShapeType="1"/>
            </p:cNvCxnSpPr>
            <p:nvPr/>
          </p:nvCxnSpPr>
          <p:spPr bwMode="auto">
            <a:xfrm>
              <a:off x="2530475" y="2105025"/>
              <a:ext cx="0" cy="395288"/>
            </a:xfrm>
            <a:prstGeom prst="straightConnector1">
              <a:avLst/>
            </a:prstGeom>
            <a:noFill/>
            <a:ln w="50800">
              <a:solidFill>
                <a:schemeClr val="tx2"/>
              </a:solidFill>
              <a:round/>
              <a:headEnd/>
              <a:tailEnd type="triangle" w="med" len="med"/>
            </a:ln>
          </p:spPr>
        </p:cxnSp>
        <p:cxnSp>
          <p:nvCxnSpPr>
            <p:cNvPr id="26690" name="AutoShape 97"/>
            <p:cNvCxnSpPr>
              <a:cxnSpLocks noChangeShapeType="1"/>
            </p:cNvCxnSpPr>
            <p:nvPr/>
          </p:nvCxnSpPr>
          <p:spPr bwMode="auto">
            <a:xfrm flipH="1">
              <a:off x="2514600" y="2720975"/>
              <a:ext cx="15875" cy="388938"/>
            </a:xfrm>
            <a:prstGeom prst="straightConnector1">
              <a:avLst/>
            </a:prstGeom>
            <a:noFill/>
            <a:ln w="50800">
              <a:solidFill>
                <a:schemeClr val="tx2"/>
              </a:solidFill>
              <a:round/>
              <a:headEnd/>
              <a:tailEnd type="triangle" w="med" len="med"/>
            </a:ln>
          </p:spPr>
        </p:cxnSp>
        <p:cxnSp>
          <p:nvCxnSpPr>
            <p:cNvPr id="26691" name="AutoShape 98"/>
            <p:cNvCxnSpPr>
              <a:cxnSpLocks noChangeShapeType="1"/>
              <a:stCxn id="26709" idx="5"/>
            </p:cNvCxnSpPr>
            <p:nvPr/>
          </p:nvCxnSpPr>
          <p:spPr bwMode="auto">
            <a:xfrm>
              <a:off x="2590800" y="3321050"/>
              <a:ext cx="723900" cy="387350"/>
            </a:xfrm>
            <a:prstGeom prst="straightConnector1">
              <a:avLst/>
            </a:prstGeom>
            <a:noFill/>
            <a:ln w="50800">
              <a:solidFill>
                <a:schemeClr val="tx2"/>
              </a:solidFill>
              <a:round/>
              <a:headEnd/>
              <a:tailEnd type="triangle" w="med" len="med"/>
            </a:ln>
          </p:spPr>
        </p:cxnSp>
        <p:cxnSp>
          <p:nvCxnSpPr>
            <p:cNvPr id="26692" name="AutoShape 99"/>
            <p:cNvCxnSpPr>
              <a:cxnSpLocks noChangeShapeType="1"/>
            </p:cNvCxnSpPr>
            <p:nvPr/>
          </p:nvCxnSpPr>
          <p:spPr bwMode="auto">
            <a:xfrm>
              <a:off x="3394075" y="3886200"/>
              <a:ext cx="0" cy="390525"/>
            </a:xfrm>
            <a:prstGeom prst="straightConnector1">
              <a:avLst/>
            </a:prstGeom>
            <a:noFill/>
            <a:ln w="50800">
              <a:solidFill>
                <a:schemeClr val="tx2"/>
              </a:solidFill>
              <a:round/>
              <a:headEnd/>
              <a:tailEnd type="triangle" w="med" len="med"/>
            </a:ln>
          </p:spPr>
        </p:cxnSp>
        <p:cxnSp>
          <p:nvCxnSpPr>
            <p:cNvPr id="26693" name="AutoShape 100"/>
            <p:cNvCxnSpPr>
              <a:cxnSpLocks noChangeShapeType="1"/>
              <a:endCxn id="26696" idx="0"/>
            </p:cNvCxnSpPr>
            <p:nvPr/>
          </p:nvCxnSpPr>
          <p:spPr bwMode="auto">
            <a:xfrm flipH="1">
              <a:off x="3382963" y="4497388"/>
              <a:ext cx="11112" cy="300037"/>
            </a:xfrm>
            <a:prstGeom prst="straightConnector1">
              <a:avLst/>
            </a:prstGeom>
            <a:noFill/>
            <a:ln w="50800">
              <a:solidFill>
                <a:schemeClr val="tx2"/>
              </a:solidFill>
              <a:round/>
              <a:headEnd/>
              <a:tailEnd type="triangle" w="med" len="med"/>
            </a:ln>
          </p:spPr>
        </p:cxnSp>
        <p:grpSp>
          <p:nvGrpSpPr>
            <p:cNvPr id="8" name="Group 120"/>
            <p:cNvGrpSpPr>
              <a:grpSpLocks/>
            </p:cNvGrpSpPr>
            <p:nvPr/>
          </p:nvGrpSpPr>
          <p:grpSpPr bwMode="auto">
            <a:xfrm>
              <a:off x="2400300" y="3132138"/>
              <a:ext cx="223838" cy="220662"/>
              <a:chOff x="741" y="516"/>
              <a:chExt cx="96" cy="96"/>
            </a:xfrm>
          </p:grpSpPr>
          <p:sp>
            <p:nvSpPr>
              <p:cNvPr id="26708" name="AutoShape 121"/>
              <p:cNvSpPr>
                <a:spLocks noChangeArrowheads="1"/>
              </p:cNvSpPr>
              <p:nvPr/>
            </p:nvSpPr>
            <p:spPr bwMode="auto">
              <a:xfrm rot="5400000">
                <a:off x="741" y="516"/>
                <a:ext cx="96" cy="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1600 w 21600"/>
                  <a:gd name="T13" fmla="*/ 0 h 21600"/>
                  <a:gd name="T14" fmla="*/ 0 w 21600"/>
                  <a:gd name="T15" fmla="*/ 10575 h 21600"/>
                </a:gdLst>
                <a:ahLst/>
                <a:cxnLst>
                  <a:cxn ang="T8">
                    <a:pos x="T0" y="T1"/>
                  </a:cxn>
                  <a:cxn ang="T9">
                    <a:pos x="T2" y="T3"/>
                  </a:cxn>
                  <a:cxn ang="T10">
                    <a:pos x="T4" y="T5"/>
                  </a:cxn>
                  <a:cxn ang="T11">
                    <a:pos x="T6" y="T7"/>
                  </a:cxn>
                </a:cxnLst>
                <a:rect l="T12" t="T13" r="T14" b="T15"/>
                <a:pathLst>
                  <a:path w="21600" h="21600">
                    <a:moveTo>
                      <a:pt x="12599" y="10649"/>
                    </a:moveTo>
                    <a:cubicBezTo>
                      <a:pt x="12603" y="10699"/>
                      <a:pt x="12606" y="10749"/>
                      <a:pt x="12606" y="10800"/>
                    </a:cubicBezTo>
                    <a:cubicBezTo>
                      <a:pt x="12606" y="11797"/>
                      <a:pt x="11797" y="12606"/>
                      <a:pt x="10800" y="12606"/>
                    </a:cubicBezTo>
                    <a:cubicBezTo>
                      <a:pt x="9802" y="12606"/>
                      <a:pt x="8994" y="11797"/>
                      <a:pt x="8994" y="10800"/>
                    </a:cubicBezTo>
                    <a:cubicBezTo>
                      <a:pt x="8993" y="10749"/>
                      <a:pt x="8996" y="10699"/>
                      <a:pt x="9000" y="10649"/>
                    </a:cubicBezTo>
                    <a:lnTo>
                      <a:pt x="37" y="9897"/>
                    </a:lnTo>
                    <a:cubicBezTo>
                      <a:pt x="12" y="10197"/>
                      <a:pt x="-1" y="10498"/>
                      <a:pt x="0" y="10800"/>
                    </a:cubicBezTo>
                    <a:cubicBezTo>
                      <a:pt x="0" y="16764"/>
                      <a:pt x="4835" y="21600"/>
                      <a:pt x="10800" y="21600"/>
                    </a:cubicBezTo>
                    <a:cubicBezTo>
                      <a:pt x="16764" y="21600"/>
                      <a:pt x="21600" y="16764"/>
                      <a:pt x="21600" y="10800"/>
                    </a:cubicBezTo>
                    <a:cubicBezTo>
                      <a:pt x="21600" y="10498"/>
                      <a:pt x="21587" y="10197"/>
                      <a:pt x="21562" y="9897"/>
                    </a:cubicBezTo>
                    <a:close/>
                  </a:path>
                </a:pathLst>
              </a:custGeom>
              <a:solidFill>
                <a:schemeClr val="accent1"/>
              </a:solidFill>
              <a:ln w="9525">
                <a:solidFill>
                  <a:schemeClr val="tx1"/>
                </a:solidFill>
                <a:miter lim="800000"/>
                <a:headEnd/>
                <a:tailEnd/>
              </a:ln>
            </p:spPr>
            <p:txBody>
              <a:bodyPr rot="10800000" vert="eaVert" wrap="none" anchor="ctr"/>
              <a:lstStyle/>
              <a:p>
                <a:endParaRPr lang="en-US" b="0"/>
              </a:p>
            </p:txBody>
          </p:sp>
          <p:sp>
            <p:nvSpPr>
              <p:cNvPr id="26709" name="Oval 122"/>
              <p:cNvSpPr>
                <a:spLocks noChangeArrowheads="1"/>
              </p:cNvSpPr>
              <p:nvPr/>
            </p:nvSpPr>
            <p:spPr bwMode="auto">
              <a:xfrm>
                <a:off x="741" y="516"/>
                <a:ext cx="96" cy="96"/>
              </a:xfrm>
              <a:prstGeom prst="ellipse">
                <a:avLst/>
              </a:prstGeom>
              <a:noFill/>
              <a:ln w="9525">
                <a:solidFill>
                  <a:schemeClr val="tx1"/>
                </a:solidFill>
                <a:round/>
                <a:headEnd/>
                <a:tailEnd/>
              </a:ln>
            </p:spPr>
            <p:txBody>
              <a:bodyPr wrap="none" anchor="ctr"/>
              <a:lstStyle/>
              <a:p>
                <a:endParaRPr lang="en-US" b="0"/>
              </a:p>
            </p:txBody>
          </p:sp>
        </p:grpSp>
        <p:sp>
          <p:nvSpPr>
            <p:cNvPr id="26695" name="Text Box 60"/>
            <p:cNvSpPr txBox="1">
              <a:spLocks noChangeArrowheads="1"/>
            </p:cNvSpPr>
            <p:nvPr/>
          </p:nvSpPr>
          <p:spPr bwMode="auto">
            <a:xfrm>
              <a:off x="2818124" y="4162489"/>
              <a:ext cx="470414" cy="385447"/>
            </a:xfrm>
            <a:prstGeom prst="rect">
              <a:avLst/>
            </a:prstGeom>
            <a:noFill/>
            <a:ln w="9525">
              <a:noFill/>
              <a:miter lim="800000"/>
              <a:headEnd/>
              <a:tailEnd/>
            </a:ln>
          </p:spPr>
          <p:txBody>
            <a:bodyPr>
              <a:spAutoFit/>
            </a:bodyPr>
            <a:lstStyle/>
            <a:p>
              <a:r>
                <a:rPr lang="en-US">
                  <a:cs typeface="Arial" charset="0"/>
                </a:rPr>
                <a:t>…</a:t>
              </a:r>
            </a:p>
          </p:txBody>
        </p:sp>
        <p:sp>
          <p:nvSpPr>
            <p:cNvPr id="26696" name="Oval 92"/>
            <p:cNvSpPr>
              <a:spLocks noChangeArrowheads="1"/>
            </p:cNvSpPr>
            <p:nvPr/>
          </p:nvSpPr>
          <p:spPr bwMode="auto">
            <a:xfrm>
              <a:off x="3189288" y="4822825"/>
              <a:ext cx="385762" cy="388938"/>
            </a:xfrm>
            <a:prstGeom prst="ellipse">
              <a:avLst/>
            </a:prstGeom>
            <a:noFill/>
            <a:ln w="50800">
              <a:solidFill>
                <a:srgbClr val="FFFF00"/>
              </a:solidFill>
              <a:round/>
              <a:headEnd/>
              <a:tailEnd/>
            </a:ln>
          </p:spPr>
          <p:txBody>
            <a:bodyPr wrap="none" anchor="ctr"/>
            <a:lstStyle/>
            <a:p>
              <a:endParaRPr lang="en-US" b="0"/>
            </a:p>
          </p:txBody>
        </p:sp>
        <p:sp>
          <p:nvSpPr>
            <p:cNvPr id="26697" name="Oval 92"/>
            <p:cNvSpPr>
              <a:spLocks noChangeArrowheads="1"/>
            </p:cNvSpPr>
            <p:nvPr/>
          </p:nvSpPr>
          <p:spPr bwMode="auto">
            <a:xfrm>
              <a:off x="3957638" y="4803775"/>
              <a:ext cx="385762" cy="388938"/>
            </a:xfrm>
            <a:prstGeom prst="ellipse">
              <a:avLst/>
            </a:prstGeom>
            <a:noFill/>
            <a:ln w="50800">
              <a:solidFill>
                <a:srgbClr val="FFFF00"/>
              </a:solidFill>
              <a:round/>
              <a:headEnd/>
              <a:tailEnd/>
            </a:ln>
          </p:spPr>
          <p:txBody>
            <a:bodyPr wrap="none" anchor="ctr"/>
            <a:lstStyle/>
            <a:p>
              <a:endParaRPr lang="en-US" b="0"/>
            </a:p>
          </p:txBody>
        </p:sp>
        <p:sp>
          <p:nvSpPr>
            <p:cNvPr id="26698" name="Oval 92"/>
            <p:cNvSpPr>
              <a:spLocks noChangeArrowheads="1"/>
            </p:cNvSpPr>
            <p:nvPr/>
          </p:nvSpPr>
          <p:spPr bwMode="auto">
            <a:xfrm>
              <a:off x="6461125" y="5573713"/>
              <a:ext cx="385763" cy="388937"/>
            </a:xfrm>
            <a:prstGeom prst="ellipse">
              <a:avLst/>
            </a:prstGeom>
            <a:noFill/>
            <a:ln w="50800">
              <a:solidFill>
                <a:srgbClr val="FF9999"/>
              </a:solidFill>
              <a:round/>
              <a:headEnd/>
              <a:tailEnd/>
            </a:ln>
          </p:spPr>
          <p:txBody>
            <a:bodyPr wrap="none" anchor="ctr"/>
            <a:lstStyle/>
            <a:p>
              <a:endParaRPr lang="en-US" b="0"/>
            </a:p>
          </p:txBody>
        </p:sp>
        <p:sp>
          <p:nvSpPr>
            <p:cNvPr id="26699" name="Oval 92"/>
            <p:cNvSpPr>
              <a:spLocks noChangeArrowheads="1"/>
            </p:cNvSpPr>
            <p:nvPr/>
          </p:nvSpPr>
          <p:spPr bwMode="auto">
            <a:xfrm>
              <a:off x="1952625" y="5646738"/>
              <a:ext cx="223838" cy="220662"/>
            </a:xfrm>
            <a:prstGeom prst="ellipse">
              <a:avLst/>
            </a:prstGeom>
            <a:solidFill>
              <a:schemeClr val="accent1"/>
            </a:solidFill>
            <a:ln w="9525">
              <a:solidFill>
                <a:schemeClr val="tx1"/>
              </a:solidFill>
              <a:round/>
              <a:headEnd/>
              <a:tailEnd/>
            </a:ln>
          </p:spPr>
          <p:txBody>
            <a:bodyPr wrap="none" anchor="ctr"/>
            <a:lstStyle/>
            <a:p>
              <a:endParaRPr lang="en-US" b="0"/>
            </a:p>
          </p:txBody>
        </p:sp>
        <p:cxnSp>
          <p:nvCxnSpPr>
            <p:cNvPr id="26700" name="AutoShape 79"/>
            <p:cNvCxnSpPr>
              <a:cxnSpLocks noChangeShapeType="1"/>
              <a:stCxn id="26686" idx="4"/>
            </p:cNvCxnSpPr>
            <p:nvPr/>
          </p:nvCxnSpPr>
          <p:spPr bwMode="auto">
            <a:xfrm flipH="1">
              <a:off x="2065338" y="4495800"/>
              <a:ext cx="566737" cy="1150938"/>
            </a:xfrm>
            <a:prstGeom prst="straightConnector1">
              <a:avLst/>
            </a:prstGeom>
            <a:noFill/>
            <a:ln w="9525">
              <a:solidFill>
                <a:schemeClr val="tx1"/>
              </a:solidFill>
              <a:round/>
              <a:headEnd/>
              <a:tailEnd type="triangle" w="med" len="med"/>
            </a:ln>
          </p:spPr>
        </p:cxnSp>
        <p:sp>
          <p:nvSpPr>
            <p:cNvPr id="26701" name="Text Box 94"/>
            <p:cNvSpPr txBox="1">
              <a:spLocks noChangeArrowheads="1"/>
            </p:cNvSpPr>
            <p:nvPr/>
          </p:nvSpPr>
          <p:spPr bwMode="auto">
            <a:xfrm>
              <a:off x="1219412" y="6048010"/>
              <a:ext cx="1150864" cy="543964"/>
            </a:xfrm>
            <a:prstGeom prst="rect">
              <a:avLst/>
            </a:prstGeom>
            <a:noFill/>
            <a:ln w="9525">
              <a:noFill/>
              <a:miter lim="800000"/>
              <a:headEnd/>
              <a:tailEnd/>
            </a:ln>
          </p:spPr>
          <p:txBody>
            <a:bodyPr wrap="none">
              <a:spAutoFit/>
            </a:bodyPr>
            <a:lstStyle/>
            <a:p>
              <a:r>
                <a:rPr lang="en-US" sz="1400" b="0">
                  <a:cs typeface="Arial" charset="0"/>
                </a:rPr>
                <a:t>   Michael</a:t>
              </a:r>
            </a:p>
            <a:p>
              <a:r>
                <a:rPr lang="en-US" sz="1400" b="0">
                  <a:cs typeface="Arial" charset="0"/>
                </a:rPr>
                <a:t>(PODC’02)</a:t>
              </a:r>
            </a:p>
          </p:txBody>
        </p:sp>
        <p:sp>
          <p:nvSpPr>
            <p:cNvPr id="26702" name="Oval 92"/>
            <p:cNvSpPr>
              <a:spLocks noChangeArrowheads="1"/>
            </p:cNvSpPr>
            <p:nvPr/>
          </p:nvSpPr>
          <p:spPr bwMode="auto">
            <a:xfrm>
              <a:off x="2819400" y="5635625"/>
              <a:ext cx="223838" cy="220663"/>
            </a:xfrm>
            <a:prstGeom prst="ellipse">
              <a:avLst/>
            </a:prstGeom>
            <a:solidFill>
              <a:schemeClr val="accent1"/>
            </a:solidFill>
            <a:ln w="9525">
              <a:solidFill>
                <a:schemeClr val="tx1"/>
              </a:solidFill>
              <a:round/>
              <a:headEnd/>
              <a:tailEnd/>
            </a:ln>
          </p:spPr>
          <p:txBody>
            <a:bodyPr wrap="none" anchor="ctr"/>
            <a:lstStyle/>
            <a:p>
              <a:endParaRPr lang="en-US" b="0"/>
            </a:p>
          </p:txBody>
        </p:sp>
        <p:sp>
          <p:nvSpPr>
            <p:cNvPr id="26703" name="Text Box 94"/>
            <p:cNvSpPr txBox="1">
              <a:spLocks noChangeArrowheads="1"/>
            </p:cNvSpPr>
            <p:nvPr/>
          </p:nvSpPr>
          <p:spPr bwMode="auto">
            <a:xfrm>
              <a:off x="2514351" y="6064696"/>
              <a:ext cx="1345279" cy="767557"/>
            </a:xfrm>
            <a:prstGeom prst="rect">
              <a:avLst/>
            </a:prstGeom>
            <a:noFill/>
            <a:ln w="9525">
              <a:noFill/>
              <a:miter lim="800000"/>
              <a:headEnd/>
              <a:tailEnd/>
            </a:ln>
          </p:spPr>
          <p:txBody>
            <a:bodyPr wrap="none">
              <a:spAutoFit/>
            </a:bodyPr>
            <a:lstStyle/>
            <a:p>
              <a:r>
                <a:rPr lang="en-US" sz="1400" b="0">
                  <a:cs typeface="Arial" charset="0"/>
                </a:rPr>
                <a:t>Heller et al.</a:t>
              </a:r>
            </a:p>
            <a:p>
              <a:r>
                <a:rPr lang="en-US" sz="1400" b="0">
                  <a:cs typeface="Arial" charset="0"/>
                </a:rPr>
                <a:t>(OPODIS’05)</a:t>
              </a:r>
            </a:p>
            <a:p>
              <a:endParaRPr lang="en-US" sz="1400" b="0">
                <a:cs typeface="Arial" charset="0"/>
              </a:endParaRPr>
            </a:p>
          </p:txBody>
        </p:sp>
        <p:sp>
          <p:nvSpPr>
            <p:cNvPr id="26704" name="Oval 92"/>
            <p:cNvSpPr>
              <a:spLocks noChangeArrowheads="1"/>
            </p:cNvSpPr>
            <p:nvPr/>
          </p:nvSpPr>
          <p:spPr bwMode="auto">
            <a:xfrm>
              <a:off x="1866900" y="5565775"/>
              <a:ext cx="385763" cy="388938"/>
            </a:xfrm>
            <a:prstGeom prst="ellipse">
              <a:avLst/>
            </a:prstGeom>
            <a:noFill/>
            <a:ln w="50800">
              <a:solidFill>
                <a:srgbClr val="FF9999"/>
              </a:solidFill>
              <a:round/>
              <a:headEnd/>
              <a:tailEnd/>
            </a:ln>
          </p:spPr>
          <p:txBody>
            <a:bodyPr wrap="none" anchor="ctr"/>
            <a:lstStyle/>
            <a:p>
              <a:endParaRPr lang="en-US" b="0"/>
            </a:p>
          </p:txBody>
        </p:sp>
        <p:cxnSp>
          <p:nvCxnSpPr>
            <p:cNvPr id="26705" name="AutoShape 84"/>
            <p:cNvCxnSpPr>
              <a:cxnSpLocks noChangeShapeType="1"/>
              <a:stCxn id="26686" idx="4"/>
            </p:cNvCxnSpPr>
            <p:nvPr/>
          </p:nvCxnSpPr>
          <p:spPr bwMode="auto">
            <a:xfrm>
              <a:off x="2632075" y="4495800"/>
              <a:ext cx="300038" cy="1139825"/>
            </a:xfrm>
            <a:prstGeom prst="straightConnector1">
              <a:avLst/>
            </a:prstGeom>
            <a:noFill/>
            <a:ln w="9525">
              <a:solidFill>
                <a:schemeClr val="tx1"/>
              </a:solidFill>
              <a:round/>
              <a:headEnd/>
              <a:tailEnd type="triangle" w="med" len="med"/>
            </a:ln>
          </p:spPr>
        </p:cxnSp>
        <p:sp>
          <p:nvSpPr>
            <p:cNvPr id="26706" name="Oval 92"/>
            <p:cNvSpPr>
              <a:spLocks noChangeArrowheads="1"/>
            </p:cNvSpPr>
            <p:nvPr/>
          </p:nvSpPr>
          <p:spPr bwMode="auto">
            <a:xfrm>
              <a:off x="2743200" y="5551488"/>
              <a:ext cx="385763" cy="388937"/>
            </a:xfrm>
            <a:prstGeom prst="ellipse">
              <a:avLst/>
            </a:prstGeom>
            <a:noFill/>
            <a:ln w="50800">
              <a:solidFill>
                <a:srgbClr val="FF9999"/>
              </a:solidFill>
              <a:round/>
              <a:headEnd/>
              <a:tailEnd/>
            </a:ln>
          </p:spPr>
          <p:txBody>
            <a:bodyPr wrap="none" anchor="ctr"/>
            <a:lstStyle/>
            <a:p>
              <a:endParaRPr lang="en-US" b="0"/>
            </a:p>
          </p:txBody>
        </p:sp>
        <p:sp>
          <p:nvSpPr>
            <p:cNvPr id="26707" name="Text Box 61"/>
            <p:cNvSpPr txBox="1">
              <a:spLocks noChangeArrowheads="1"/>
            </p:cNvSpPr>
            <p:nvPr/>
          </p:nvSpPr>
          <p:spPr bwMode="auto">
            <a:xfrm>
              <a:off x="6173509" y="5944557"/>
              <a:ext cx="1440750" cy="610708"/>
            </a:xfrm>
            <a:prstGeom prst="rect">
              <a:avLst/>
            </a:prstGeom>
            <a:noFill/>
            <a:ln w="9525">
              <a:noFill/>
              <a:miter lim="800000"/>
              <a:headEnd/>
              <a:tailEnd/>
            </a:ln>
          </p:spPr>
          <p:txBody>
            <a:bodyPr>
              <a:spAutoFit/>
            </a:bodyPr>
            <a:lstStyle/>
            <a:p>
              <a:r>
                <a:rPr lang="en-US" sz="1600" b="0">
                  <a:cs typeface="Arial" charset="0"/>
                </a:rPr>
                <a:t>Trieber</a:t>
              </a:r>
            </a:p>
            <a:p>
              <a:r>
                <a:rPr lang="en-US" sz="1600" b="0">
                  <a:cs typeface="Arial" charset="0"/>
                </a:rPr>
                <a:t> Stack</a:t>
              </a:r>
            </a:p>
          </p:txBody>
        </p:sp>
      </p:grpSp>
      <p:grpSp>
        <p:nvGrpSpPr>
          <p:cNvPr id="9" name="Group 92"/>
          <p:cNvGrpSpPr>
            <a:grpSpLocks/>
          </p:cNvGrpSpPr>
          <p:nvPr/>
        </p:nvGrpSpPr>
        <p:grpSpPr bwMode="auto">
          <a:xfrm>
            <a:off x="6477000" y="1219200"/>
            <a:ext cx="2362200" cy="2133600"/>
            <a:chOff x="6477000" y="1066800"/>
            <a:chExt cx="2362200" cy="2133600"/>
          </a:xfrm>
        </p:grpSpPr>
        <p:grpSp>
          <p:nvGrpSpPr>
            <p:cNvPr id="10" name="Group 3"/>
            <p:cNvGrpSpPr>
              <a:grpSpLocks/>
            </p:cNvGrpSpPr>
            <p:nvPr/>
          </p:nvGrpSpPr>
          <p:grpSpPr bwMode="auto">
            <a:xfrm>
              <a:off x="6646863" y="1314450"/>
              <a:ext cx="228600" cy="238125"/>
              <a:chOff x="741" y="516"/>
              <a:chExt cx="96" cy="96"/>
            </a:xfrm>
          </p:grpSpPr>
          <p:sp>
            <p:nvSpPr>
              <p:cNvPr id="26642" name="AutoShape 4"/>
              <p:cNvSpPr>
                <a:spLocks noChangeArrowheads="1"/>
              </p:cNvSpPr>
              <p:nvPr/>
            </p:nvSpPr>
            <p:spPr bwMode="auto">
              <a:xfrm rot="5400000">
                <a:off x="741" y="516"/>
                <a:ext cx="96" cy="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1600 w 21600"/>
                  <a:gd name="T13" fmla="*/ 0 h 21600"/>
                  <a:gd name="T14" fmla="*/ 0 w 21600"/>
                  <a:gd name="T15" fmla="*/ 10575 h 21600"/>
                </a:gdLst>
                <a:ahLst/>
                <a:cxnLst>
                  <a:cxn ang="T8">
                    <a:pos x="T0" y="T1"/>
                  </a:cxn>
                  <a:cxn ang="T9">
                    <a:pos x="T2" y="T3"/>
                  </a:cxn>
                  <a:cxn ang="T10">
                    <a:pos x="T4" y="T5"/>
                  </a:cxn>
                  <a:cxn ang="T11">
                    <a:pos x="T6" y="T7"/>
                  </a:cxn>
                </a:cxnLst>
                <a:rect l="T12" t="T13" r="T14" b="T15"/>
                <a:pathLst>
                  <a:path w="21600" h="21600">
                    <a:moveTo>
                      <a:pt x="12599" y="10649"/>
                    </a:moveTo>
                    <a:cubicBezTo>
                      <a:pt x="12603" y="10699"/>
                      <a:pt x="12606" y="10749"/>
                      <a:pt x="12606" y="10800"/>
                    </a:cubicBezTo>
                    <a:cubicBezTo>
                      <a:pt x="12606" y="11797"/>
                      <a:pt x="11797" y="12606"/>
                      <a:pt x="10800" y="12606"/>
                    </a:cubicBezTo>
                    <a:cubicBezTo>
                      <a:pt x="9802" y="12606"/>
                      <a:pt x="8994" y="11797"/>
                      <a:pt x="8994" y="10800"/>
                    </a:cubicBezTo>
                    <a:cubicBezTo>
                      <a:pt x="8993" y="10749"/>
                      <a:pt x="8996" y="10699"/>
                      <a:pt x="9000" y="10649"/>
                    </a:cubicBezTo>
                    <a:lnTo>
                      <a:pt x="37" y="9897"/>
                    </a:lnTo>
                    <a:cubicBezTo>
                      <a:pt x="12" y="10197"/>
                      <a:pt x="-1" y="10498"/>
                      <a:pt x="0" y="10800"/>
                    </a:cubicBezTo>
                    <a:cubicBezTo>
                      <a:pt x="0" y="16764"/>
                      <a:pt x="4835" y="21600"/>
                      <a:pt x="10800" y="21600"/>
                    </a:cubicBezTo>
                    <a:cubicBezTo>
                      <a:pt x="16764" y="21600"/>
                      <a:pt x="21600" y="16764"/>
                      <a:pt x="21600" y="10800"/>
                    </a:cubicBezTo>
                    <a:cubicBezTo>
                      <a:pt x="21600" y="10498"/>
                      <a:pt x="21587" y="10197"/>
                      <a:pt x="21562" y="9897"/>
                    </a:cubicBezTo>
                    <a:close/>
                  </a:path>
                </a:pathLst>
              </a:custGeom>
              <a:solidFill>
                <a:schemeClr val="accent1"/>
              </a:solidFill>
              <a:ln w="9525">
                <a:solidFill>
                  <a:schemeClr val="tx1"/>
                </a:solidFill>
                <a:miter lim="800000"/>
                <a:headEnd/>
                <a:tailEnd/>
              </a:ln>
            </p:spPr>
            <p:txBody>
              <a:bodyPr wrap="none" anchor="ctr"/>
              <a:lstStyle/>
              <a:p>
                <a:endParaRPr lang="en-US" b="0"/>
              </a:p>
            </p:txBody>
          </p:sp>
          <p:sp>
            <p:nvSpPr>
              <p:cNvPr id="26643" name="Oval 5"/>
              <p:cNvSpPr>
                <a:spLocks noChangeArrowheads="1"/>
              </p:cNvSpPr>
              <p:nvPr/>
            </p:nvSpPr>
            <p:spPr bwMode="auto">
              <a:xfrm>
                <a:off x="741" y="516"/>
                <a:ext cx="96" cy="96"/>
              </a:xfrm>
              <a:prstGeom prst="ellipse">
                <a:avLst/>
              </a:prstGeom>
              <a:noFill/>
              <a:ln w="9525">
                <a:solidFill>
                  <a:schemeClr val="tx1"/>
                </a:solidFill>
                <a:round/>
                <a:headEnd/>
                <a:tailEnd/>
              </a:ln>
            </p:spPr>
            <p:txBody>
              <a:bodyPr wrap="none" anchor="ctr"/>
              <a:lstStyle/>
              <a:p>
                <a:endParaRPr lang="en-US" b="0"/>
              </a:p>
            </p:txBody>
          </p:sp>
        </p:grpSp>
        <p:sp>
          <p:nvSpPr>
            <p:cNvPr id="26632" name="Text Box 6"/>
            <p:cNvSpPr txBox="1">
              <a:spLocks noChangeArrowheads="1"/>
            </p:cNvSpPr>
            <p:nvPr/>
          </p:nvSpPr>
          <p:spPr bwMode="auto">
            <a:xfrm>
              <a:off x="6953250" y="1216025"/>
              <a:ext cx="928688" cy="336550"/>
            </a:xfrm>
            <a:prstGeom prst="rect">
              <a:avLst/>
            </a:prstGeom>
            <a:noFill/>
            <a:ln w="9525">
              <a:noFill/>
              <a:miter lim="800000"/>
              <a:headEnd/>
              <a:tailEnd/>
            </a:ln>
          </p:spPr>
          <p:txBody>
            <a:bodyPr wrap="none">
              <a:spAutoFit/>
            </a:bodyPr>
            <a:lstStyle/>
            <a:p>
              <a:r>
                <a:rPr lang="en-US" sz="1600" b="0">
                  <a:cs typeface="Arial" charset="0"/>
                </a:rPr>
                <a:t>Schema</a:t>
              </a:r>
            </a:p>
          </p:txBody>
        </p:sp>
        <p:sp>
          <p:nvSpPr>
            <p:cNvPr id="26633" name="Oval 7"/>
            <p:cNvSpPr>
              <a:spLocks noChangeArrowheads="1"/>
            </p:cNvSpPr>
            <p:nvPr/>
          </p:nvSpPr>
          <p:spPr bwMode="auto">
            <a:xfrm>
              <a:off x="6643688" y="1695450"/>
              <a:ext cx="228600" cy="223838"/>
            </a:xfrm>
            <a:prstGeom prst="ellipse">
              <a:avLst/>
            </a:prstGeom>
            <a:solidFill>
              <a:schemeClr val="accent1"/>
            </a:solidFill>
            <a:ln w="9525">
              <a:solidFill>
                <a:schemeClr val="tx1"/>
              </a:solidFill>
              <a:round/>
              <a:headEnd/>
              <a:tailEnd/>
            </a:ln>
          </p:spPr>
          <p:txBody>
            <a:bodyPr wrap="none" anchor="ctr"/>
            <a:lstStyle/>
            <a:p>
              <a:endParaRPr lang="en-US" b="0"/>
            </a:p>
          </p:txBody>
        </p:sp>
        <p:sp>
          <p:nvSpPr>
            <p:cNvPr id="26634" name="Text Box 8"/>
            <p:cNvSpPr txBox="1">
              <a:spLocks noChangeArrowheads="1"/>
            </p:cNvSpPr>
            <p:nvPr/>
          </p:nvSpPr>
          <p:spPr bwMode="auto">
            <a:xfrm>
              <a:off x="6950075" y="1597025"/>
              <a:ext cx="1765300" cy="336550"/>
            </a:xfrm>
            <a:prstGeom prst="rect">
              <a:avLst/>
            </a:prstGeom>
            <a:noFill/>
            <a:ln w="9525">
              <a:noFill/>
              <a:miter lim="800000"/>
              <a:headEnd/>
              <a:tailEnd/>
            </a:ln>
          </p:spPr>
          <p:txBody>
            <a:bodyPr wrap="none">
              <a:spAutoFit/>
            </a:bodyPr>
            <a:lstStyle/>
            <a:p>
              <a:r>
                <a:rPr lang="en-US" sz="1600" b="0">
                  <a:cs typeface="Arial" charset="0"/>
                </a:rPr>
                <a:t>Correct Algorithm</a:t>
              </a:r>
            </a:p>
          </p:txBody>
        </p:sp>
        <p:sp>
          <p:nvSpPr>
            <p:cNvPr id="26635" name="AutoShape 9"/>
            <p:cNvSpPr>
              <a:spLocks noChangeArrowheads="1"/>
            </p:cNvSpPr>
            <p:nvPr/>
          </p:nvSpPr>
          <p:spPr bwMode="auto">
            <a:xfrm>
              <a:off x="6477000" y="1066800"/>
              <a:ext cx="2362200" cy="2133600"/>
            </a:xfrm>
            <a:prstGeom prst="roundRect">
              <a:avLst>
                <a:gd name="adj" fmla="val 16667"/>
              </a:avLst>
            </a:prstGeom>
            <a:noFill/>
            <a:ln w="9525">
              <a:solidFill>
                <a:schemeClr val="tx1"/>
              </a:solidFill>
              <a:round/>
              <a:headEnd/>
              <a:tailEnd/>
            </a:ln>
          </p:spPr>
          <p:txBody>
            <a:bodyPr wrap="none" anchor="ctr"/>
            <a:lstStyle/>
            <a:p>
              <a:endParaRPr lang="en-US" b="0"/>
            </a:p>
          </p:txBody>
        </p:sp>
        <p:sp>
          <p:nvSpPr>
            <p:cNvPr id="26636" name="Oval 73"/>
            <p:cNvSpPr>
              <a:spLocks noChangeArrowheads="1"/>
            </p:cNvSpPr>
            <p:nvPr/>
          </p:nvSpPr>
          <p:spPr bwMode="auto">
            <a:xfrm>
              <a:off x="6651625" y="2208213"/>
              <a:ext cx="222250" cy="220662"/>
            </a:xfrm>
            <a:prstGeom prst="ellipse">
              <a:avLst/>
            </a:prstGeom>
            <a:solidFill>
              <a:schemeClr val="accent1"/>
            </a:solidFill>
            <a:ln w="9525">
              <a:solidFill>
                <a:schemeClr val="tx1"/>
              </a:solidFill>
              <a:round/>
              <a:headEnd/>
              <a:tailEnd/>
            </a:ln>
          </p:spPr>
          <p:txBody>
            <a:bodyPr wrap="none" anchor="ctr"/>
            <a:lstStyle/>
            <a:p>
              <a:endParaRPr lang="en-US" b="0"/>
            </a:p>
          </p:txBody>
        </p:sp>
        <p:sp>
          <p:nvSpPr>
            <p:cNvPr id="26637" name="Oval 92"/>
            <p:cNvSpPr>
              <a:spLocks noChangeArrowheads="1"/>
            </p:cNvSpPr>
            <p:nvPr/>
          </p:nvSpPr>
          <p:spPr bwMode="auto">
            <a:xfrm>
              <a:off x="6575425" y="2125663"/>
              <a:ext cx="385763" cy="388937"/>
            </a:xfrm>
            <a:prstGeom prst="ellipse">
              <a:avLst/>
            </a:prstGeom>
            <a:noFill/>
            <a:ln w="50800">
              <a:solidFill>
                <a:srgbClr val="FF9999"/>
              </a:solidFill>
              <a:round/>
              <a:headEnd/>
              <a:tailEnd/>
            </a:ln>
          </p:spPr>
          <p:txBody>
            <a:bodyPr wrap="none" anchor="ctr"/>
            <a:lstStyle/>
            <a:p>
              <a:endParaRPr lang="en-US" b="0"/>
            </a:p>
          </p:txBody>
        </p:sp>
        <p:sp>
          <p:nvSpPr>
            <p:cNvPr id="26638" name="Text Box 8"/>
            <p:cNvSpPr txBox="1">
              <a:spLocks noChangeArrowheads="1"/>
            </p:cNvSpPr>
            <p:nvPr/>
          </p:nvSpPr>
          <p:spPr bwMode="auto">
            <a:xfrm>
              <a:off x="6997700" y="2101850"/>
              <a:ext cx="1808163" cy="336550"/>
            </a:xfrm>
            <a:prstGeom prst="rect">
              <a:avLst/>
            </a:prstGeom>
            <a:noFill/>
            <a:ln w="9525">
              <a:noFill/>
              <a:miter lim="800000"/>
              <a:headEnd/>
              <a:tailEnd/>
            </a:ln>
          </p:spPr>
          <p:txBody>
            <a:bodyPr wrap="none">
              <a:spAutoFit/>
            </a:bodyPr>
            <a:lstStyle/>
            <a:p>
              <a:r>
                <a:rPr lang="en-US" sz="1600" b="0">
                  <a:cs typeface="Arial" charset="0"/>
                </a:rPr>
                <a:t>Existing Algorithm</a:t>
              </a:r>
            </a:p>
          </p:txBody>
        </p:sp>
        <p:sp>
          <p:nvSpPr>
            <p:cNvPr id="26639" name="Oval 73"/>
            <p:cNvSpPr>
              <a:spLocks noChangeArrowheads="1"/>
            </p:cNvSpPr>
            <p:nvPr/>
          </p:nvSpPr>
          <p:spPr bwMode="auto">
            <a:xfrm>
              <a:off x="6672263" y="2773363"/>
              <a:ext cx="222250" cy="220662"/>
            </a:xfrm>
            <a:prstGeom prst="ellipse">
              <a:avLst/>
            </a:prstGeom>
            <a:solidFill>
              <a:schemeClr val="accent1"/>
            </a:solidFill>
            <a:ln w="9525">
              <a:solidFill>
                <a:schemeClr val="tx1"/>
              </a:solidFill>
              <a:round/>
              <a:headEnd/>
              <a:tailEnd/>
            </a:ln>
          </p:spPr>
          <p:txBody>
            <a:bodyPr wrap="none" anchor="ctr"/>
            <a:lstStyle/>
            <a:p>
              <a:endParaRPr lang="en-US" b="0"/>
            </a:p>
          </p:txBody>
        </p:sp>
        <p:sp>
          <p:nvSpPr>
            <p:cNvPr id="26640" name="Oval 92"/>
            <p:cNvSpPr>
              <a:spLocks noChangeArrowheads="1"/>
            </p:cNvSpPr>
            <p:nvPr/>
          </p:nvSpPr>
          <p:spPr bwMode="auto">
            <a:xfrm>
              <a:off x="6596063" y="2690813"/>
              <a:ext cx="385762" cy="388937"/>
            </a:xfrm>
            <a:prstGeom prst="ellipse">
              <a:avLst/>
            </a:prstGeom>
            <a:noFill/>
            <a:ln w="50800">
              <a:solidFill>
                <a:schemeClr val="tx2"/>
              </a:solidFill>
              <a:round/>
              <a:headEnd/>
              <a:tailEnd/>
            </a:ln>
          </p:spPr>
          <p:txBody>
            <a:bodyPr wrap="none" anchor="ctr"/>
            <a:lstStyle/>
            <a:p>
              <a:endParaRPr lang="en-US" b="0"/>
            </a:p>
          </p:txBody>
        </p:sp>
        <p:sp>
          <p:nvSpPr>
            <p:cNvPr id="26641" name="Text Box 8"/>
            <p:cNvSpPr txBox="1">
              <a:spLocks noChangeArrowheads="1"/>
            </p:cNvSpPr>
            <p:nvPr/>
          </p:nvSpPr>
          <p:spPr bwMode="auto">
            <a:xfrm>
              <a:off x="7031038" y="2667000"/>
              <a:ext cx="1503362" cy="336550"/>
            </a:xfrm>
            <a:prstGeom prst="rect">
              <a:avLst/>
            </a:prstGeom>
            <a:noFill/>
            <a:ln w="9525">
              <a:noFill/>
              <a:miter lim="800000"/>
              <a:headEnd/>
              <a:tailEnd/>
            </a:ln>
          </p:spPr>
          <p:txBody>
            <a:bodyPr wrap="none">
              <a:spAutoFit/>
            </a:bodyPr>
            <a:lstStyle/>
            <a:p>
              <a:r>
                <a:rPr lang="en-US" sz="1600" b="0">
                  <a:cs typeface="Arial" charset="0"/>
                </a:rPr>
                <a:t>New Algorithm</a:t>
              </a:r>
            </a:p>
          </p:txBody>
        </p:sp>
      </p:grpSp>
      <p:sp>
        <p:nvSpPr>
          <p:cNvPr id="94" name="Slide Number Placeholder 93"/>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35</a:t>
            </a:fld>
            <a:endParaRPr kumimoji="0" lang="en-US" sz="1200">
              <a:solidFill>
                <a:schemeClr val="tx2"/>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it work?</a:t>
            </a:r>
            <a:endParaRPr lang="en-US" dirty="0"/>
          </a:p>
        </p:txBody>
      </p:sp>
      <p:sp>
        <p:nvSpPr>
          <p:cNvPr id="3" name="Content Placeholder 2"/>
          <p:cNvSpPr>
            <a:spLocks noGrp="1"/>
          </p:cNvSpPr>
          <p:nvPr>
            <p:ph idx="1"/>
          </p:nvPr>
        </p:nvSpPr>
        <p:spPr/>
        <p:txBody>
          <a:bodyPr>
            <a:normAutofit lnSpcReduction="10000"/>
          </a:bodyPr>
          <a:lstStyle/>
          <a:p>
            <a:r>
              <a:rPr lang="en-US" sz="2800" dirty="0" smtClean="0">
                <a:solidFill>
                  <a:srgbClr val="FFFF00"/>
                </a:solidFill>
              </a:rPr>
              <a:t>Optimized search </a:t>
            </a:r>
          </a:p>
          <a:p>
            <a:pPr lvl="1"/>
            <a:r>
              <a:rPr lang="en-US" sz="2400" dirty="0" smtClean="0"/>
              <a:t>Explore combinations of building blocks</a:t>
            </a:r>
          </a:p>
          <a:p>
            <a:r>
              <a:rPr lang="en-US" sz="2800" dirty="0" smtClean="0">
                <a:solidFill>
                  <a:srgbClr val="FFFF00"/>
                </a:solidFill>
              </a:rPr>
              <a:t>Backing checking/verification procedure</a:t>
            </a:r>
          </a:p>
          <a:p>
            <a:pPr lvl="1"/>
            <a:r>
              <a:rPr lang="en-US" sz="2400" dirty="0" smtClean="0"/>
              <a:t>Checks every candidate algorithm</a:t>
            </a:r>
          </a:p>
          <a:p>
            <a:pPr lvl="1"/>
            <a:endParaRPr lang="en-US" sz="2400" dirty="0" smtClean="0"/>
          </a:p>
          <a:p>
            <a:r>
              <a:rPr lang="en-US" sz="2800" dirty="0" smtClean="0"/>
              <a:t>Search uses checking/verification as a black-box procedure</a:t>
            </a:r>
          </a:p>
          <a:p>
            <a:r>
              <a:rPr lang="en-US" sz="2800" dirty="0" smtClean="0"/>
              <a:t>Counterexamples play critical role in gaining insight</a:t>
            </a:r>
          </a:p>
          <a:p>
            <a:pPr lvl="1"/>
            <a:r>
              <a:rPr lang="en-US" sz="2400" dirty="0" smtClean="0"/>
              <a:t>e.g., the addition of metadata to support remove</a:t>
            </a:r>
          </a:p>
          <a:p>
            <a:pPr lvl="1"/>
            <a:endParaRPr lang="en-US" sz="2400" dirty="0"/>
          </a:p>
        </p:txBody>
      </p:sp>
      <p:sp>
        <p:nvSpPr>
          <p:cNvPr id="4" name="Slide Number Placeholder 3"/>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36</a:t>
            </a:fld>
            <a:endParaRPr kumimoji="0" lang="en-US" sz="1200">
              <a:solidFill>
                <a:schemeClr val="tx2"/>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3506" name="AutoShape 2"/>
          <p:cNvSpPr>
            <a:spLocks noChangeArrowheads="1"/>
          </p:cNvSpPr>
          <p:nvPr/>
        </p:nvSpPr>
        <p:spPr bwMode="auto">
          <a:xfrm flipV="1">
            <a:off x="990600" y="2014522"/>
            <a:ext cx="2133600" cy="2133600"/>
          </a:xfrm>
          <a:prstGeom prst="triangle">
            <a:avLst>
              <a:gd name="adj" fmla="val 57440"/>
            </a:avLst>
          </a:prstGeom>
          <a:solidFill>
            <a:schemeClr val="accent2">
              <a:alpha val="76000"/>
            </a:schemeClr>
          </a:solidFill>
          <a:ln w="9525" algn="ctr">
            <a:solidFill>
              <a:schemeClr val="tx1"/>
            </a:solidFill>
            <a:miter lim="800000"/>
            <a:headEnd/>
            <a:tailEnd/>
          </a:ln>
          <a:effectLst/>
        </p:spPr>
        <p:txBody>
          <a:bodyPr wrap="none" anchor="ctr"/>
          <a:lstStyle/>
          <a:p>
            <a:endParaRPr lang="en-US"/>
          </a:p>
        </p:txBody>
      </p:sp>
      <p:sp>
        <p:nvSpPr>
          <p:cNvPr id="1173507" name="AutoShape 3"/>
          <p:cNvSpPr>
            <a:spLocks noChangeArrowheads="1"/>
          </p:cNvSpPr>
          <p:nvPr/>
        </p:nvSpPr>
        <p:spPr bwMode="auto">
          <a:xfrm rot="10640515" flipV="1">
            <a:off x="2084388" y="3687747"/>
            <a:ext cx="5605462" cy="2141537"/>
          </a:xfrm>
          <a:prstGeom prst="triangle">
            <a:avLst>
              <a:gd name="adj" fmla="val 44389"/>
            </a:avLst>
          </a:prstGeom>
          <a:solidFill>
            <a:srgbClr val="00FF00">
              <a:alpha val="49001"/>
            </a:srgbClr>
          </a:solidFill>
          <a:ln w="9525" algn="ctr">
            <a:solidFill>
              <a:schemeClr val="tx1"/>
            </a:solidFill>
            <a:miter lim="800000"/>
            <a:headEnd/>
            <a:tailEnd/>
          </a:ln>
          <a:effectLst/>
        </p:spPr>
        <p:txBody>
          <a:bodyPr wrap="none" anchor="ctr"/>
          <a:lstStyle/>
          <a:p>
            <a:endParaRPr lang="en-US"/>
          </a:p>
        </p:txBody>
      </p:sp>
      <p:sp>
        <p:nvSpPr>
          <p:cNvPr id="1173508" name="Rectangle 4"/>
          <p:cNvSpPr>
            <a:spLocks noGrp="1" noChangeArrowheads="1"/>
          </p:cNvSpPr>
          <p:nvPr>
            <p:ph type="title"/>
          </p:nvPr>
        </p:nvSpPr>
        <p:spPr/>
        <p:txBody>
          <a:bodyPr/>
          <a:lstStyle/>
          <a:p>
            <a:r>
              <a:rPr lang="en-US" dirty="0" smtClean="0"/>
              <a:t>Paraglide </a:t>
            </a:r>
            <a:r>
              <a:rPr lang="en-US" dirty="0"/>
              <a:t>Optimized </a:t>
            </a:r>
            <a:r>
              <a:rPr lang="en-US" dirty="0" smtClean="0"/>
              <a:t>Search</a:t>
            </a:r>
            <a:endParaRPr lang="en-US" dirty="0"/>
          </a:p>
        </p:txBody>
      </p:sp>
      <p:sp>
        <p:nvSpPr>
          <p:cNvPr id="1173509" name="Line 5"/>
          <p:cNvSpPr>
            <a:spLocks noChangeShapeType="1"/>
          </p:cNvSpPr>
          <p:nvPr/>
        </p:nvSpPr>
        <p:spPr bwMode="auto">
          <a:xfrm>
            <a:off x="914400" y="1752584"/>
            <a:ext cx="0" cy="4038600"/>
          </a:xfrm>
          <a:prstGeom prst="line">
            <a:avLst/>
          </a:prstGeom>
          <a:noFill/>
          <a:ln w="38100">
            <a:solidFill>
              <a:schemeClr val="tx1"/>
            </a:solidFill>
            <a:round/>
            <a:headEnd type="triangle" w="med" len="med"/>
            <a:tailEnd/>
          </a:ln>
          <a:effectLst/>
        </p:spPr>
        <p:txBody>
          <a:bodyPr/>
          <a:lstStyle/>
          <a:p>
            <a:endParaRPr lang="en-US"/>
          </a:p>
        </p:txBody>
      </p:sp>
      <p:sp>
        <p:nvSpPr>
          <p:cNvPr id="1173510" name="Text Box 6"/>
          <p:cNvSpPr txBox="1">
            <a:spLocks noChangeArrowheads="1"/>
          </p:cNvSpPr>
          <p:nvPr/>
        </p:nvSpPr>
        <p:spPr bwMode="auto">
          <a:xfrm>
            <a:off x="561975" y="1142984"/>
            <a:ext cx="782638" cy="581025"/>
          </a:xfrm>
          <a:prstGeom prst="rect">
            <a:avLst/>
          </a:prstGeom>
          <a:noFill/>
          <a:ln w="9525" algn="ctr">
            <a:noFill/>
            <a:miter lim="800000"/>
            <a:headEnd/>
            <a:tailEnd/>
          </a:ln>
          <a:effectLst/>
        </p:spPr>
        <p:txBody>
          <a:bodyPr wrap="none">
            <a:spAutoFit/>
          </a:bodyPr>
          <a:lstStyle/>
          <a:p>
            <a:r>
              <a:rPr lang="en-US" sz="1600"/>
              <a:t>less</a:t>
            </a:r>
            <a:br>
              <a:rPr lang="en-US" sz="1600"/>
            </a:br>
            <a:r>
              <a:rPr lang="en-US" sz="1600"/>
              <a:t>atomic</a:t>
            </a:r>
          </a:p>
        </p:txBody>
      </p:sp>
      <p:sp>
        <p:nvSpPr>
          <p:cNvPr id="1173511" name="Oval 7"/>
          <p:cNvSpPr>
            <a:spLocks noChangeArrowheads="1"/>
          </p:cNvSpPr>
          <p:nvPr/>
        </p:nvSpPr>
        <p:spPr bwMode="auto">
          <a:xfrm>
            <a:off x="4343400" y="5638784"/>
            <a:ext cx="152400" cy="152400"/>
          </a:xfrm>
          <a:prstGeom prst="ellipse">
            <a:avLst/>
          </a:prstGeom>
          <a:solidFill>
            <a:schemeClr val="tx2">
              <a:lumMod val="50000"/>
            </a:schemeClr>
          </a:solidFill>
          <a:ln w="9525" algn="ctr">
            <a:solidFill>
              <a:schemeClr val="tx1"/>
            </a:solidFill>
            <a:round/>
            <a:headEnd/>
            <a:tailEnd/>
          </a:ln>
          <a:effectLst/>
        </p:spPr>
        <p:txBody>
          <a:bodyPr wrap="none" anchor="ctr"/>
          <a:lstStyle/>
          <a:p>
            <a:endParaRPr lang="en-US"/>
          </a:p>
        </p:txBody>
      </p:sp>
      <p:sp>
        <p:nvSpPr>
          <p:cNvPr id="1173512" name="Oval 8"/>
          <p:cNvSpPr>
            <a:spLocks noChangeArrowheads="1"/>
          </p:cNvSpPr>
          <p:nvPr/>
        </p:nvSpPr>
        <p:spPr bwMode="auto">
          <a:xfrm>
            <a:off x="3543300" y="4952984"/>
            <a:ext cx="152400" cy="152400"/>
          </a:xfrm>
          <a:prstGeom prst="ellipse">
            <a:avLst/>
          </a:prstGeom>
          <a:solidFill>
            <a:schemeClr val="tx2">
              <a:lumMod val="50000"/>
            </a:schemeClr>
          </a:solidFill>
          <a:ln w="9525" algn="ctr">
            <a:solidFill>
              <a:schemeClr val="tx1"/>
            </a:solidFill>
            <a:round/>
            <a:headEnd/>
            <a:tailEnd/>
          </a:ln>
          <a:effectLst/>
        </p:spPr>
        <p:txBody>
          <a:bodyPr wrap="none" anchor="ctr"/>
          <a:lstStyle/>
          <a:p>
            <a:endParaRPr lang="en-US"/>
          </a:p>
        </p:txBody>
      </p:sp>
      <p:sp>
        <p:nvSpPr>
          <p:cNvPr id="1173513" name="Oval 9"/>
          <p:cNvSpPr>
            <a:spLocks noChangeArrowheads="1"/>
          </p:cNvSpPr>
          <p:nvPr/>
        </p:nvSpPr>
        <p:spPr bwMode="auto">
          <a:xfrm>
            <a:off x="5181600" y="4952984"/>
            <a:ext cx="152400" cy="152400"/>
          </a:xfrm>
          <a:prstGeom prst="ellipse">
            <a:avLst/>
          </a:prstGeom>
          <a:solidFill>
            <a:schemeClr val="tx2">
              <a:lumMod val="50000"/>
            </a:schemeClr>
          </a:solidFill>
          <a:ln w="9525" algn="ctr">
            <a:solidFill>
              <a:schemeClr val="tx1"/>
            </a:solidFill>
            <a:round/>
            <a:headEnd/>
            <a:tailEnd/>
          </a:ln>
          <a:effectLst/>
        </p:spPr>
        <p:txBody>
          <a:bodyPr wrap="none" anchor="ctr"/>
          <a:lstStyle/>
          <a:p>
            <a:endParaRPr lang="en-US"/>
          </a:p>
        </p:txBody>
      </p:sp>
      <p:sp>
        <p:nvSpPr>
          <p:cNvPr id="1173514" name="Oval 10"/>
          <p:cNvSpPr>
            <a:spLocks noChangeArrowheads="1"/>
          </p:cNvSpPr>
          <p:nvPr/>
        </p:nvSpPr>
        <p:spPr bwMode="auto">
          <a:xfrm>
            <a:off x="2667000" y="4419584"/>
            <a:ext cx="152400" cy="152400"/>
          </a:xfrm>
          <a:prstGeom prst="ellipse">
            <a:avLst/>
          </a:prstGeom>
          <a:solidFill>
            <a:schemeClr val="tx2">
              <a:lumMod val="50000"/>
            </a:schemeClr>
          </a:solidFill>
          <a:ln w="9525" algn="ctr">
            <a:solidFill>
              <a:schemeClr val="tx1"/>
            </a:solidFill>
            <a:round/>
            <a:headEnd/>
            <a:tailEnd/>
          </a:ln>
          <a:effectLst/>
        </p:spPr>
        <p:txBody>
          <a:bodyPr wrap="none" anchor="ctr"/>
          <a:lstStyle/>
          <a:p>
            <a:endParaRPr lang="en-US"/>
          </a:p>
        </p:txBody>
      </p:sp>
      <p:sp>
        <p:nvSpPr>
          <p:cNvPr id="1173515" name="Oval 11"/>
          <p:cNvSpPr>
            <a:spLocks noChangeArrowheads="1"/>
          </p:cNvSpPr>
          <p:nvPr/>
        </p:nvSpPr>
        <p:spPr bwMode="auto">
          <a:xfrm>
            <a:off x="4305300" y="4419584"/>
            <a:ext cx="152400" cy="152400"/>
          </a:xfrm>
          <a:prstGeom prst="ellipse">
            <a:avLst/>
          </a:prstGeom>
          <a:solidFill>
            <a:schemeClr val="tx2">
              <a:lumMod val="50000"/>
            </a:schemeClr>
          </a:solidFill>
          <a:ln w="9525" algn="ctr">
            <a:solidFill>
              <a:schemeClr val="tx1"/>
            </a:solidFill>
            <a:round/>
            <a:headEnd/>
            <a:tailEnd/>
          </a:ln>
          <a:effectLst/>
        </p:spPr>
        <p:txBody>
          <a:bodyPr wrap="none" anchor="ctr"/>
          <a:lstStyle/>
          <a:p>
            <a:endParaRPr lang="en-US"/>
          </a:p>
        </p:txBody>
      </p:sp>
      <p:sp>
        <p:nvSpPr>
          <p:cNvPr id="1173516" name="Oval 12"/>
          <p:cNvSpPr>
            <a:spLocks noChangeArrowheads="1"/>
          </p:cNvSpPr>
          <p:nvPr/>
        </p:nvSpPr>
        <p:spPr bwMode="auto">
          <a:xfrm>
            <a:off x="5943600" y="4419584"/>
            <a:ext cx="152400" cy="152400"/>
          </a:xfrm>
          <a:prstGeom prst="ellipse">
            <a:avLst/>
          </a:prstGeom>
          <a:solidFill>
            <a:schemeClr val="tx2">
              <a:lumMod val="50000"/>
            </a:schemeClr>
          </a:solidFill>
          <a:ln w="9525" algn="ctr">
            <a:solidFill>
              <a:schemeClr val="tx1"/>
            </a:solidFill>
            <a:round/>
            <a:headEnd/>
            <a:tailEnd/>
          </a:ln>
          <a:effectLst/>
        </p:spPr>
        <p:txBody>
          <a:bodyPr wrap="none" anchor="ctr"/>
          <a:lstStyle/>
          <a:p>
            <a:endParaRPr lang="en-US"/>
          </a:p>
        </p:txBody>
      </p:sp>
      <p:cxnSp>
        <p:nvCxnSpPr>
          <p:cNvPr id="1173517" name="AutoShape 13"/>
          <p:cNvCxnSpPr>
            <a:cxnSpLocks noChangeShapeType="1"/>
            <a:stCxn id="1173511" idx="0"/>
            <a:endCxn id="1173513" idx="3"/>
          </p:cNvCxnSpPr>
          <p:nvPr/>
        </p:nvCxnSpPr>
        <p:spPr bwMode="auto">
          <a:xfrm flipV="1">
            <a:off x="4419600" y="5083159"/>
            <a:ext cx="784225" cy="555625"/>
          </a:xfrm>
          <a:prstGeom prst="straightConnector1">
            <a:avLst/>
          </a:prstGeom>
          <a:noFill/>
          <a:ln w="9525">
            <a:solidFill>
              <a:schemeClr val="tx1"/>
            </a:solidFill>
            <a:round/>
            <a:headEnd/>
            <a:tailEnd type="triangle" w="med" len="med"/>
          </a:ln>
          <a:effectLst/>
        </p:spPr>
      </p:cxnSp>
      <p:cxnSp>
        <p:nvCxnSpPr>
          <p:cNvPr id="1173518" name="AutoShape 14"/>
          <p:cNvCxnSpPr>
            <a:cxnSpLocks noChangeShapeType="1"/>
            <a:stCxn id="1173513" idx="7"/>
            <a:endCxn id="1173516" idx="3"/>
          </p:cNvCxnSpPr>
          <p:nvPr/>
        </p:nvCxnSpPr>
        <p:spPr bwMode="auto">
          <a:xfrm flipV="1">
            <a:off x="5311775" y="4549759"/>
            <a:ext cx="654050" cy="425450"/>
          </a:xfrm>
          <a:prstGeom prst="straightConnector1">
            <a:avLst/>
          </a:prstGeom>
          <a:noFill/>
          <a:ln w="9525">
            <a:solidFill>
              <a:schemeClr val="tx1"/>
            </a:solidFill>
            <a:round/>
            <a:headEnd/>
            <a:tailEnd type="triangle" w="med" len="med"/>
          </a:ln>
          <a:effectLst/>
        </p:spPr>
      </p:cxnSp>
      <p:cxnSp>
        <p:nvCxnSpPr>
          <p:cNvPr id="1173519" name="AutoShape 15"/>
          <p:cNvCxnSpPr>
            <a:cxnSpLocks noChangeShapeType="1"/>
            <a:stCxn id="1173511" idx="0"/>
            <a:endCxn id="1173512" idx="5"/>
          </p:cNvCxnSpPr>
          <p:nvPr/>
        </p:nvCxnSpPr>
        <p:spPr bwMode="auto">
          <a:xfrm flipH="1" flipV="1">
            <a:off x="3673475" y="5083159"/>
            <a:ext cx="746125" cy="555625"/>
          </a:xfrm>
          <a:prstGeom prst="straightConnector1">
            <a:avLst/>
          </a:prstGeom>
          <a:noFill/>
          <a:ln w="9525">
            <a:solidFill>
              <a:schemeClr val="tx1"/>
            </a:solidFill>
            <a:round/>
            <a:headEnd/>
            <a:tailEnd type="triangle" w="med" len="med"/>
          </a:ln>
          <a:effectLst/>
        </p:spPr>
      </p:cxnSp>
      <p:cxnSp>
        <p:nvCxnSpPr>
          <p:cNvPr id="1173520" name="AutoShape 16"/>
          <p:cNvCxnSpPr>
            <a:cxnSpLocks noChangeShapeType="1"/>
            <a:stCxn id="1173512" idx="1"/>
            <a:endCxn id="1173514" idx="5"/>
          </p:cNvCxnSpPr>
          <p:nvPr/>
        </p:nvCxnSpPr>
        <p:spPr bwMode="auto">
          <a:xfrm flipH="1" flipV="1">
            <a:off x="2797175" y="4549759"/>
            <a:ext cx="768350" cy="425450"/>
          </a:xfrm>
          <a:prstGeom prst="straightConnector1">
            <a:avLst/>
          </a:prstGeom>
          <a:noFill/>
          <a:ln w="9525">
            <a:solidFill>
              <a:schemeClr val="tx1"/>
            </a:solidFill>
            <a:round/>
            <a:headEnd/>
            <a:tailEnd type="triangle" w="med" len="med"/>
          </a:ln>
          <a:effectLst/>
        </p:spPr>
      </p:cxnSp>
      <p:cxnSp>
        <p:nvCxnSpPr>
          <p:cNvPr id="1173521" name="AutoShape 17"/>
          <p:cNvCxnSpPr>
            <a:cxnSpLocks noChangeShapeType="1"/>
            <a:stCxn id="1173512" idx="7"/>
            <a:endCxn id="1173515" idx="4"/>
          </p:cNvCxnSpPr>
          <p:nvPr/>
        </p:nvCxnSpPr>
        <p:spPr bwMode="auto">
          <a:xfrm flipV="1">
            <a:off x="3673475" y="4571984"/>
            <a:ext cx="708025" cy="403225"/>
          </a:xfrm>
          <a:prstGeom prst="straightConnector1">
            <a:avLst/>
          </a:prstGeom>
          <a:noFill/>
          <a:ln w="9525">
            <a:solidFill>
              <a:schemeClr val="tx1"/>
            </a:solidFill>
            <a:round/>
            <a:headEnd/>
            <a:tailEnd type="triangle" w="med" len="med"/>
          </a:ln>
          <a:effectLst/>
        </p:spPr>
      </p:cxnSp>
      <p:cxnSp>
        <p:nvCxnSpPr>
          <p:cNvPr id="1173522" name="AutoShape 18"/>
          <p:cNvCxnSpPr>
            <a:cxnSpLocks noChangeShapeType="1"/>
            <a:stCxn id="1173513" idx="0"/>
            <a:endCxn id="1173515" idx="4"/>
          </p:cNvCxnSpPr>
          <p:nvPr/>
        </p:nvCxnSpPr>
        <p:spPr bwMode="auto">
          <a:xfrm flipH="1" flipV="1">
            <a:off x="4381500" y="4571984"/>
            <a:ext cx="876300" cy="381000"/>
          </a:xfrm>
          <a:prstGeom prst="straightConnector1">
            <a:avLst/>
          </a:prstGeom>
          <a:noFill/>
          <a:ln w="9525">
            <a:solidFill>
              <a:schemeClr val="tx1"/>
            </a:solidFill>
            <a:round/>
            <a:headEnd/>
            <a:tailEnd type="triangle" w="med" len="med"/>
          </a:ln>
          <a:effectLst/>
        </p:spPr>
      </p:cxnSp>
      <p:sp>
        <p:nvSpPr>
          <p:cNvPr id="1173523" name="Oval 19"/>
          <p:cNvSpPr>
            <a:spLocks noChangeArrowheads="1"/>
          </p:cNvSpPr>
          <p:nvPr/>
        </p:nvSpPr>
        <p:spPr bwMode="auto">
          <a:xfrm>
            <a:off x="2133600" y="3876659"/>
            <a:ext cx="152400" cy="152400"/>
          </a:xfrm>
          <a:prstGeom prst="ellipse">
            <a:avLst/>
          </a:prstGeom>
          <a:solidFill>
            <a:schemeClr val="tx2">
              <a:lumMod val="50000"/>
            </a:schemeClr>
          </a:solidFill>
          <a:ln w="9525" algn="ctr">
            <a:solidFill>
              <a:schemeClr val="tx1"/>
            </a:solidFill>
            <a:round/>
            <a:headEnd/>
            <a:tailEnd/>
          </a:ln>
          <a:effectLst/>
        </p:spPr>
        <p:txBody>
          <a:bodyPr wrap="none" anchor="ctr"/>
          <a:lstStyle/>
          <a:p>
            <a:endParaRPr lang="en-US"/>
          </a:p>
        </p:txBody>
      </p:sp>
      <p:sp>
        <p:nvSpPr>
          <p:cNvPr id="1173524" name="Oval 20"/>
          <p:cNvSpPr>
            <a:spLocks noChangeArrowheads="1"/>
          </p:cNvSpPr>
          <p:nvPr/>
        </p:nvSpPr>
        <p:spPr bwMode="auto">
          <a:xfrm>
            <a:off x="1676400" y="3038459"/>
            <a:ext cx="152400" cy="152400"/>
          </a:xfrm>
          <a:prstGeom prst="ellipse">
            <a:avLst/>
          </a:prstGeom>
          <a:solidFill>
            <a:schemeClr val="tx2">
              <a:lumMod val="50000"/>
            </a:schemeClr>
          </a:solidFill>
          <a:ln w="9525" algn="ctr">
            <a:solidFill>
              <a:schemeClr val="tx1"/>
            </a:solidFill>
            <a:round/>
            <a:headEnd/>
            <a:tailEnd/>
          </a:ln>
          <a:effectLst/>
        </p:spPr>
        <p:txBody>
          <a:bodyPr wrap="none" anchor="ctr"/>
          <a:lstStyle/>
          <a:p>
            <a:endParaRPr lang="en-US"/>
          </a:p>
        </p:txBody>
      </p:sp>
      <p:sp>
        <p:nvSpPr>
          <p:cNvPr id="1173525" name="Oval 21"/>
          <p:cNvSpPr>
            <a:spLocks noChangeArrowheads="1"/>
          </p:cNvSpPr>
          <p:nvPr/>
        </p:nvSpPr>
        <p:spPr bwMode="auto">
          <a:xfrm>
            <a:off x="2459038" y="3038459"/>
            <a:ext cx="152400" cy="152400"/>
          </a:xfrm>
          <a:prstGeom prst="ellipse">
            <a:avLst/>
          </a:prstGeom>
          <a:solidFill>
            <a:schemeClr val="tx2">
              <a:lumMod val="50000"/>
            </a:schemeClr>
          </a:solidFill>
          <a:ln w="9525" algn="ctr">
            <a:solidFill>
              <a:schemeClr val="tx1"/>
            </a:solidFill>
            <a:round/>
            <a:headEnd/>
            <a:tailEnd/>
          </a:ln>
          <a:effectLst/>
        </p:spPr>
        <p:txBody>
          <a:bodyPr wrap="none" anchor="ctr"/>
          <a:lstStyle/>
          <a:p>
            <a:endParaRPr lang="en-US"/>
          </a:p>
        </p:txBody>
      </p:sp>
      <p:sp>
        <p:nvSpPr>
          <p:cNvPr id="1173526" name="Oval 22"/>
          <p:cNvSpPr>
            <a:spLocks noChangeArrowheads="1"/>
          </p:cNvSpPr>
          <p:nvPr/>
        </p:nvSpPr>
        <p:spPr bwMode="auto">
          <a:xfrm>
            <a:off x="1371600" y="2057384"/>
            <a:ext cx="152400" cy="152400"/>
          </a:xfrm>
          <a:prstGeom prst="ellipse">
            <a:avLst/>
          </a:prstGeom>
          <a:solidFill>
            <a:schemeClr val="tx2">
              <a:lumMod val="50000"/>
            </a:schemeClr>
          </a:solidFill>
          <a:ln w="9525" algn="ctr">
            <a:solidFill>
              <a:schemeClr val="tx1"/>
            </a:solidFill>
            <a:round/>
            <a:headEnd/>
            <a:tailEnd/>
          </a:ln>
          <a:effectLst/>
        </p:spPr>
        <p:txBody>
          <a:bodyPr wrap="none" anchor="ctr"/>
          <a:lstStyle/>
          <a:p>
            <a:endParaRPr lang="en-US"/>
          </a:p>
        </p:txBody>
      </p:sp>
      <p:sp>
        <p:nvSpPr>
          <p:cNvPr id="1173527" name="Oval 23"/>
          <p:cNvSpPr>
            <a:spLocks noChangeArrowheads="1"/>
          </p:cNvSpPr>
          <p:nvPr/>
        </p:nvSpPr>
        <p:spPr bwMode="auto">
          <a:xfrm>
            <a:off x="2057400" y="2057384"/>
            <a:ext cx="152400" cy="152400"/>
          </a:xfrm>
          <a:prstGeom prst="ellipse">
            <a:avLst/>
          </a:prstGeom>
          <a:solidFill>
            <a:schemeClr val="tx2">
              <a:lumMod val="50000"/>
            </a:schemeClr>
          </a:solidFill>
          <a:ln w="9525" algn="ctr">
            <a:solidFill>
              <a:schemeClr val="tx1"/>
            </a:solidFill>
            <a:round/>
            <a:headEnd/>
            <a:tailEnd/>
          </a:ln>
          <a:effectLst/>
        </p:spPr>
        <p:txBody>
          <a:bodyPr wrap="none" anchor="ctr"/>
          <a:lstStyle/>
          <a:p>
            <a:endParaRPr lang="en-US"/>
          </a:p>
        </p:txBody>
      </p:sp>
      <p:sp>
        <p:nvSpPr>
          <p:cNvPr id="1173528" name="Oval 24"/>
          <p:cNvSpPr>
            <a:spLocks noChangeArrowheads="1"/>
          </p:cNvSpPr>
          <p:nvPr/>
        </p:nvSpPr>
        <p:spPr bwMode="auto">
          <a:xfrm>
            <a:off x="2743200" y="2057384"/>
            <a:ext cx="152400" cy="152400"/>
          </a:xfrm>
          <a:prstGeom prst="ellipse">
            <a:avLst/>
          </a:prstGeom>
          <a:solidFill>
            <a:schemeClr val="tx2">
              <a:lumMod val="50000"/>
            </a:schemeClr>
          </a:solidFill>
          <a:ln w="9525" algn="ctr">
            <a:solidFill>
              <a:schemeClr val="tx1"/>
            </a:solidFill>
            <a:round/>
            <a:headEnd/>
            <a:tailEnd/>
          </a:ln>
          <a:effectLst/>
        </p:spPr>
        <p:txBody>
          <a:bodyPr wrap="none" anchor="ctr"/>
          <a:lstStyle/>
          <a:p>
            <a:endParaRPr lang="en-US"/>
          </a:p>
        </p:txBody>
      </p:sp>
      <p:cxnSp>
        <p:nvCxnSpPr>
          <p:cNvPr id="1173529" name="AutoShape 25"/>
          <p:cNvCxnSpPr>
            <a:cxnSpLocks noChangeShapeType="1"/>
            <a:stCxn id="1173523" idx="0"/>
            <a:endCxn id="1173525" idx="4"/>
          </p:cNvCxnSpPr>
          <p:nvPr/>
        </p:nvCxnSpPr>
        <p:spPr bwMode="auto">
          <a:xfrm flipV="1">
            <a:off x="2209800" y="3190859"/>
            <a:ext cx="325438" cy="685800"/>
          </a:xfrm>
          <a:prstGeom prst="straightConnector1">
            <a:avLst/>
          </a:prstGeom>
          <a:noFill/>
          <a:ln w="9525">
            <a:solidFill>
              <a:schemeClr val="tx1"/>
            </a:solidFill>
            <a:round/>
            <a:headEnd/>
            <a:tailEnd type="triangle" w="med" len="med"/>
          </a:ln>
          <a:effectLst/>
        </p:spPr>
      </p:cxnSp>
      <p:cxnSp>
        <p:nvCxnSpPr>
          <p:cNvPr id="1173530" name="AutoShape 26"/>
          <p:cNvCxnSpPr>
            <a:cxnSpLocks noChangeShapeType="1"/>
            <a:stCxn id="1173525" idx="7"/>
            <a:endCxn id="1173528" idx="3"/>
          </p:cNvCxnSpPr>
          <p:nvPr/>
        </p:nvCxnSpPr>
        <p:spPr bwMode="auto">
          <a:xfrm flipV="1">
            <a:off x="2589213" y="2187559"/>
            <a:ext cx="176212" cy="873125"/>
          </a:xfrm>
          <a:prstGeom prst="straightConnector1">
            <a:avLst/>
          </a:prstGeom>
          <a:noFill/>
          <a:ln w="9525">
            <a:solidFill>
              <a:schemeClr val="tx1"/>
            </a:solidFill>
            <a:round/>
            <a:headEnd/>
            <a:tailEnd type="triangle" w="med" len="med"/>
          </a:ln>
          <a:effectLst/>
        </p:spPr>
      </p:cxnSp>
      <p:cxnSp>
        <p:nvCxnSpPr>
          <p:cNvPr id="1173531" name="AutoShape 27"/>
          <p:cNvCxnSpPr>
            <a:cxnSpLocks noChangeShapeType="1"/>
            <a:stCxn id="1173523" idx="0"/>
            <a:endCxn id="1173524" idx="4"/>
          </p:cNvCxnSpPr>
          <p:nvPr/>
        </p:nvCxnSpPr>
        <p:spPr bwMode="auto">
          <a:xfrm flipH="1" flipV="1">
            <a:off x="1752600" y="3190859"/>
            <a:ext cx="457200" cy="685800"/>
          </a:xfrm>
          <a:prstGeom prst="straightConnector1">
            <a:avLst/>
          </a:prstGeom>
          <a:noFill/>
          <a:ln w="9525">
            <a:solidFill>
              <a:schemeClr val="tx1"/>
            </a:solidFill>
            <a:round/>
            <a:headEnd/>
            <a:tailEnd type="triangle" w="med" len="med"/>
          </a:ln>
          <a:effectLst/>
        </p:spPr>
      </p:cxnSp>
      <p:cxnSp>
        <p:nvCxnSpPr>
          <p:cNvPr id="1173532" name="AutoShape 28"/>
          <p:cNvCxnSpPr>
            <a:cxnSpLocks noChangeShapeType="1"/>
            <a:stCxn id="1173524" idx="1"/>
            <a:endCxn id="1173526" idx="5"/>
          </p:cNvCxnSpPr>
          <p:nvPr/>
        </p:nvCxnSpPr>
        <p:spPr bwMode="auto">
          <a:xfrm flipH="1" flipV="1">
            <a:off x="1501775" y="2187559"/>
            <a:ext cx="196850" cy="873125"/>
          </a:xfrm>
          <a:prstGeom prst="straightConnector1">
            <a:avLst/>
          </a:prstGeom>
          <a:noFill/>
          <a:ln w="9525">
            <a:solidFill>
              <a:schemeClr val="tx1"/>
            </a:solidFill>
            <a:round/>
            <a:headEnd/>
            <a:tailEnd type="triangle" w="med" len="med"/>
          </a:ln>
          <a:effectLst/>
        </p:spPr>
      </p:cxnSp>
      <p:cxnSp>
        <p:nvCxnSpPr>
          <p:cNvPr id="1173533" name="AutoShape 29"/>
          <p:cNvCxnSpPr>
            <a:cxnSpLocks noChangeShapeType="1"/>
            <a:stCxn id="1173524" idx="7"/>
            <a:endCxn id="1173527" idx="3"/>
          </p:cNvCxnSpPr>
          <p:nvPr/>
        </p:nvCxnSpPr>
        <p:spPr bwMode="auto">
          <a:xfrm flipV="1">
            <a:off x="1806575" y="2187559"/>
            <a:ext cx="273050" cy="873125"/>
          </a:xfrm>
          <a:prstGeom prst="straightConnector1">
            <a:avLst/>
          </a:prstGeom>
          <a:noFill/>
          <a:ln w="9525">
            <a:solidFill>
              <a:schemeClr val="tx1"/>
            </a:solidFill>
            <a:round/>
            <a:headEnd/>
            <a:tailEnd type="triangle" w="med" len="med"/>
          </a:ln>
          <a:effectLst/>
        </p:spPr>
      </p:cxnSp>
      <p:cxnSp>
        <p:nvCxnSpPr>
          <p:cNvPr id="1173534" name="AutoShape 30"/>
          <p:cNvCxnSpPr>
            <a:cxnSpLocks noChangeShapeType="1"/>
            <a:stCxn id="1173525" idx="0"/>
            <a:endCxn id="1173527" idx="4"/>
          </p:cNvCxnSpPr>
          <p:nvPr/>
        </p:nvCxnSpPr>
        <p:spPr bwMode="auto">
          <a:xfrm flipH="1" flipV="1">
            <a:off x="2133600" y="2209784"/>
            <a:ext cx="401638" cy="828675"/>
          </a:xfrm>
          <a:prstGeom prst="straightConnector1">
            <a:avLst/>
          </a:prstGeom>
          <a:noFill/>
          <a:ln w="9525">
            <a:solidFill>
              <a:schemeClr val="tx1"/>
            </a:solidFill>
            <a:round/>
            <a:headEnd/>
            <a:tailEnd type="triangle" w="med" len="med"/>
          </a:ln>
          <a:effectLst/>
        </p:spPr>
      </p:cxnSp>
      <p:sp>
        <p:nvSpPr>
          <p:cNvPr id="1173535" name="Oval 31"/>
          <p:cNvSpPr>
            <a:spLocks noChangeArrowheads="1"/>
          </p:cNvSpPr>
          <p:nvPr/>
        </p:nvSpPr>
        <p:spPr bwMode="auto">
          <a:xfrm>
            <a:off x="6477000" y="3876659"/>
            <a:ext cx="152400" cy="152400"/>
          </a:xfrm>
          <a:prstGeom prst="ellipse">
            <a:avLst/>
          </a:prstGeom>
          <a:solidFill>
            <a:schemeClr val="tx2">
              <a:lumMod val="50000"/>
            </a:schemeClr>
          </a:solidFill>
          <a:ln w="9525" algn="ctr">
            <a:solidFill>
              <a:schemeClr val="tx1"/>
            </a:solidFill>
            <a:round/>
            <a:headEnd/>
            <a:tailEnd/>
          </a:ln>
          <a:effectLst/>
        </p:spPr>
        <p:txBody>
          <a:bodyPr wrap="none" anchor="ctr"/>
          <a:lstStyle/>
          <a:p>
            <a:endParaRPr lang="en-US"/>
          </a:p>
        </p:txBody>
      </p:sp>
      <p:sp>
        <p:nvSpPr>
          <p:cNvPr id="1173536" name="Oval 32"/>
          <p:cNvSpPr>
            <a:spLocks noChangeArrowheads="1"/>
          </p:cNvSpPr>
          <p:nvPr/>
        </p:nvSpPr>
        <p:spPr bwMode="auto">
          <a:xfrm>
            <a:off x="6759575" y="3038459"/>
            <a:ext cx="152400" cy="152400"/>
          </a:xfrm>
          <a:prstGeom prst="ellipse">
            <a:avLst/>
          </a:prstGeom>
          <a:solidFill>
            <a:schemeClr val="tx2">
              <a:lumMod val="50000"/>
            </a:schemeClr>
          </a:solidFill>
          <a:ln w="9525" algn="ctr">
            <a:solidFill>
              <a:schemeClr val="tx1"/>
            </a:solidFill>
            <a:round/>
            <a:headEnd/>
            <a:tailEnd/>
          </a:ln>
          <a:effectLst/>
        </p:spPr>
        <p:txBody>
          <a:bodyPr wrap="none" anchor="ctr"/>
          <a:lstStyle/>
          <a:p>
            <a:endParaRPr lang="en-US"/>
          </a:p>
        </p:txBody>
      </p:sp>
      <p:sp>
        <p:nvSpPr>
          <p:cNvPr id="1173537" name="Oval 33"/>
          <p:cNvSpPr>
            <a:spLocks noChangeArrowheads="1"/>
          </p:cNvSpPr>
          <p:nvPr/>
        </p:nvSpPr>
        <p:spPr bwMode="auto">
          <a:xfrm>
            <a:off x="7543800" y="3038459"/>
            <a:ext cx="152400" cy="152400"/>
          </a:xfrm>
          <a:prstGeom prst="ellipse">
            <a:avLst/>
          </a:prstGeom>
          <a:solidFill>
            <a:schemeClr val="tx2">
              <a:lumMod val="50000"/>
            </a:schemeClr>
          </a:solidFill>
          <a:ln w="9525" algn="ctr">
            <a:solidFill>
              <a:schemeClr val="tx1"/>
            </a:solidFill>
            <a:round/>
            <a:headEnd/>
            <a:tailEnd/>
          </a:ln>
          <a:effectLst/>
        </p:spPr>
        <p:txBody>
          <a:bodyPr wrap="none" anchor="ctr"/>
          <a:lstStyle/>
          <a:p>
            <a:endParaRPr lang="en-US"/>
          </a:p>
        </p:txBody>
      </p:sp>
      <p:sp>
        <p:nvSpPr>
          <p:cNvPr id="1173538" name="Oval 34"/>
          <p:cNvSpPr>
            <a:spLocks noChangeArrowheads="1"/>
          </p:cNvSpPr>
          <p:nvPr/>
        </p:nvSpPr>
        <p:spPr bwMode="auto">
          <a:xfrm>
            <a:off x="6607175" y="2057384"/>
            <a:ext cx="152400" cy="152400"/>
          </a:xfrm>
          <a:prstGeom prst="ellipse">
            <a:avLst/>
          </a:prstGeom>
          <a:solidFill>
            <a:schemeClr val="tx2">
              <a:lumMod val="50000"/>
            </a:schemeClr>
          </a:solidFill>
          <a:ln w="9525" algn="ctr">
            <a:solidFill>
              <a:schemeClr val="tx1"/>
            </a:solidFill>
            <a:round/>
            <a:headEnd/>
            <a:tailEnd/>
          </a:ln>
          <a:effectLst/>
        </p:spPr>
        <p:txBody>
          <a:bodyPr wrap="none" anchor="ctr"/>
          <a:lstStyle/>
          <a:p>
            <a:endParaRPr lang="en-US"/>
          </a:p>
        </p:txBody>
      </p:sp>
      <p:sp>
        <p:nvSpPr>
          <p:cNvPr id="1173539" name="Oval 35"/>
          <p:cNvSpPr>
            <a:spLocks noChangeArrowheads="1"/>
          </p:cNvSpPr>
          <p:nvPr/>
        </p:nvSpPr>
        <p:spPr bwMode="auto">
          <a:xfrm>
            <a:off x="7189788" y="2057384"/>
            <a:ext cx="152400" cy="152400"/>
          </a:xfrm>
          <a:prstGeom prst="ellipse">
            <a:avLst/>
          </a:prstGeom>
          <a:solidFill>
            <a:schemeClr val="tx2">
              <a:lumMod val="50000"/>
            </a:schemeClr>
          </a:solidFill>
          <a:ln w="9525" algn="ctr">
            <a:solidFill>
              <a:schemeClr val="tx1"/>
            </a:solidFill>
            <a:round/>
            <a:headEnd/>
            <a:tailEnd/>
          </a:ln>
          <a:effectLst/>
        </p:spPr>
        <p:txBody>
          <a:bodyPr wrap="none" anchor="ctr"/>
          <a:lstStyle/>
          <a:p>
            <a:endParaRPr lang="en-US"/>
          </a:p>
        </p:txBody>
      </p:sp>
      <p:sp>
        <p:nvSpPr>
          <p:cNvPr id="1173540" name="Oval 36"/>
          <p:cNvSpPr>
            <a:spLocks noChangeArrowheads="1"/>
          </p:cNvSpPr>
          <p:nvPr/>
        </p:nvSpPr>
        <p:spPr bwMode="auto">
          <a:xfrm>
            <a:off x="7772400" y="2057384"/>
            <a:ext cx="152400" cy="152400"/>
          </a:xfrm>
          <a:prstGeom prst="ellipse">
            <a:avLst/>
          </a:prstGeom>
          <a:solidFill>
            <a:schemeClr val="tx2">
              <a:lumMod val="50000"/>
            </a:schemeClr>
          </a:solidFill>
          <a:ln w="9525" algn="ctr">
            <a:solidFill>
              <a:schemeClr val="tx1"/>
            </a:solidFill>
            <a:round/>
            <a:headEnd/>
            <a:tailEnd/>
          </a:ln>
          <a:effectLst/>
        </p:spPr>
        <p:txBody>
          <a:bodyPr wrap="none" anchor="ctr"/>
          <a:lstStyle/>
          <a:p>
            <a:endParaRPr lang="en-US"/>
          </a:p>
        </p:txBody>
      </p:sp>
      <p:cxnSp>
        <p:nvCxnSpPr>
          <p:cNvPr id="1173541" name="AutoShape 37"/>
          <p:cNvCxnSpPr>
            <a:cxnSpLocks noChangeShapeType="1"/>
            <a:stCxn id="1173535" idx="0"/>
            <a:endCxn id="1173537" idx="4"/>
          </p:cNvCxnSpPr>
          <p:nvPr/>
        </p:nvCxnSpPr>
        <p:spPr bwMode="auto">
          <a:xfrm flipV="1">
            <a:off x="6553200" y="3190859"/>
            <a:ext cx="1066800" cy="685800"/>
          </a:xfrm>
          <a:prstGeom prst="straightConnector1">
            <a:avLst/>
          </a:prstGeom>
          <a:noFill/>
          <a:ln w="9525">
            <a:solidFill>
              <a:schemeClr val="tx1"/>
            </a:solidFill>
            <a:round/>
            <a:headEnd/>
            <a:tailEnd type="triangle" w="med" len="med"/>
          </a:ln>
          <a:effectLst/>
        </p:spPr>
      </p:cxnSp>
      <p:cxnSp>
        <p:nvCxnSpPr>
          <p:cNvPr id="1173542" name="AutoShape 38"/>
          <p:cNvCxnSpPr>
            <a:cxnSpLocks noChangeShapeType="1"/>
            <a:stCxn id="1173537" idx="7"/>
            <a:endCxn id="1173540" idx="3"/>
          </p:cNvCxnSpPr>
          <p:nvPr/>
        </p:nvCxnSpPr>
        <p:spPr bwMode="auto">
          <a:xfrm flipV="1">
            <a:off x="7673975" y="2187559"/>
            <a:ext cx="120650" cy="873125"/>
          </a:xfrm>
          <a:prstGeom prst="straightConnector1">
            <a:avLst/>
          </a:prstGeom>
          <a:noFill/>
          <a:ln w="9525">
            <a:solidFill>
              <a:schemeClr val="tx1"/>
            </a:solidFill>
            <a:round/>
            <a:headEnd/>
            <a:tailEnd type="triangle" w="med" len="med"/>
          </a:ln>
          <a:effectLst/>
        </p:spPr>
      </p:cxnSp>
      <p:cxnSp>
        <p:nvCxnSpPr>
          <p:cNvPr id="1173543" name="AutoShape 39"/>
          <p:cNvCxnSpPr>
            <a:cxnSpLocks noChangeShapeType="1"/>
            <a:stCxn id="1173535" idx="0"/>
            <a:endCxn id="1173536" idx="4"/>
          </p:cNvCxnSpPr>
          <p:nvPr/>
        </p:nvCxnSpPr>
        <p:spPr bwMode="auto">
          <a:xfrm flipV="1">
            <a:off x="6553200" y="3190859"/>
            <a:ext cx="282575" cy="685800"/>
          </a:xfrm>
          <a:prstGeom prst="straightConnector1">
            <a:avLst/>
          </a:prstGeom>
          <a:noFill/>
          <a:ln w="9525">
            <a:solidFill>
              <a:schemeClr val="tx1"/>
            </a:solidFill>
            <a:round/>
            <a:headEnd/>
            <a:tailEnd type="triangle" w="med" len="med"/>
          </a:ln>
          <a:effectLst/>
        </p:spPr>
      </p:cxnSp>
      <p:cxnSp>
        <p:nvCxnSpPr>
          <p:cNvPr id="1173544" name="AutoShape 40"/>
          <p:cNvCxnSpPr>
            <a:cxnSpLocks noChangeShapeType="1"/>
            <a:stCxn id="1173536" idx="1"/>
            <a:endCxn id="1173538" idx="5"/>
          </p:cNvCxnSpPr>
          <p:nvPr/>
        </p:nvCxnSpPr>
        <p:spPr bwMode="auto">
          <a:xfrm flipH="1" flipV="1">
            <a:off x="6737350" y="2187559"/>
            <a:ext cx="44450" cy="873125"/>
          </a:xfrm>
          <a:prstGeom prst="straightConnector1">
            <a:avLst/>
          </a:prstGeom>
          <a:noFill/>
          <a:ln w="9525">
            <a:solidFill>
              <a:schemeClr val="tx1"/>
            </a:solidFill>
            <a:round/>
            <a:headEnd/>
            <a:tailEnd type="triangle" w="med" len="med"/>
          </a:ln>
          <a:effectLst/>
        </p:spPr>
      </p:cxnSp>
      <p:cxnSp>
        <p:nvCxnSpPr>
          <p:cNvPr id="1173545" name="AutoShape 41"/>
          <p:cNvCxnSpPr>
            <a:cxnSpLocks noChangeShapeType="1"/>
            <a:stCxn id="1173536" idx="7"/>
            <a:endCxn id="1173539" idx="3"/>
          </p:cNvCxnSpPr>
          <p:nvPr/>
        </p:nvCxnSpPr>
        <p:spPr bwMode="auto">
          <a:xfrm flipV="1">
            <a:off x="6889750" y="2187559"/>
            <a:ext cx="322263" cy="873125"/>
          </a:xfrm>
          <a:prstGeom prst="straightConnector1">
            <a:avLst/>
          </a:prstGeom>
          <a:noFill/>
          <a:ln w="9525">
            <a:solidFill>
              <a:schemeClr val="tx1"/>
            </a:solidFill>
            <a:round/>
            <a:headEnd/>
            <a:tailEnd type="triangle" w="med" len="med"/>
          </a:ln>
          <a:effectLst/>
        </p:spPr>
      </p:cxnSp>
      <p:cxnSp>
        <p:nvCxnSpPr>
          <p:cNvPr id="1173546" name="AutoShape 42"/>
          <p:cNvCxnSpPr>
            <a:cxnSpLocks noChangeShapeType="1"/>
            <a:stCxn id="1173537" idx="0"/>
            <a:endCxn id="1173539" idx="4"/>
          </p:cNvCxnSpPr>
          <p:nvPr/>
        </p:nvCxnSpPr>
        <p:spPr bwMode="auto">
          <a:xfrm flipH="1" flipV="1">
            <a:off x="7265988" y="2209784"/>
            <a:ext cx="354012" cy="828675"/>
          </a:xfrm>
          <a:prstGeom prst="straightConnector1">
            <a:avLst/>
          </a:prstGeom>
          <a:noFill/>
          <a:ln w="9525">
            <a:solidFill>
              <a:schemeClr val="tx1"/>
            </a:solidFill>
            <a:round/>
            <a:headEnd/>
            <a:tailEnd type="triangle" w="med" len="med"/>
          </a:ln>
          <a:effectLst/>
        </p:spPr>
      </p:cxnSp>
      <p:sp>
        <p:nvSpPr>
          <p:cNvPr id="1173547" name="Oval 43"/>
          <p:cNvSpPr>
            <a:spLocks noChangeArrowheads="1"/>
          </p:cNvSpPr>
          <p:nvPr/>
        </p:nvSpPr>
        <p:spPr bwMode="auto">
          <a:xfrm>
            <a:off x="5029200" y="3876659"/>
            <a:ext cx="152400" cy="152400"/>
          </a:xfrm>
          <a:prstGeom prst="ellipse">
            <a:avLst/>
          </a:prstGeom>
          <a:solidFill>
            <a:schemeClr val="tx2">
              <a:lumMod val="50000"/>
            </a:schemeClr>
          </a:solidFill>
          <a:ln w="9525" algn="ctr">
            <a:solidFill>
              <a:schemeClr val="tx1"/>
            </a:solidFill>
            <a:round/>
            <a:headEnd/>
            <a:tailEnd/>
          </a:ln>
          <a:effectLst/>
        </p:spPr>
        <p:txBody>
          <a:bodyPr wrap="none" anchor="ctr"/>
          <a:lstStyle/>
          <a:p>
            <a:endParaRPr lang="en-US"/>
          </a:p>
        </p:txBody>
      </p:sp>
      <p:sp>
        <p:nvSpPr>
          <p:cNvPr id="1173548" name="Oval 44"/>
          <p:cNvSpPr>
            <a:spLocks noChangeArrowheads="1"/>
          </p:cNvSpPr>
          <p:nvPr/>
        </p:nvSpPr>
        <p:spPr bwMode="auto">
          <a:xfrm>
            <a:off x="5029200" y="3038459"/>
            <a:ext cx="152400" cy="152400"/>
          </a:xfrm>
          <a:prstGeom prst="ellipse">
            <a:avLst/>
          </a:prstGeom>
          <a:solidFill>
            <a:schemeClr val="tx2">
              <a:lumMod val="50000"/>
            </a:schemeClr>
          </a:solidFill>
          <a:ln w="9525" algn="ctr">
            <a:solidFill>
              <a:schemeClr val="tx1"/>
            </a:solidFill>
            <a:round/>
            <a:headEnd/>
            <a:tailEnd/>
          </a:ln>
          <a:effectLst/>
        </p:spPr>
        <p:txBody>
          <a:bodyPr wrap="none" anchor="ctr"/>
          <a:lstStyle/>
          <a:p>
            <a:endParaRPr lang="en-US"/>
          </a:p>
        </p:txBody>
      </p:sp>
      <p:sp>
        <p:nvSpPr>
          <p:cNvPr id="1173549" name="Oval 45"/>
          <p:cNvSpPr>
            <a:spLocks noChangeArrowheads="1"/>
          </p:cNvSpPr>
          <p:nvPr/>
        </p:nvSpPr>
        <p:spPr bwMode="auto">
          <a:xfrm>
            <a:off x="5813425" y="3038459"/>
            <a:ext cx="152400" cy="152400"/>
          </a:xfrm>
          <a:prstGeom prst="ellipse">
            <a:avLst/>
          </a:prstGeom>
          <a:solidFill>
            <a:schemeClr val="tx2">
              <a:lumMod val="50000"/>
            </a:schemeClr>
          </a:solidFill>
          <a:ln w="9525" algn="ctr">
            <a:solidFill>
              <a:schemeClr val="tx1"/>
            </a:solidFill>
            <a:round/>
            <a:headEnd/>
            <a:tailEnd/>
          </a:ln>
          <a:effectLst/>
        </p:spPr>
        <p:txBody>
          <a:bodyPr wrap="none" anchor="ctr"/>
          <a:lstStyle/>
          <a:p>
            <a:endParaRPr lang="en-US"/>
          </a:p>
        </p:txBody>
      </p:sp>
      <p:sp>
        <p:nvSpPr>
          <p:cNvPr id="1173550" name="Oval 46"/>
          <p:cNvSpPr>
            <a:spLocks noChangeArrowheads="1"/>
          </p:cNvSpPr>
          <p:nvPr/>
        </p:nvSpPr>
        <p:spPr bwMode="auto">
          <a:xfrm>
            <a:off x="4648200" y="2057384"/>
            <a:ext cx="152400" cy="152400"/>
          </a:xfrm>
          <a:prstGeom prst="ellipse">
            <a:avLst/>
          </a:prstGeom>
          <a:solidFill>
            <a:schemeClr val="tx2">
              <a:lumMod val="50000"/>
            </a:schemeClr>
          </a:solidFill>
          <a:ln w="9525" algn="ctr">
            <a:solidFill>
              <a:schemeClr val="tx1"/>
            </a:solidFill>
            <a:round/>
            <a:headEnd/>
            <a:tailEnd/>
          </a:ln>
          <a:effectLst/>
        </p:spPr>
        <p:txBody>
          <a:bodyPr wrap="none" anchor="ctr"/>
          <a:lstStyle/>
          <a:p>
            <a:endParaRPr lang="en-US"/>
          </a:p>
        </p:txBody>
      </p:sp>
      <p:sp>
        <p:nvSpPr>
          <p:cNvPr id="1173551" name="Oval 47"/>
          <p:cNvSpPr>
            <a:spLocks noChangeArrowheads="1"/>
          </p:cNvSpPr>
          <p:nvPr/>
        </p:nvSpPr>
        <p:spPr bwMode="auto">
          <a:xfrm>
            <a:off x="5443538" y="2057384"/>
            <a:ext cx="152400" cy="152400"/>
          </a:xfrm>
          <a:prstGeom prst="ellipse">
            <a:avLst/>
          </a:prstGeom>
          <a:solidFill>
            <a:schemeClr val="tx2">
              <a:lumMod val="50000"/>
            </a:schemeClr>
          </a:solidFill>
          <a:ln w="9525" algn="ctr">
            <a:solidFill>
              <a:schemeClr val="tx1"/>
            </a:solidFill>
            <a:round/>
            <a:headEnd/>
            <a:tailEnd/>
          </a:ln>
          <a:effectLst/>
        </p:spPr>
        <p:txBody>
          <a:bodyPr wrap="none" anchor="ctr"/>
          <a:lstStyle/>
          <a:p>
            <a:endParaRPr lang="en-US"/>
          </a:p>
        </p:txBody>
      </p:sp>
      <p:sp>
        <p:nvSpPr>
          <p:cNvPr id="1173552" name="Oval 48"/>
          <p:cNvSpPr>
            <a:spLocks noChangeArrowheads="1"/>
          </p:cNvSpPr>
          <p:nvPr/>
        </p:nvSpPr>
        <p:spPr bwMode="auto">
          <a:xfrm>
            <a:off x="6172200" y="2057384"/>
            <a:ext cx="152400" cy="152400"/>
          </a:xfrm>
          <a:prstGeom prst="ellipse">
            <a:avLst/>
          </a:prstGeom>
          <a:solidFill>
            <a:schemeClr val="tx2">
              <a:lumMod val="50000"/>
            </a:schemeClr>
          </a:solidFill>
          <a:ln w="9525" algn="ctr">
            <a:solidFill>
              <a:schemeClr val="tx1"/>
            </a:solidFill>
            <a:round/>
            <a:headEnd/>
            <a:tailEnd/>
          </a:ln>
          <a:effectLst/>
        </p:spPr>
        <p:txBody>
          <a:bodyPr wrap="none" anchor="ctr"/>
          <a:lstStyle/>
          <a:p>
            <a:endParaRPr lang="en-US"/>
          </a:p>
        </p:txBody>
      </p:sp>
      <p:cxnSp>
        <p:nvCxnSpPr>
          <p:cNvPr id="1173553" name="AutoShape 49"/>
          <p:cNvCxnSpPr>
            <a:cxnSpLocks noChangeShapeType="1"/>
            <a:stCxn id="1173547" idx="0"/>
            <a:endCxn id="1173549" idx="4"/>
          </p:cNvCxnSpPr>
          <p:nvPr/>
        </p:nvCxnSpPr>
        <p:spPr bwMode="auto">
          <a:xfrm flipV="1">
            <a:off x="5105400" y="3190859"/>
            <a:ext cx="784225" cy="685800"/>
          </a:xfrm>
          <a:prstGeom prst="straightConnector1">
            <a:avLst/>
          </a:prstGeom>
          <a:noFill/>
          <a:ln w="9525">
            <a:solidFill>
              <a:schemeClr val="tx1"/>
            </a:solidFill>
            <a:round/>
            <a:headEnd/>
            <a:tailEnd type="triangle" w="med" len="med"/>
          </a:ln>
          <a:effectLst/>
        </p:spPr>
      </p:cxnSp>
      <p:cxnSp>
        <p:nvCxnSpPr>
          <p:cNvPr id="1173554" name="AutoShape 50"/>
          <p:cNvCxnSpPr>
            <a:cxnSpLocks noChangeShapeType="1"/>
            <a:stCxn id="1173549" idx="7"/>
            <a:endCxn id="1173552" idx="3"/>
          </p:cNvCxnSpPr>
          <p:nvPr/>
        </p:nvCxnSpPr>
        <p:spPr bwMode="auto">
          <a:xfrm flipV="1">
            <a:off x="5943600" y="2187559"/>
            <a:ext cx="250825" cy="873125"/>
          </a:xfrm>
          <a:prstGeom prst="straightConnector1">
            <a:avLst/>
          </a:prstGeom>
          <a:noFill/>
          <a:ln w="9525">
            <a:solidFill>
              <a:schemeClr val="tx1"/>
            </a:solidFill>
            <a:round/>
            <a:headEnd/>
            <a:tailEnd type="triangle" w="med" len="med"/>
          </a:ln>
          <a:effectLst/>
        </p:spPr>
      </p:cxnSp>
      <p:cxnSp>
        <p:nvCxnSpPr>
          <p:cNvPr id="1173555" name="AutoShape 51"/>
          <p:cNvCxnSpPr>
            <a:cxnSpLocks noChangeShapeType="1"/>
            <a:stCxn id="1173547" idx="0"/>
            <a:endCxn id="1173548" idx="4"/>
          </p:cNvCxnSpPr>
          <p:nvPr/>
        </p:nvCxnSpPr>
        <p:spPr bwMode="auto">
          <a:xfrm flipV="1">
            <a:off x="5105400" y="3190859"/>
            <a:ext cx="0" cy="685800"/>
          </a:xfrm>
          <a:prstGeom prst="straightConnector1">
            <a:avLst/>
          </a:prstGeom>
          <a:noFill/>
          <a:ln w="9525">
            <a:solidFill>
              <a:schemeClr val="tx1"/>
            </a:solidFill>
            <a:round/>
            <a:headEnd/>
            <a:tailEnd type="triangle" w="med" len="med"/>
          </a:ln>
          <a:effectLst/>
        </p:spPr>
      </p:cxnSp>
      <p:cxnSp>
        <p:nvCxnSpPr>
          <p:cNvPr id="1173556" name="AutoShape 52"/>
          <p:cNvCxnSpPr>
            <a:cxnSpLocks noChangeShapeType="1"/>
            <a:stCxn id="1173548" idx="1"/>
            <a:endCxn id="1173550" idx="5"/>
          </p:cNvCxnSpPr>
          <p:nvPr/>
        </p:nvCxnSpPr>
        <p:spPr bwMode="auto">
          <a:xfrm flipH="1" flipV="1">
            <a:off x="4778375" y="2187559"/>
            <a:ext cx="273050" cy="873125"/>
          </a:xfrm>
          <a:prstGeom prst="straightConnector1">
            <a:avLst/>
          </a:prstGeom>
          <a:noFill/>
          <a:ln w="9525">
            <a:solidFill>
              <a:schemeClr val="tx1"/>
            </a:solidFill>
            <a:round/>
            <a:headEnd/>
            <a:tailEnd type="triangle" w="med" len="med"/>
          </a:ln>
          <a:effectLst/>
        </p:spPr>
      </p:cxnSp>
      <p:cxnSp>
        <p:nvCxnSpPr>
          <p:cNvPr id="1173557" name="AutoShape 53"/>
          <p:cNvCxnSpPr>
            <a:cxnSpLocks noChangeShapeType="1"/>
            <a:stCxn id="1173548" idx="7"/>
            <a:endCxn id="1173551" idx="3"/>
          </p:cNvCxnSpPr>
          <p:nvPr/>
        </p:nvCxnSpPr>
        <p:spPr bwMode="auto">
          <a:xfrm flipV="1">
            <a:off x="5159375" y="2187559"/>
            <a:ext cx="306388" cy="873125"/>
          </a:xfrm>
          <a:prstGeom prst="straightConnector1">
            <a:avLst/>
          </a:prstGeom>
          <a:noFill/>
          <a:ln w="9525">
            <a:solidFill>
              <a:schemeClr val="tx1"/>
            </a:solidFill>
            <a:round/>
            <a:headEnd/>
            <a:tailEnd type="triangle" w="med" len="med"/>
          </a:ln>
          <a:effectLst/>
        </p:spPr>
      </p:cxnSp>
      <p:cxnSp>
        <p:nvCxnSpPr>
          <p:cNvPr id="1173558" name="AutoShape 54"/>
          <p:cNvCxnSpPr>
            <a:cxnSpLocks noChangeShapeType="1"/>
            <a:stCxn id="1173549" idx="0"/>
            <a:endCxn id="1173551" idx="4"/>
          </p:cNvCxnSpPr>
          <p:nvPr/>
        </p:nvCxnSpPr>
        <p:spPr bwMode="auto">
          <a:xfrm flipH="1" flipV="1">
            <a:off x="5519738" y="2209784"/>
            <a:ext cx="369887" cy="828675"/>
          </a:xfrm>
          <a:prstGeom prst="straightConnector1">
            <a:avLst/>
          </a:prstGeom>
          <a:noFill/>
          <a:ln w="9525">
            <a:solidFill>
              <a:schemeClr val="tx1"/>
            </a:solidFill>
            <a:round/>
            <a:headEnd/>
            <a:tailEnd type="triangle" w="med" len="med"/>
          </a:ln>
          <a:effectLst/>
        </p:spPr>
      </p:cxnSp>
      <p:cxnSp>
        <p:nvCxnSpPr>
          <p:cNvPr id="1173559" name="AutoShape 55"/>
          <p:cNvCxnSpPr>
            <a:cxnSpLocks noChangeShapeType="1"/>
            <a:stCxn id="1173516" idx="0"/>
            <a:endCxn id="1173535" idx="4"/>
          </p:cNvCxnSpPr>
          <p:nvPr/>
        </p:nvCxnSpPr>
        <p:spPr bwMode="auto">
          <a:xfrm flipV="1">
            <a:off x="6019800" y="4029059"/>
            <a:ext cx="533400" cy="390525"/>
          </a:xfrm>
          <a:prstGeom prst="straightConnector1">
            <a:avLst/>
          </a:prstGeom>
          <a:noFill/>
          <a:ln w="9525">
            <a:solidFill>
              <a:schemeClr val="tx1"/>
            </a:solidFill>
            <a:round/>
            <a:headEnd/>
            <a:tailEnd type="triangle" w="med" len="med"/>
          </a:ln>
          <a:effectLst/>
        </p:spPr>
      </p:cxnSp>
      <p:cxnSp>
        <p:nvCxnSpPr>
          <p:cNvPr id="1173560" name="AutoShape 56"/>
          <p:cNvCxnSpPr>
            <a:cxnSpLocks noChangeShapeType="1"/>
            <a:stCxn id="1173516" idx="0"/>
            <a:endCxn id="1173547" idx="4"/>
          </p:cNvCxnSpPr>
          <p:nvPr/>
        </p:nvCxnSpPr>
        <p:spPr bwMode="auto">
          <a:xfrm flipH="1" flipV="1">
            <a:off x="5105400" y="4029059"/>
            <a:ext cx="914400" cy="390525"/>
          </a:xfrm>
          <a:prstGeom prst="straightConnector1">
            <a:avLst/>
          </a:prstGeom>
          <a:noFill/>
          <a:ln w="9525">
            <a:solidFill>
              <a:schemeClr val="tx1"/>
            </a:solidFill>
            <a:round/>
            <a:headEnd/>
            <a:tailEnd type="triangle" w="med" len="med"/>
          </a:ln>
          <a:effectLst/>
        </p:spPr>
      </p:cxnSp>
      <p:cxnSp>
        <p:nvCxnSpPr>
          <p:cNvPr id="1173561" name="AutoShape 57"/>
          <p:cNvCxnSpPr>
            <a:cxnSpLocks noChangeShapeType="1"/>
            <a:stCxn id="1173515" idx="0"/>
            <a:endCxn id="1173547" idx="4"/>
          </p:cNvCxnSpPr>
          <p:nvPr/>
        </p:nvCxnSpPr>
        <p:spPr bwMode="auto">
          <a:xfrm flipV="1">
            <a:off x="4381500" y="4029059"/>
            <a:ext cx="723900" cy="390525"/>
          </a:xfrm>
          <a:prstGeom prst="straightConnector1">
            <a:avLst/>
          </a:prstGeom>
          <a:noFill/>
          <a:ln w="9525">
            <a:solidFill>
              <a:schemeClr val="tx1"/>
            </a:solidFill>
            <a:round/>
            <a:headEnd/>
            <a:tailEnd type="triangle" w="med" len="med"/>
          </a:ln>
          <a:effectLst/>
        </p:spPr>
      </p:cxnSp>
      <p:sp>
        <p:nvSpPr>
          <p:cNvPr id="1173562" name="Oval 58"/>
          <p:cNvSpPr>
            <a:spLocks noChangeArrowheads="1"/>
          </p:cNvSpPr>
          <p:nvPr/>
        </p:nvSpPr>
        <p:spPr bwMode="auto">
          <a:xfrm>
            <a:off x="3581400" y="3876659"/>
            <a:ext cx="152400" cy="152400"/>
          </a:xfrm>
          <a:prstGeom prst="ellipse">
            <a:avLst/>
          </a:prstGeom>
          <a:solidFill>
            <a:schemeClr val="tx2">
              <a:lumMod val="50000"/>
            </a:schemeClr>
          </a:solidFill>
          <a:ln w="9525" algn="ctr">
            <a:solidFill>
              <a:schemeClr val="tx1"/>
            </a:solidFill>
            <a:round/>
            <a:headEnd/>
            <a:tailEnd/>
          </a:ln>
          <a:effectLst/>
        </p:spPr>
        <p:txBody>
          <a:bodyPr wrap="none" anchor="ctr"/>
          <a:lstStyle/>
          <a:p>
            <a:endParaRPr lang="en-US"/>
          </a:p>
        </p:txBody>
      </p:sp>
      <p:sp>
        <p:nvSpPr>
          <p:cNvPr id="1173563" name="Oval 59"/>
          <p:cNvSpPr>
            <a:spLocks noChangeArrowheads="1"/>
          </p:cNvSpPr>
          <p:nvPr/>
        </p:nvSpPr>
        <p:spPr bwMode="auto">
          <a:xfrm>
            <a:off x="3243263" y="3038459"/>
            <a:ext cx="152400" cy="152400"/>
          </a:xfrm>
          <a:prstGeom prst="ellipse">
            <a:avLst/>
          </a:prstGeom>
          <a:solidFill>
            <a:schemeClr val="tx2">
              <a:lumMod val="50000"/>
            </a:schemeClr>
          </a:solidFill>
          <a:ln w="9525" algn="ctr">
            <a:solidFill>
              <a:schemeClr val="tx1"/>
            </a:solidFill>
            <a:round/>
            <a:headEnd/>
            <a:tailEnd/>
          </a:ln>
          <a:effectLst/>
        </p:spPr>
        <p:txBody>
          <a:bodyPr wrap="none" anchor="ctr"/>
          <a:lstStyle/>
          <a:p>
            <a:endParaRPr lang="en-US"/>
          </a:p>
        </p:txBody>
      </p:sp>
      <p:sp>
        <p:nvSpPr>
          <p:cNvPr id="1173564" name="Oval 60"/>
          <p:cNvSpPr>
            <a:spLocks noChangeArrowheads="1"/>
          </p:cNvSpPr>
          <p:nvPr/>
        </p:nvSpPr>
        <p:spPr bwMode="auto">
          <a:xfrm>
            <a:off x="4027488" y="3038459"/>
            <a:ext cx="152400" cy="152400"/>
          </a:xfrm>
          <a:prstGeom prst="ellipse">
            <a:avLst/>
          </a:prstGeom>
          <a:solidFill>
            <a:schemeClr val="tx2">
              <a:lumMod val="50000"/>
            </a:schemeClr>
          </a:solidFill>
          <a:ln w="9525" algn="ctr">
            <a:solidFill>
              <a:schemeClr val="tx1"/>
            </a:solidFill>
            <a:round/>
            <a:headEnd/>
            <a:tailEnd/>
          </a:ln>
          <a:effectLst/>
        </p:spPr>
        <p:txBody>
          <a:bodyPr wrap="none" anchor="ctr"/>
          <a:lstStyle/>
          <a:p>
            <a:endParaRPr lang="en-US"/>
          </a:p>
        </p:txBody>
      </p:sp>
      <p:sp>
        <p:nvSpPr>
          <p:cNvPr id="1173565" name="Oval 61"/>
          <p:cNvSpPr>
            <a:spLocks noChangeArrowheads="1"/>
          </p:cNvSpPr>
          <p:nvPr/>
        </p:nvSpPr>
        <p:spPr bwMode="auto">
          <a:xfrm>
            <a:off x="3116263" y="2057384"/>
            <a:ext cx="152400" cy="152400"/>
          </a:xfrm>
          <a:prstGeom prst="ellipse">
            <a:avLst/>
          </a:prstGeom>
          <a:solidFill>
            <a:schemeClr val="tx2">
              <a:lumMod val="50000"/>
            </a:schemeClr>
          </a:solidFill>
          <a:ln w="9525" algn="ctr">
            <a:solidFill>
              <a:schemeClr val="tx1"/>
            </a:solidFill>
            <a:round/>
            <a:headEnd/>
            <a:tailEnd/>
          </a:ln>
          <a:effectLst/>
        </p:spPr>
        <p:txBody>
          <a:bodyPr wrap="none" anchor="ctr"/>
          <a:lstStyle/>
          <a:p>
            <a:endParaRPr lang="en-US"/>
          </a:p>
        </p:txBody>
      </p:sp>
      <p:sp>
        <p:nvSpPr>
          <p:cNvPr id="1173566" name="Oval 62"/>
          <p:cNvSpPr>
            <a:spLocks noChangeArrowheads="1"/>
          </p:cNvSpPr>
          <p:nvPr/>
        </p:nvSpPr>
        <p:spPr bwMode="auto">
          <a:xfrm>
            <a:off x="3698875" y="2057384"/>
            <a:ext cx="152400" cy="152400"/>
          </a:xfrm>
          <a:prstGeom prst="ellipse">
            <a:avLst/>
          </a:prstGeom>
          <a:solidFill>
            <a:schemeClr val="tx2">
              <a:lumMod val="50000"/>
            </a:schemeClr>
          </a:solidFill>
          <a:ln w="9525" algn="ctr">
            <a:solidFill>
              <a:schemeClr val="tx1"/>
            </a:solidFill>
            <a:round/>
            <a:headEnd/>
            <a:tailEnd/>
          </a:ln>
          <a:effectLst/>
        </p:spPr>
        <p:txBody>
          <a:bodyPr wrap="none" anchor="ctr"/>
          <a:lstStyle/>
          <a:p>
            <a:endParaRPr lang="en-US"/>
          </a:p>
        </p:txBody>
      </p:sp>
      <p:sp>
        <p:nvSpPr>
          <p:cNvPr id="1173567" name="Oval 63"/>
          <p:cNvSpPr>
            <a:spLocks noChangeArrowheads="1"/>
          </p:cNvSpPr>
          <p:nvPr/>
        </p:nvSpPr>
        <p:spPr bwMode="auto">
          <a:xfrm>
            <a:off x="4279900" y="2057384"/>
            <a:ext cx="152400" cy="152400"/>
          </a:xfrm>
          <a:prstGeom prst="ellipse">
            <a:avLst/>
          </a:prstGeom>
          <a:solidFill>
            <a:schemeClr val="tx2">
              <a:lumMod val="50000"/>
            </a:schemeClr>
          </a:solidFill>
          <a:ln w="9525" algn="ctr">
            <a:solidFill>
              <a:schemeClr val="tx1"/>
            </a:solidFill>
            <a:round/>
            <a:headEnd/>
            <a:tailEnd/>
          </a:ln>
          <a:effectLst/>
        </p:spPr>
        <p:txBody>
          <a:bodyPr wrap="none" anchor="ctr"/>
          <a:lstStyle/>
          <a:p>
            <a:endParaRPr lang="en-US"/>
          </a:p>
        </p:txBody>
      </p:sp>
      <p:cxnSp>
        <p:nvCxnSpPr>
          <p:cNvPr id="1173568" name="AutoShape 64"/>
          <p:cNvCxnSpPr>
            <a:cxnSpLocks noChangeShapeType="1"/>
            <a:stCxn id="1173562" idx="0"/>
            <a:endCxn id="1173564" idx="4"/>
          </p:cNvCxnSpPr>
          <p:nvPr/>
        </p:nvCxnSpPr>
        <p:spPr bwMode="auto">
          <a:xfrm flipV="1">
            <a:off x="3657600" y="3190859"/>
            <a:ext cx="446088" cy="685800"/>
          </a:xfrm>
          <a:prstGeom prst="straightConnector1">
            <a:avLst/>
          </a:prstGeom>
          <a:noFill/>
          <a:ln w="9525">
            <a:solidFill>
              <a:schemeClr val="tx1"/>
            </a:solidFill>
            <a:round/>
            <a:headEnd/>
            <a:tailEnd type="triangle" w="med" len="med"/>
          </a:ln>
          <a:effectLst/>
        </p:spPr>
      </p:cxnSp>
      <p:cxnSp>
        <p:nvCxnSpPr>
          <p:cNvPr id="1173569" name="AutoShape 65"/>
          <p:cNvCxnSpPr>
            <a:cxnSpLocks noChangeShapeType="1"/>
            <a:stCxn id="1173564" idx="7"/>
            <a:endCxn id="1173567" idx="3"/>
          </p:cNvCxnSpPr>
          <p:nvPr/>
        </p:nvCxnSpPr>
        <p:spPr bwMode="auto">
          <a:xfrm flipV="1">
            <a:off x="4157663" y="2187559"/>
            <a:ext cx="144462" cy="873125"/>
          </a:xfrm>
          <a:prstGeom prst="straightConnector1">
            <a:avLst/>
          </a:prstGeom>
          <a:noFill/>
          <a:ln w="9525">
            <a:solidFill>
              <a:schemeClr val="tx1"/>
            </a:solidFill>
            <a:round/>
            <a:headEnd/>
            <a:tailEnd type="triangle" w="med" len="med"/>
          </a:ln>
          <a:effectLst/>
        </p:spPr>
      </p:cxnSp>
      <p:cxnSp>
        <p:nvCxnSpPr>
          <p:cNvPr id="1173570" name="AutoShape 66"/>
          <p:cNvCxnSpPr>
            <a:cxnSpLocks noChangeShapeType="1"/>
            <a:stCxn id="1173562" idx="0"/>
            <a:endCxn id="1173563" idx="4"/>
          </p:cNvCxnSpPr>
          <p:nvPr/>
        </p:nvCxnSpPr>
        <p:spPr bwMode="auto">
          <a:xfrm flipH="1" flipV="1">
            <a:off x="3319463" y="3190859"/>
            <a:ext cx="338137" cy="685800"/>
          </a:xfrm>
          <a:prstGeom prst="straightConnector1">
            <a:avLst/>
          </a:prstGeom>
          <a:noFill/>
          <a:ln w="9525">
            <a:solidFill>
              <a:schemeClr val="tx1"/>
            </a:solidFill>
            <a:round/>
            <a:headEnd/>
            <a:tailEnd type="triangle" w="med" len="med"/>
          </a:ln>
          <a:effectLst/>
        </p:spPr>
      </p:cxnSp>
      <p:cxnSp>
        <p:nvCxnSpPr>
          <p:cNvPr id="1173571" name="AutoShape 67"/>
          <p:cNvCxnSpPr>
            <a:cxnSpLocks noChangeShapeType="1"/>
            <a:stCxn id="1173563" idx="1"/>
            <a:endCxn id="1173565" idx="5"/>
          </p:cNvCxnSpPr>
          <p:nvPr/>
        </p:nvCxnSpPr>
        <p:spPr bwMode="auto">
          <a:xfrm flipH="1" flipV="1">
            <a:off x="3246438" y="2187559"/>
            <a:ext cx="19050" cy="873125"/>
          </a:xfrm>
          <a:prstGeom prst="straightConnector1">
            <a:avLst/>
          </a:prstGeom>
          <a:noFill/>
          <a:ln w="9525">
            <a:solidFill>
              <a:schemeClr val="tx1"/>
            </a:solidFill>
            <a:round/>
            <a:headEnd/>
            <a:tailEnd type="triangle" w="med" len="med"/>
          </a:ln>
          <a:effectLst/>
        </p:spPr>
      </p:cxnSp>
      <p:cxnSp>
        <p:nvCxnSpPr>
          <p:cNvPr id="1173572" name="AutoShape 68"/>
          <p:cNvCxnSpPr>
            <a:cxnSpLocks noChangeShapeType="1"/>
            <a:stCxn id="1173563" idx="7"/>
            <a:endCxn id="1173566" idx="3"/>
          </p:cNvCxnSpPr>
          <p:nvPr/>
        </p:nvCxnSpPr>
        <p:spPr bwMode="auto">
          <a:xfrm flipV="1">
            <a:off x="3373438" y="2187559"/>
            <a:ext cx="347662" cy="873125"/>
          </a:xfrm>
          <a:prstGeom prst="straightConnector1">
            <a:avLst/>
          </a:prstGeom>
          <a:noFill/>
          <a:ln w="9525">
            <a:solidFill>
              <a:schemeClr val="tx1"/>
            </a:solidFill>
            <a:round/>
            <a:headEnd/>
            <a:tailEnd type="triangle" w="med" len="med"/>
          </a:ln>
          <a:effectLst/>
        </p:spPr>
      </p:cxnSp>
      <p:cxnSp>
        <p:nvCxnSpPr>
          <p:cNvPr id="1173573" name="AutoShape 69"/>
          <p:cNvCxnSpPr>
            <a:cxnSpLocks noChangeShapeType="1"/>
            <a:stCxn id="1173564" idx="0"/>
            <a:endCxn id="1173566" idx="4"/>
          </p:cNvCxnSpPr>
          <p:nvPr/>
        </p:nvCxnSpPr>
        <p:spPr bwMode="auto">
          <a:xfrm flipH="1" flipV="1">
            <a:off x="3775075" y="2209784"/>
            <a:ext cx="328613" cy="828675"/>
          </a:xfrm>
          <a:prstGeom prst="straightConnector1">
            <a:avLst/>
          </a:prstGeom>
          <a:noFill/>
          <a:ln w="9525">
            <a:solidFill>
              <a:schemeClr val="tx1"/>
            </a:solidFill>
            <a:round/>
            <a:headEnd/>
            <a:tailEnd type="triangle" w="med" len="med"/>
          </a:ln>
          <a:effectLst/>
        </p:spPr>
      </p:cxnSp>
      <p:cxnSp>
        <p:nvCxnSpPr>
          <p:cNvPr id="1173574" name="AutoShape 70"/>
          <p:cNvCxnSpPr>
            <a:cxnSpLocks noChangeShapeType="1"/>
            <a:stCxn id="1173515" idx="1"/>
            <a:endCxn id="1173562" idx="4"/>
          </p:cNvCxnSpPr>
          <p:nvPr/>
        </p:nvCxnSpPr>
        <p:spPr bwMode="auto">
          <a:xfrm flipH="1" flipV="1">
            <a:off x="3657600" y="4029059"/>
            <a:ext cx="669925" cy="412750"/>
          </a:xfrm>
          <a:prstGeom prst="straightConnector1">
            <a:avLst/>
          </a:prstGeom>
          <a:noFill/>
          <a:ln w="9525">
            <a:solidFill>
              <a:schemeClr val="tx1"/>
            </a:solidFill>
            <a:round/>
            <a:headEnd/>
            <a:tailEnd type="triangle" w="med" len="med"/>
          </a:ln>
          <a:effectLst/>
        </p:spPr>
      </p:cxnSp>
      <p:cxnSp>
        <p:nvCxnSpPr>
          <p:cNvPr id="1173575" name="AutoShape 71"/>
          <p:cNvCxnSpPr>
            <a:cxnSpLocks noChangeShapeType="1"/>
            <a:stCxn id="1173514" idx="0"/>
            <a:endCxn id="1173523" idx="4"/>
          </p:cNvCxnSpPr>
          <p:nvPr/>
        </p:nvCxnSpPr>
        <p:spPr bwMode="auto">
          <a:xfrm flipH="1" flipV="1">
            <a:off x="2209800" y="4029059"/>
            <a:ext cx="533400" cy="390525"/>
          </a:xfrm>
          <a:prstGeom prst="straightConnector1">
            <a:avLst/>
          </a:prstGeom>
          <a:noFill/>
          <a:ln w="9525">
            <a:solidFill>
              <a:schemeClr val="tx1"/>
            </a:solidFill>
            <a:round/>
            <a:headEnd/>
            <a:tailEnd type="triangle" w="med" len="med"/>
          </a:ln>
          <a:effectLst/>
        </p:spPr>
      </p:cxnSp>
      <p:cxnSp>
        <p:nvCxnSpPr>
          <p:cNvPr id="1173576" name="AutoShape 72"/>
          <p:cNvCxnSpPr>
            <a:cxnSpLocks noChangeShapeType="1"/>
            <a:stCxn id="1173514" idx="0"/>
            <a:endCxn id="1173562" idx="4"/>
          </p:cNvCxnSpPr>
          <p:nvPr/>
        </p:nvCxnSpPr>
        <p:spPr bwMode="auto">
          <a:xfrm flipV="1">
            <a:off x="2743200" y="4029059"/>
            <a:ext cx="914400" cy="390525"/>
          </a:xfrm>
          <a:prstGeom prst="straightConnector1">
            <a:avLst/>
          </a:prstGeom>
          <a:noFill/>
          <a:ln w="9525">
            <a:solidFill>
              <a:schemeClr val="tx1"/>
            </a:solidFill>
            <a:round/>
            <a:headEnd/>
            <a:tailEnd type="triangle" w="med" len="med"/>
          </a:ln>
          <a:effectLst/>
        </p:spPr>
      </p:cxnSp>
      <p:sp>
        <p:nvSpPr>
          <p:cNvPr id="1173577" name="Text Box 73"/>
          <p:cNvSpPr txBox="1">
            <a:spLocks noChangeArrowheads="1"/>
          </p:cNvSpPr>
          <p:nvPr/>
        </p:nvSpPr>
        <p:spPr bwMode="auto">
          <a:xfrm>
            <a:off x="588963" y="5822934"/>
            <a:ext cx="782637" cy="581025"/>
          </a:xfrm>
          <a:prstGeom prst="rect">
            <a:avLst/>
          </a:prstGeom>
          <a:noFill/>
          <a:ln w="9525" algn="ctr">
            <a:noFill/>
            <a:miter lim="800000"/>
            <a:headEnd/>
            <a:tailEnd/>
          </a:ln>
          <a:effectLst/>
        </p:spPr>
        <p:txBody>
          <a:bodyPr wrap="none">
            <a:spAutoFit/>
          </a:bodyPr>
          <a:lstStyle/>
          <a:p>
            <a:r>
              <a:rPr lang="en-US" sz="1600"/>
              <a:t>more</a:t>
            </a:r>
            <a:br>
              <a:rPr lang="en-US" sz="1600"/>
            </a:br>
            <a:r>
              <a:rPr lang="en-US" sz="1600"/>
              <a:t>atomic</a:t>
            </a:r>
          </a:p>
        </p:txBody>
      </p:sp>
      <p:sp>
        <p:nvSpPr>
          <p:cNvPr id="74" name="Rounded Rectangle 73"/>
          <p:cNvSpPr/>
          <p:nvPr/>
        </p:nvSpPr>
        <p:spPr>
          <a:xfrm>
            <a:off x="0" y="6429372"/>
            <a:ext cx="2000264" cy="428628"/>
          </a:xfrm>
          <a:prstGeom prst="roundRect">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2"/>
                </a:solidFill>
              </a:rPr>
              <a:t>[PLDI07, PLDI08]</a:t>
            </a:r>
            <a:endParaRPr lang="en-US" dirty="0">
              <a:solidFill>
                <a:schemeClr val="tx2"/>
              </a:solidFill>
            </a:endParaRPr>
          </a:p>
        </p:txBody>
      </p:sp>
      <p:sp>
        <p:nvSpPr>
          <p:cNvPr id="75" name="Slide Number Placeholder 74"/>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37</a:t>
            </a:fld>
            <a:endParaRPr kumimoji="0" lang="en-US" sz="1200">
              <a:solidFill>
                <a:schemeClr val="tx2"/>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1173511"/>
                                        </p:tgtEl>
                                        <p:attrNameLst>
                                          <p:attrName>fillcolor</p:attrName>
                                        </p:attrNameLst>
                                      </p:cBhvr>
                                      <p:to>
                                        <a:srgbClr val="00FF00"/>
                                      </p:to>
                                    </p:animClr>
                                    <p:set>
                                      <p:cBhvr>
                                        <p:cTn id="7" dur="500" fill="hold"/>
                                        <p:tgtEl>
                                          <p:spTgt spid="1173511"/>
                                        </p:tgtEl>
                                        <p:attrNameLst>
                                          <p:attrName>fill.type</p:attrName>
                                        </p:attrNameLst>
                                      </p:cBhvr>
                                      <p:to>
                                        <p:strVal val="solid"/>
                                      </p:to>
                                    </p:set>
                                    <p:set>
                                      <p:cBhvr>
                                        <p:cTn id="8" dur="500" fill="hold"/>
                                        <p:tgtEl>
                                          <p:spTgt spid="1173511"/>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mph" presetSubtype="2" fill="hold" nodeType="clickEffect">
                                  <p:stCondLst>
                                    <p:cond delay="0"/>
                                  </p:stCondLst>
                                  <p:childTnLst>
                                    <p:animClr clrSpc="rgb" dir="cw">
                                      <p:cBhvr>
                                        <p:cTn id="12" dur="500" fill="hold"/>
                                        <p:tgtEl>
                                          <p:spTgt spid="1173513"/>
                                        </p:tgtEl>
                                        <p:attrNameLst>
                                          <p:attrName>fillcolor</p:attrName>
                                        </p:attrNameLst>
                                      </p:cBhvr>
                                      <p:to>
                                        <a:srgbClr val="00FF00"/>
                                      </p:to>
                                    </p:animClr>
                                    <p:set>
                                      <p:cBhvr>
                                        <p:cTn id="13" dur="500" fill="hold"/>
                                        <p:tgtEl>
                                          <p:spTgt spid="1173513"/>
                                        </p:tgtEl>
                                        <p:attrNameLst>
                                          <p:attrName>fill.type</p:attrName>
                                        </p:attrNameLst>
                                      </p:cBhvr>
                                      <p:to>
                                        <p:strVal val="solid"/>
                                      </p:to>
                                    </p:set>
                                    <p:set>
                                      <p:cBhvr>
                                        <p:cTn id="14" dur="500" fill="hold"/>
                                        <p:tgtEl>
                                          <p:spTgt spid="1173513"/>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 presetClass="emph" presetSubtype="2" fill="hold" nodeType="clickEffect">
                                  <p:stCondLst>
                                    <p:cond delay="0"/>
                                  </p:stCondLst>
                                  <p:childTnLst>
                                    <p:animClr clrSpc="rgb" dir="cw">
                                      <p:cBhvr>
                                        <p:cTn id="18" dur="500" fill="hold"/>
                                        <p:tgtEl>
                                          <p:spTgt spid="1173516"/>
                                        </p:tgtEl>
                                        <p:attrNameLst>
                                          <p:attrName>fillcolor</p:attrName>
                                        </p:attrNameLst>
                                      </p:cBhvr>
                                      <p:to>
                                        <a:srgbClr val="00FF00"/>
                                      </p:to>
                                    </p:animClr>
                                    <p:set>
                                      <p:cBhvr>
                                        <p:cTn id="19" dur="500" fill="hold"/>
                                        <p:tgtEl>
                                          <p:spTgt spid="1173516"/>
                                        </p:tgtEl>
                                        <p:attrNameLst>
                                          <p:attrName>fill.type</p:attrName>
                                        </p:attrNameLst>
                                      </p:cBhvr>
                                      <p:to>
                                        <p:strVal val="solid"/>
                                      </p:to>
                                    </p:set>
                                    <p:set>
                                      <p:cBhvr>
                                        <p:cTn id="20" dur="500" fill="hold"/>
                                        <p:tgtEl>
                                          <p:spTgt spid="1173516"/>
                                        </p:tgtEl>
                                        <p:attrNameLst>
                                          <p:attrName>fill.on</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1" presetClass="emph" presetSubtype="2" fill="hold" nodeType="clickEffect">
                                  <p:stCondLst>
                                    <p:cond delay="0"/>
                                  </p:stCondLst>
                                  <p:childTnLst>
                                    <p:animClr clrSpc="rgb" dir="cw">
                                      <p:cBhvr>
                                        <p:cTn id="24" dur="500" fill="hold"/>
                                        <p:tgtEl>
                                          <p:spTgt spid="1173547"/>
                                        </p:tgtEl>
                                        <p:attrNameLst>
                                          <p:attrName>fillcolor</p:attrName>
                                        </p:attrNameLst>
                                      </p:cBhvr>
                                      <p:to>
                                        <a:srgbClr val="00FF00"/>
                                      </p:to>
                                    </p:animClr>
                                    <p:set>
                                      <p:cBhvr>
                                        <p:cTn id="25" dur="500" fill="hold"/>
                                        <p:tgtEl>
                                          <p:spTgt spid="1173547"/>
                                        </p:tgtEl>
                                        <p:attrNameLst>
                                          <p:attrName>fill.type</p:attrName>
                                        </p:attrNameLst>
                                      </p:cBhvr>
                                      <p:to>
                                        <p:strVal val="solid"/>
                                      </p:to>
                                    </p:set>
                                    <p:set>
                                      <p:cBhvr>
                                        <p:cTn id="26" dur="500" fill="hold"/>
                                        <p:tgtEl>
                                          <p:spTgt spid="1173547"/>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173507"/>
                                        </p:tgtEl>
                                        <p:attrNameLst>
                                          <p:attrName>style.visibility</p:attrName>
                                        </p:attrNameLst>
                                      </p:cBhvr>
                                      <p:to>
                                        <p:strVal val="visible"/>
                                      </p:to>
                                    </p:set>
                                    <p:animEffect transition="in" filter="wipe(up)">
                                      <p:cBhvr>
                                        <p:cTn id="31" dur="500"/>
                                        <p:tgtEl>
                                          <p:spTgt spid="1173507"/>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mph" presetSubtype="2" fill="hold" nodeType="clickEffect">
                                  <p:stCondLst>
                                    <p:cond delay="0"/>
                                  </p:stCondLst>
                                  <p:childTnLst>
                                    <p:animClr clrSpc="rgb" dir="cw">
                                      <p:cBhvr>
                                        <p:cTn id="35" dur="2000" fill="hold"/>
                                        <p:tgtEl>
                                          <p:spTgt spid="1173514"/>
                                        </p:tgtEl>
                                        <p:attrNameLst>
                                          <p:attrName>fillcolor</p:attrName>
                                        </p:attrNameLst>
                                      </p:cBhvr>
                                      <p:to>
                                        <a:srgbClr val="00FF00"/>
                                      </p:to>
                                    </p:animClr>
                                    <p:set>
                                      <p:cBhvr>
                                        <p:cTn id="36" dur="2000" fill="hold"/>
                                        <p:tgtEl>
                                          <p:spTgt spid="1173514"/>
                                        </p:tgtEl>
                                        <p:attrNameLst>
                                          <p:attrName>fill.type</p:attrName>
                                        </p:attrNameLst>
                                      </p:cBhvr>
                                      <p:to>
                                        <p:strVal val="solid"/>
                                      </p:to>
                                    </p:set>
                                    <p:set>
                                      <p:cBhvr>
                                        <p:cTn id="37" dur="2000" fill="hold"/>
                                        <p:tgtEl>
                                          <p:spTgt spid="1173514"/>
                                        </p:tgtEl>
                                        <p:attrNameLst>
                                          <p:attrName>fill.on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1" presetClass="emph" presetSubtype="2" fill="hold" nodeType="clickEffect">
                                  <p:stCondLst>
                                    <p:cond delay="0"/>
                                  </p:stCondLst>
                                  <p:childTnLst>
                                    <p:animClr clrSpc="rgb" dir="cw">
                                      <p:cBhvr>
                                        <p:cTn id="41" dur="2000" fill="hold"/>
                                        <p:tgtEl>
                                          <p:spTgt spid="1173523"/>
                                        </p:tgtEl>
                                        <p:attrNameLst>
                                          <p:attrName>fillcolor</p:attrName>
                                        </p:attrNameLst>
                                      </p:cBhvr>
                                      <p:to>
                                        <a:srgbClr val="FF0000"/>
                                      </p:to>
                                    </p:animClr>
                                    <p:set>
                                      <p:cBhvr>
                                        <p:cTn id="42" dur="2000" fill="hold"/>
                                        <p:tgtEl>
                                          <p:spTgt spid="1173523"/>
                                        </p:tgtEl>
                                        <p:attrNameLst>
                                          <p:attrName>fill.type</p:attrName>
                                        </p:attrNameLst>
                                      </p:cBhvr>
                                      <p:to>
                                        <p:strVal val="solid"/>
                                      </p:to>
                                    </p:set>
                                    <p:set>
                                      <p:cBhvr>
                                        <p:cTn id="43" dur="2000" fill="hold"/>
                                        <p:tgtEl>
                                          <p:spTgt spid="1173523"/>
                                        </p:tgtEl>
                                        <p:attrNameLst>
                                          <p:attrName>fill.on</p:attrName>
                                        </p:attrNameLst>
                                      </p:cBhvr>
                                      <p:to>
                                        <p:strVal val="true"/>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173506"/>
                                        </p:tgtEl>
                                        <p:attrNameLst>
                                          <p:attrName>style.visibility</p:attrName>
                                        </p:attrNameLst>
                                      </p:cBhvr>
                                      <p:to>
                                        <p:strVal val="visible"/>
                                      </p:to>
                                    </p:set>
                                    <p:animEffect transition="in" filter="wipe(down)">
                                      <p:cBhvr>
                                        <p:cTn id="48" dur="500"/>
                                        <p:tgtEl>
                                          <p:spTgt spid="1173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3506" grpId="0" animBg="1"/>
      <p:bldP spid="1173507"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z="2800" dirty="0" smtClean="0"/>
              <a:t>Challenge: Checking </a:t>
            </a:r>
            <a:r>
              <a:rPr lang="en-US" sz="2800" dirty="0" err="1" smtClean="0"/>
              <a:t>Lineariziability</a:t>
            </a:r>
            <a:r>
              <a:rPr lang="en-US" sz="2800" dirty="0" smtClean="0"/>
              <a:t> </a:t>
            </a:r>
          </a:p>
        </p:txBody>
      </p:sp>
      <p:sp>
        <p:nvSpPr>
          <p:cNvPr id="24579" name="Content Placeholder 2"/>
          <p:cNvSpPr>
            <a:spLocks noGrp="1"/>
          </p:cNvSpPr>
          <p:nvPr>
            <p:ph idx="1"/>
          </p:nvPr>
        </p:nvSpPr>
        <p:spPr>
          <a:xfrm>
            <a:off x="357158" y="1357298"/>
            <a:ext cx="8429684" cy="5214974"/>
          </a:xfrm>
        </p:spPr>
        <p:txBody>
          <a:bodyPr>
            <a:normAutofit lnSpcReduction="10000"/>
          </a:bodyPr>
          <a:lstStyle/>
          <a:p>
            <a:r>
              <a:rPr lang="en-US" sz="2400" dirty="0" err="1" smtClean="0">
                <a:solidFill>
                  <a:schemeClr val="tx2"/>
                </a:solidFill>
                <a:latin typeface="Tahoma" pitchFamily="34" charset="0"/>
              </a:rPr>
              <a:t>Linearizability</a:t>
            </a:r>
            <a:r>
              <a:rPr lang="en-US" sz="2400" dirty="0" smtClean="0">
                <a:latin typeface="Tahoma" pitchFamily="34" charset="0"/>
              </a:rPr>
              <a:t> </a:t>
            </a:r>
            <a:r>
              <a:rPr lang="en-US" sz="1600" dirty="0" smtClean="0">
                <a:latin typeface="Tahoma" pitchFamily="34" charset="0"/>
              </a:rPr>
              <a:t>[</a:t>
            </a:r>
            <a:r>
              <a:rPr lang="en-US" sz="1600" dirty="0" err="1" smtClean="0">
                <a:latin typeface="Tahoma" pitchFamily="34" charset="0"/>
              </a:rPr>
              <a:t>Herlihy</a:t>
            </a:r>
            <a:r>
              <a:rPr lang="en-US" sz="1600" dirty="0" smtClean="0">
                <a:latin typeface="Tahoma" pitchFamily="34" charset="0"/>
              </a:rPr>
              <a:t> and Wing’91]</a:t>
            </a:r>
          </a:p>
          <a:p>
            <a:pPr lvl="1"/>
            <a:r>
              <a:rPr lang="en-US" sz="2000" dirty="0" smtClean="0">
                <a:latin typeface="Tahoma" pitchFamily="34" charset="0"/>
              </a:rPr>
              <a:t>The accepted correctness criterion for concurrent objects</a:t>
            </a:r>
          </a:p>
          <a:p>
            <a:r>
              <a:rPr lang="en-US" sz="2400" dirty="0" smtClean="0">
                <a:latin typeface="Tahoma" pitchFamily="34" charset="0"/>
              </a:rPr>
              <a:t>What do we check?</a:t>
            </a:r>
          </a:p>
          <a:p>
            <a:pPr lvl="1"/>
            <a:r>
              <a:rPr lang="en-US" dirty="0" err="1" smtClean="0">
                <a:latin typeface="Tahoma" pitchFamily="34" charset="0"/>
              </a:rPr>
              <a:t>Linearizability</a:t>
            </a:r>
            <a:r>
              <a:rPr lang="en-US" dirty="0" smtClean="0">
                <a:latin typeface="Tahoma" pitchFamily="34" charset="0"/>
              </a:rPr>
              <a:t> without specified linearization points</a:t>
            </a:r>
          </a:p>
          <a:p>
            <a:pPr lvl="2"/>
            <a:r>
              <a:rPr lang="en-US" dirty="0" smtClean="0">
                <a:latin typeface="Tahoma" pitchFamily="34" charset="0"/>
              </a:rPr>
              <a:t> Bounded sequence of operations (e.g. 2 adds)</a:t>
            </a:r>
          </a:p>
          <a:p>
            <a:pPr lvl="2"/>
            <a:r>
              <a:rPr lang="en-US" dirty="0" smtClean="0">
                <a:latin typeface="Tahoma" pitchFamily="34" charset="0"/>
              </a:rPr>
              <a:t> No user input required</a:t>
            </a:r>
          </a:p>
          <a:p>
            <a:pPr lvl="2"/>
            <a:r>
              <a:rPr lang="en-US" dirty="0" smtClean="0">
                <a:latin typeface="Tahoma" pitchFamily="34" charset="0"/>
              </a:rPr>
              <a:t> Important for automation</a:t>
            </a:r>
          </a:p>
          <a:p>
            <a:pPr lvl="1"/>
            <a:endParaRPr lang="en-US" dirty="0" smtClean="0">
              <a:latin typeface="Tahoma" pitchFamily="34" charset="0"/>
            </a:endParaRPr>
          </a:p>
          <a:p>
            <a:pPr lvl="1"/>
            <a:r>
              <a:rPr lang="en-US" dirty="0" err="1" smtClean="0">
                <a:latin typeface="Tahoma" pitchFamily="34" charset="0"/>
              </a:rPr>
              <a:t>Linearizability</a:t>
            </a:r>
            <a:r>
              <a:rPr lang="en-US" dirty="0" smtClean="0">
                <a:latin typeface="Tahoma" pitchFamily="34" charset="0"/>
              </a:rPr>
              <a:t> with (fixed and dynamic) points  </a:t>
            </a:r>
          </a:p>
          <a:p>
            <a:pPr lvl="2"/>
            <a:r>
              <a:rPr lang="en-US" dirty="0" smtClean="0">
                <a:latin typeface="Tahoma" pitchFamily="34" charset="0"/>
              </a:rPr>
              <a:t> Unbounded sequences of operations</a:t>
            </a:r>
          </a:p>
          <a:p>
            <a:pPr lvl="2"/>
            <a:r>
              <a:rPr lang="en-US" dirty="0" smtClean="0">
                <a:latin typeface="Tahoma" pitchFamily="34" charset="0"/>
              </a:rPr>
              <a:t> Important for deeper checking</a:t>
            </a:r>
          </a:p>
          <a:p>
            <a:pPr lvl="2"/>
            <a:r>
              <a:rPr lang="en-US" dirty="0" smtClean="0">
                <a:latin typeface="Tahoma" pitchFamily="34" charset="0"/>
              </a:rPr>
              <a:t> Requires user input (instrumentation)</a:t>
            </a:r>
          </a:p>
        </p:txBody>
      </p:sp>
      <p:sp>
        <p:nvSpPr>
          <p:cNvPr id="5" name="Rounded Rectangle 4"/>
          <p:cNvSpPr/>
          <p:nvPr/>
        </p:nvSpPr>
        <p:spPr>
          <a:xfrm>
            <a:off x="0" y="6429372"/>
            <a:ext cx="2000264" cy="428628"/>
          </a:xfrm>
          <a:prstGeom prst="roundRect">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2"/>
                </a:solidFill>
              </a:rPr>
              <a:t>[PLDI08, SPIN09]</a:t>
            </a:r>
            <a:endParaRPr lang="en-US" dirty="0">
              <a:solidFill>
                <a:schemeClr val="tx2"/>
              </a:solidFill>
            </a:endParaRPr>
          </a:p>
        </p:txBody>
      </p:sp>
      <p:sp>
        <p:nvSpPr>
          <p:cNvPr id="6" name="Slide Number Placeholder 5"/>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38</a:t>
            </a:fld>
            <a:endParaRPr kumimoji="0" lang="en-US" sz="1200">
              <a:solidFill>
                <a:schemeClr val="tx2"/>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51"/>
          <p:cNvGrpSpPr>
            <a:grpSpLocks/>
          </p:cNvGrpSpPr>
          <p:nvPr/>
        </p:nvGrpSpPr>
        <p:grpSpPr bwMode="auto">
          <a:xfrm>
            <a:off x="6299200" y="4360863"/>
            <a:ext cx="1222375" cy="431800"/>
            <a:chOff x="340" y="1026"/>
            <a:chExt cx="1315" cy="408"/>
          </a:xfrm>
        </p:grpSpPr>
        <p:sp>
          <p:nvSpPr>
            <p:cNvPr id="1194007" name="Rectangle 52"/>
            <p:cNvSpPr>
              <a:spLocks noChangeArrowheads="1"/>
            </p:cNvSpPr>
            <p:nvPr/>
          </p:nvSpPr>
          <p:spPr bwMode="auto">
            <a:xfrm>
              <a:off x="340" y="1026"/>
              <a:ext cx="1315" cy="408"/>
            </a:xfrm>
            <a:prstGeom prst="rect">
              <a:avLst/>
            </a:prstGeom>
            <a:solidFill>
              <a:srgbClr val="FF6600"/>
            </a:solidFill>
            <a:ln w="38100">
              <a:noFill/>
              <a:miter lim="800000"/>
              <a:headEnd/>
              <a:tailEnd/>
            </a:ln>
          </p:spPr>
          <p:txBody>
            <a:bodyPr wrap="none" anchor="ctr"/>
            <a:lstStyle/>
            <a:p>
              <a:pPr algn="ctr" rtl="1"/>
              <a:r>
                <a:rPr lang="en-US" sz="2000" b="1">
                  <a:solidFill>
                    <a:schemeClr val="bg1"/>
                  </a:solidFill>
                  <a:cs typeface="Arial" charset="0"/>
                </a:rPr>
                <a:t>add(4) : T</a:t>
              </a:r>
            </a:p>
          </p:txBody>
        </p:sp>
        <p:sp>
          <p:nvSpPr>
            <p:cNvPr id="1194008" name="AutoShape 53"/>
            <p:cNvSpPr>
              <a:spLocks/>
            </p:cNvSpPr>
            <p:nvPr/>
          </p:nvSpPr>
          <p:spPr bwMode="auto">
            <a:xfrm>
              <a:off x="340" y="1026"/>
              <a:ext cx="91" cy="408"/>
            </a:xfrm>
            <a:prstGeom prst="leftBracket">
              <a:avLst>
                <a:gd name="adj" fmla="val 37363"/>
              </a:avLst>
            </a:prstGeom>
            <a:noFill/>
            <a:ln w="38100">
              <a:solidFill>
                <a:schemeClr val="tx1"/>
              </a:solidFill>
              <a:round/>
              <a:headEnd/>
              <a:tailEnd/>
            </a:ln>
          </p:spPr>
          <p:txBody>
            <a:bodyPr wrap="none" anchor="ctr"/>
            <a:lstStyle/>
            <a:p>
              <a:pPr algn="r" rtl="1"/>
              <a:endParaRPr lang="en-GB">
                <a:cs typeface="Arial" charset="0"/>
              </a:endParaRPr>
            </a:p>
          </p:txBody>
        </p:sp>
        <p:sp>
          <p:nvSpPr>
            <p:cNvPr id="1194009" name="AutoShape 54"/>
            <p:cNvSpPr>
              <a:spLocks/>
            </p:cNvSpPr>
            <p:nvPr/>
          </p:nvSpPr>
          <p:spPr bwMode="auto">
            <a:xfrm>
              <a:off x="1565" y="1026"/>
              <a:ext cx="90" cy="408"/>
            </a:xfrm>
            <a:prstGeom prst="rightBracket">
              <a:avLst>
                <a:gd name="adj" fmla="val 37778"/>
              </a:avLst>
            </a:prstGeom>
            <a:noFill/>
            <a:ln w="38100">
              <a:solidFill>
                <a:schemeClr val="tx1"/>
              </a:solidFill>
              <a:round/>
              <a:headEnd/>
              <a:tailEnd/>
            </a:ln>
          </p:spPr>
          <p:txBody>
            <a:bodyPr wrap="none" anchor="ctr"/>
            <a:lstStyle/>
            <a:p>
              <a:pPr algn="r" rtl="1"/>
              <a:endParaRPr lang="en-GB">
                <a:cs typeface="Arial" charset="0"/>
              </a:endParaRPr>
            </a:p>
          </p:txBody>
        </p:sp>
      </p:grpSp>
      <p:grpSp>
        <p:nvGrpSpPr>
          <p:cNvPr id="3" name="Group 55"/>
          <p:cNvGrpSpPr>
            <a:grpSpLocks/>
          </p:cNvGrpSpPr>
          <p:nvPr/>
        </p:nvGrpSpPr>
        <p:grpSpPr bwMode="auto">
          <a:xfrm>
            <a:off x="4787900" y="4360863"/>
            <a:ext cx="1222375" cy="431800"/>
            <a:chOff x="340" y="1026"/>
            <a:chExt cx="1315" cy="408"/>
          </a:xfrm>
        </p:grpSpPr>
        <p:sp>
          <p:nvSpPr>
            <p:cNvPr id="1194011" name="Rectangle 56"/>
            <p:cNvSpPr>
              <a:spLocks noChangeArrowheads="1"/>
            </p:cNvSpPr>
            <p:nvPr/>
          </p:nvSpPr>
          <p:spPr bwMode="auto">
            <a:xfrm>
              <a:off x="340" y="1026"/>
              <a:ext cx="1315" cy="408"/>
            </a:xfrm>
            <a:prstGeom prst="rect">
              <a:avLst/>
            </a:prstGeom>
            <a:solidFill>
              <a:srgbClr val="FF6600"/>
            </a:solidFill>
            <a:ln w="38100">
              <a:noFill/>
              <a:miter lim="800000"/>
              <a:headEnd/>
              <a:tailEnd/>
            </a:ln>
          </p:spPr>
          <p:txBody>
            <a:bodyPr wrap="none" anchor="ctr"/>
            <a:lstStyle/>
            <a:p>
              <a:pPr algn="ctr" rtl="1"/>
              <a:r>
                <a:rPr lang="en-US" b="1">
                  <a:solidFill>
                    <a:schemeClr val="bg1"/>
                  </a:solidFill>
                  <a:cs typeface="Arial" charset="0"/>
                </a:rPr>
                <a:t>add(4) : T</a:t>
              </a:r>
            </a:p>
          </p:txBody>
        </p:sp>
        <p:sp>
          <p:nvSpPr>
            <p:cNvPr id="1194012" name="AutoShape 57"/>
            <p:cNvSpPr>
              <a:spLocks/>
            </p:cNvSpPr>
            <p:nvPr/>
          </p:nvSpPr>
          <p:spPr bwMode="auto">
            <a:xfrm>
              <a:off x="340" y="1026"/>
              <a:ext cx="91" cy="408"/>
            </a:xfrm>
            <a:prstGeom prst="leftBracket">
              <a:avLst>
                <a:gd name="adj" fmla="val 37363"/>
              </a:avLst>
            </a:prstGeom>
            <a:noFill/>
            <a:ln w="38100">
              <a:solidFill>
                <a:schemeClr val="tx1"/>
              </a:solidFill>
              <a:round/>
              <a:headEnd/>
              <a:tailEnd/>
            </a:ln>
          </p:spPr>
          <p:txBody>
            <a:bodyPr wrap="none" anchor="ctr"/>
            <a:lstStyle/>
            <a:p>
              <a:pPr algn="r" rtl="1"/>
              <a:endParaRPr lang="en-GB">
                <a:cs typeface="Arial" charset="0"/>
              </a:endParaRPr>
            </a:p>
          </p:txBody>
        </p:sp>
        <p:sp>
          <p:nvSpPr>
            <p:cNvPr id="1194013" name="AutoShape 58"/>
            <p:cNvSpPr>
              <a:spLocks/>
            </p:cNvSpPr>
            <p:nvPr/>
          </p:nvSpPr>
          <p:spPr bwMode="auto">
            <a:xfrm>
              <a:off x="1565" y="1026"/>
              <a:ext cx="90" cy="408"/>
            </a:xfrm>
            <a:prstGeom prst="rightBracket">
              <a:avLst>
                <a:gd name="adj" fmla="val 37778"/>
              </a:avLst>
            </a:prstGeom>
            <a:noFill/>
            <a:ln w="38100">
              <a:solidFill>
                <a:schemeClr val="tx1"/>
              </a:solidFill>
              <a:round/>
              <a:headEnd/>
              <a:tailEnd/>
            </a:ln>
          </p:spPr>
          <p:txBody>
            <a:bodyPr wrap="none" anchor="ctr"/>
            <a:lstStyle/>
            <a:p>
              <a:pPr algn="r" rtl="1"/>
              <a:endParaRPr lang="en-GB">
                <a:cs typeface="Arial" charset="0"/>
              </a:endParaRPr>
            </a:p>
          </p:txBody>
        </p:sp>
      </p:grpSp>
      <p:grpSp>
        <p:nvGrpSpPr>
          <p:cNvPr id="4" name="Group 47"/>
          <p:cNvGrpSpPr>
            <a:grpSpLocks/>
          </p:cNvGrpSpPr>
          <p:nvPr/>
        </p:nvGrpSpPr>
        <p:grpSpPr bwMode="auto">
          <a:xfrm>
            <a:off x="4211638" y="3713163"/>
            <a:ext cx="1222375" cy="431800"/>
            <a:chOff x="340" y="1026"/>
            <a:chExt cx="1315" cy="408"/>
          </a:xfrm>
        </p:grpSpPr>
        <p:sp>
          <p:nvSpPr>
            <p:cNvPr id="1194003" name="Rectangle 48"/>
            <p:cNvSpPr>
              <a:spLocks noChangeArrowheads="1"/>
            </p:cNvSpPr>
            <p:nvPr/>
          </p:nvSpPr>
          <p:spPr bwMode="auto">
            <a:xfrm>
              <a:off x="340" y="1026"/>
              <a:ext cx="1315" cy="408"/>
            </a:xfrm>
            <a:prstGeom prst="rect">
              <a:avLst/>
            </a:prstGeom>
            <a:solidFill>
              <a:srgbClr val="009900"/>
            </a:solidFill>
            <a:ln w="38100">
              <a:noFill/>
              <a:miter lim="800000"/>
              <a:headEnd/>
              <a:tailEnd/>
            </a:ln>
          </p:spPr>
          <p:txBody>
            <a:bodyPr wrap="none" anchor="ctr"/>
            <a:lstStyle/>
            <a:p>
              <a:pPr algn="ctr" rtl="1"/>
              <a:r>
                <a:rPr lang="en-US" sz="2000" b="1">
                  <a:solidFill>
                    <a:schemeClr val="bg1"/>
                  </a:solidFill>
                  <a:cs typeface="Arial" charset="0"/>
                </a:rPr>
                <a:t>rem(4) : T</a:t>
              </a:r>
            </a:p>
          </p:txBody>
        </p:sp>
        <p:sp>
          <p:nvSpPr>
            <p:cNvPr id="1194004" name="AutoShape 49"/>
            <p:cNvSpPr>
              <a:spLocks/>
            </p:cNvSpPr>
            <p:nvPr/>
          </p:nvSpPr>
          <p:spPr bwMode="auto">
            <a:xfrm>
              <a:off x="340" y="1026"/>
              <a:ext cx="91" cy="408"/>
            </a:xfrm>
            <a:prstGeom prst="leftBracket">
              <a:avLst>
                <a:gd name="adj" fmla="val 37363"/>
              </a:avLst>
            </a:prstGeom>
            <a:noFill/>
            <a:ln w="38100">
              <a:solidFill>
                <a:schemeClr val="tx1"/>
              </a:solidFill>
              <a:round/>
              <a:headEnd/>
              <a:tailEnd/>
            </a:ln>
          </p:spPr>
          <p:txBody>
            <a:bodyPr wrap="none" anchor="ctr"/>
            <a:lstStyle/>
            <a:p>
              <a:pPr algn="r" rtl="1"/>
              <a:endParaRPr lang="en-GB">
                <a:cs typeface="Arial" charset="0"/>
              </a:endParaRPr>
            </a:p>
          </p:txBody>
        </p:sp>
        <p:sp>
          <p:nvSpPr>
            <p:cNvPr id="1194005" name="AutoShape 50"/>
            <p:cNvSpPr>
              <a:spLocks/>
            </p:cNvSpPr>
            <p:nvPr/>
          </p:nvSpPr>
          <p:spPr bwMode="auto">
            <a:xfrm>
              <a:off x="1565" y="1026"/>
              <a:ext cx="90" cy="408"/>
            </a:xfrm>
            <a:prstGeom prst="rightBracket">
              <a:avLst>
                <a:gd name="adj" fmla="val 37778"/>
              </a:avLst>
            </a:prstGeom>
            <a:noFill/>
            <a:ln w="38100">
              <a:solidFill>
                <a:schemeClr val="tx1"/>
              </a:solidFill>
              <a:round/>
              <a:headEnd/>
              <a:tailEnd/>
            </a:ln>
          </p:spPr>
          <p:txBody>
            <a:bodyPr wrap="none" anchor="ctr"/>
            <a:lstStyle/>
            <a:p>
              <a:pPr algn="r" rtl="1"/>
              <a:endParaRPr lang="en-GB">
                <a:cs typeface="Arial" charset="0"/>
              </a:endParaRPr>
            </a:p>
          </p:txBody>
        </p:sp>
      </p:grpSp>
      <p:sp>
        <p:nvSpPr>
          <p:cNvPr id="1193986" name="Rectangle 2"/>
          <p:cNvSpPr>
            <a:spLocks noGrp="1" noChangeArrowheads="1"/>
          </p:cNvSpPr>
          <p:nvPr>
            <p:ph type="title"/>
          </p:nvPr>
        </p:nvSpPr>
        <p:spPr>
          <a:ln/>
        </p:spPr>
        <p:txBody>
          <a:bodyPr/>
          <a:lstStyle/>
          <a:p>
            <a:r>
              <a:rPr lang="en-US" sz="2600" dirty="0"/>
              <a:t>Reminder: </a:t>
            </a:r>
            <a:r>
              <a:rPr lang="en-US" sz="2600" dirty="0" err="1"/>
              <a:t>Linearizability</a:t>
            </a:r>
            <a:endParaRPr lang="en-US" sz="2600" dirty="0"/>
          </a:p>
        </p:txBody>
      </p:sp>
      <p:sp>
        <p:nvSpPr>
          <p:cNvPr id="1193987" name="Rectangle 3"/>
          <p:cNvSpPr>
            <a:spLocks noGrp="1" noChangeArrowheads="1"/>
          </p:cNvSpPr>
          <p:nvPr>
            <p:ph idx="1"/>
          </p:nvPr>
        </p:nvSpPr>
        <p:spPr>
          <a:xfrm>
            <a:off x="468313" y="1354136"/>
            <a:ext cx="8229600" cy="2860682"/>
          </a:xfrm>
        </p:spPr>
        <p:txBody>
          <a:bodyPr>
            <a:normAutofit/>
          </a:bodyPr>
          <a:lstStyle/>
          <a:p>
            <a:pPr>
              <a:buClr>
                <a:schemeClr val="tx1"/>
              </a:buClr>
            </a:pPr>
            <a:r>
              <a:rPr lang="en-US" sz="2400" b="1" dirty="0" err="1"/>
              <a:t>Linearizable</a:t>
            </a:r>
            <a:r>
              <a:rPr lang="en-US" sz="2400" b="1" dirty="0"/>
              <a:t> data structure</a:t>
            </a:r>
            <a:r>
              <a:rPr lang="en-US" sz="2400" dirty="0"/>
              <a:t> </a:t>
            </a:r>
          </a:p>
          <a:p>
            <a:pPr lvl="1">
              <a:buClr>
                <a:schemeClr val="tx1"/>
              </a:buClr>
            </a:pPr>
            <a:r>
              <a:rPr lang="en-US" sz="2000" b="1" dirty="0"/>
              <a:t>Sequential specification</a:t>
            </a:r>
            <a:r>
              <a:rPr lang="en-US" sz="2000" dirty="0"/>
              <a:t> defines legal sequential executions</a:t>
            </a:r>
          </a:p>
          <a:p>
            <a:pPr lvl="1">
              <a:buClr>
                <a:schemeClr val="tx1"/>
              </a:buClr>
            </a:pPr>
            <a:r>
              <a:rPr lang="en-US" sz="2000" dirty="0"/>
              <a:t>Concurrent operations allowed </a:t>
            </a:r>
            <a:r>
              <a:rPr lang="en-US" sz="2000" b="1" dirty="0" smtClean="0"/>
              <a:t>interleave</a:t>
            </a:r>
            <a:endParaRPr lang="en-US" sz="2000" dirty="0"/>
          </a:p>
          <a:p>
            <a:pPr lvl="1">
              <a:buClr>
                <a:schemeClr val="tx1"/>
              </a:buClr>
            </a:pPr>
            <a:r>
              <a:rPr lang="en-US" sz="2000" dirty="0"/>
              <a:t>Operations</a:t>
            </a:r>
            <a:r>
              <a:rPr lang="en-US" sz="2000" b="1" dirty="0"/>
              <a:t> appear to execute atomically</a:t>
            </a:r>
          </a:p>
          <a:p>
            <a:pPr lvl="2">
              <a:buClr>
                <a:schemeClr val="tx1"/>
              </a:buClr>
            </a:pPr>
            <a:r>
              <a:rPr lang="en-US" sz="1800" dirty="0"/>
              <a:t>External observer gets the </a:t>
            </a:r>
            <a:r>
              <a:rPr lang="en-US" sz="1800" b="1" dirty="0"/>
              <a:t>illusion</a:t>
            </a:r>
            <a:r>
              <a:rPr lang="en-US" sz="1800" dirty="0"/>
              <a:t> that each operation </a:t>
            </a:r>
            <a:r>
              <a:rPr lang="en-US" sz="1800" b="1" dirty="0"/>
              <a:t>takes effect</a:t>
            </a:r>
            <a:r>
              <a:rPr lang="en-US" sz="1800" dirty="0"/>
              <a:t> </a:t>
            </a:r>
            <a:r>
              <a:rPr lang="en-US" sz="1800" b="1" dirty="0"/>
              <a:t>instantaneously  </a:t>
            </a:r>
            <a:r>
              <a:rPr lang="en-US" sz="1800" dirty="0"/>
              <a:t>at some point </a:t>
            </a:r>
            <a:r>
              <a:rPr lang="en-US" sz="1800" b="1" dirty="0"/>
              <a:t>between </a:t>
            </a:r>
            <a:r>
              <a:rPr lang="en-US" sz="1800" dirty="0"/>
              <a:t>its</a:t>
            </a:r>
            <a:r>
              <a:rPr lang="en-US" sz="1800" b="1" dirty="0"/>
              <a:t> invocation </a:t>
            </a:r>
            <a:r>
              <a:rPr lang="en-US" sz="1800" dirty="0"/>
              <a:t>and its</a:t>
            </a:r>
            <a:r>
              <a:rPr lang="en-US" sz="1800" b="1" dirty="0"/>
              <a:t> response</a:t>
            </a:r>
          </a:p>
          <a:p>
            <a:pPr lvl="2">
              <a:buFont typeface="Monotype Sorts" pitchFamily="2" charset="2"/>
              <a:buNone/>
            </a:pPr>
            <a:endParaRPr lang="en-US" sz="1800" b="1" dirty="0">
              <a:solidFill>
                <a:srgbClr val="0000FF"/>
              </a:solidFill>
            </a:endParaRPr>
          </a:p>
          <a:p>
            <a:endParaRPr lang="en-US" sz="2000" b="1" dirty="0">
              <a:solidFill>
                <a:srgbClr val="0000FF"/>
              </a:solidFill>
            </a:endParaRPr>
          </a:p>
        </p:txBody>
      </p:sp>
      <p:grpSp>
        <p:nvGrpSpPr>
          <p:cNvPr id="5" name="Group 59"/>
          <p:cNvGrpSpPr>
            <a:grpSpLocks/>
          </p:cNvGrpSpPr>
          <p:nvPr/>
        </p:nvGrpSpPr>
        <p:grpSpPr bwMode="auto">
          <a:xfrm>
            <a:off x="4211638" y="3713163"/>
            <a:ext cx="4465637" cy="1727200"/>
            <a:chOff x="2653" y="2115"/>
            <a:chExt cx="2813" cy="1088"/>
          </a:xfrm>
        </p:grpSpPr>
        <p:sp>
          <p:nvSpPr>
            <p:cNvPr id="1193989" name="AutoShape 33"/>
            <p:cNvSpPr>
              <a:spLocks noChangeArrowheads="1"/>
            </p:cNvSpPr>
            <p:nvPr/>
          </p:nvSpPr>
          <p:spPr bwMode="auto">
            <a:xfrm>
              <a:off x="2653" y="2841"/>
              <a:ext cx="2813" cy="362"/>
            </a:xfrm>
            <a:prstGeom prst="rightArrow">
              <a:avLst>
                <a:gd name="adj1" fmla="val 56907"/>
                <a:gd name="adj2" fmla="val 94616"/>
              </a:avLst>
            </a:prstGeom>
            <a:solidFill>
              <a:srgbClr val="66CCFF"/>
            </a:solidFill>
            <a:ln w="38100">
              <a:solidFill>
                <a:schemeClr val="tx1"/>
              </a:solidFill>
              <a:miter lim="800000"/>
              <a:headEnd/>
              <a:tailEnd/>
            </a:ln>
          </p:spPr>
          <p:txBody>
            <a:bodyPr wrap="none" anchor="ctr"/>
            <a:lstStyle/>
            <a:p>
              <a:pPr algn="ctr" rtl="1"/>
              <a:r>
                <a:rPr lang="en-US" sz="2000" b="1">
                  <a:solidFill>
                    <a:schemeClr val="bg1"/>
                  </a:solidFill>
                  <a:cs typeface="Arial" charset="0"/>
                </a:rPr>
                <a:t>time</a:t>
              </a:r>
            </a:p>
          </p:txBody>
        </p:sp>
        <p:grpSp>
          <p:nvGrpSpPr>
            <p:cNvPr id="6" name="Group 34"/>
            <p:cNvGrpSpPr>
              <a:grpSpLocks/>
            </p:cNvGrpSpPr>
            <p:nvPr/>
          </p:nvGrpSpPr>
          <p:grpSpPr bwMode="auto">
            <a:xfrm>
              <a:off x="2654" y="2115"/>
              <a:ext cx="770" cy="272"/>
              <a:chOff x="340" y="1026"/>
              <a:chExt cx="1315" cy="408"/>
            </a:xfrm>
          </p:grpSpPr>
          <p:sp>
            <p:nvSpPr>
              <p:cNvPr id="1193991" name="Rectangle 35"/>
              <p:cNvSpPr>
                <a:spLocks noChangeArrowheads="1"/>
              </p:cNvSpPr>
              <p:nvPr/>
            </p:nvSpPr>
            <p:spPr bwMode="auto">
              <a:xfrm>
                <a:off x="340" y="1026"/>
                <a:ext cx="1315" cy="408"/>
              </a:xfrm>
              <a:prstGeom prst="rect">
                <a:avLst/>
              </a:prstGeom>
              <a:solidFill>
                <a:srgbClr val="009900"/>
              </a:solidFill>
              <a:ln w="38100">
                <a:noFill/>
                <a:miter lim="800000"/>
                <a:headEnd/>
                <a:tailEnd/>
              </a:ln>
            </p:spPr>
            <p:txBody>
              <a:bodyPr wrap="none" anchor="ctr"/>
              <a:lstStyle/>
              <a:p>
                <a:pPr algn="ctr" rtl="1"/>
                <a:r>
                  <a:rPr lang="en-US" sz="2000" b="1">
                    <a:solidFill>
                      <a:schemeClr val="bg1"/>
                    </a:solidFill>
                    <a:cs typeface="Arial" charset="0"/>
                  </a:rPr>
                  <a:t>rem(4) : T</a:t>
                </a:r>
              </a:p>
            </p:txBody>
          </p:sp>
          <p:sp>
            <p:nvSpPr>
              <p:cNvPr id="1193992" name="AutoShape 36"/>
              <p:cNvSpPr>
                <a:spLocks/>
              </p:cNvSpPr>
              <p:nvPr/>
            </p:nvSpPr>
            <p:spPr bwMode="auto">
              <a:xfrm>
                <a:off x="340" y="1026"/>
                <a:ext cx="91" cy="408"/>
              </a:xfrm>
              <a:prstGeom prst="leftBracket">
                <a:avLst>
                  <a:gd name="adj" fmla="val 37363"/>
                </a:avLst>
              </a:prstGeom>
              <a:noFill/>
              <a:ln w="38100">
                <a:solidFill>
                  <a:schemeClr val="tx1"/>
                </a:solidFill>
                <a:round/>
                <a:headEnd/>
                <a:tailEnd/>
              </a:ln>
            </p:spPr>
            <p:txBody>
              <a:bodyPr wrap="none" anchor="ctr"/>
              <a:lstStyle/>
              <a:p>
                <a:pPr algn="r" rtl="1"/>
                <a:endParaRPr lang="en-GB">
                  <a:cs typeface="Arial" charset="0"/>
                </a:endParaRPr>
              </a:p>
            </p:txBody>
          </p:sp>
          <p:sp>
            <p:nvSpPr>
              <p:cNvPr id="1193993" name="AutoShape 37"/>
              <p:cNvSpPr>
                <a:spLocks/>
              </p:cNvSpPr>
              <p:nvPr/>
            </p:nvSpPr>
            <p:spPr bwMode="auto">
              <a:xfrm>
                <a:off x="1565" y="1026"/>
                <a:ext cx="90" cy="408"/>
              </a:xfrm>
              <a:prstGeom prst="rightBracket">
                <a:avLst>
                  <a:gd name="adj" fmla="val 37778"/>
                </a:avLst>
              </a:prstGeom>
              <a:noFill/>
              <a:ln w="38100">
                <a:solidFill>
                  <a:schemeClr val="tx1"/>
                </a:solidFill>
                <a:round/>
                <a:headEnd/>
                <a:tailEnd/>
              </a:ln>
            </p:spPr>
            <p:txBody>
              <a:bodyPr wrap="none" anchor="ctr"/>
              <a:lstStyle/>
              <a:p>
                <a:pPr algn="r" rtl="1"/>
                <a:endParaRPr lang="en-GB">
                  <a:cs typeface="Arial" charset="0"/>
                </a:endParaRPr>
              </a:p>
            </p:txBody>
          </p:sp>
        </p:grpSp>
        <p:grpSp>
          <p:nvGrpSpPr>
            <p:cNvPr id="7" name="Group 38"/>
            <p:cNvGrpSpPr>
              <a:grpSpLocks/>
            </p:cNvGrpSpPr>
            <p:nvPr/>
          </p:nvGrpSpPr>
          <p:grpSpPr bwMode="auto">
            <a:xfrm>
              <a:off x="3969" y="2523"/>
              <a:ext cx="770" cy="272"/>
              <a:chOff x="340" y="1026"/>
              <a:chExt cx="1315" cy="408"/>
            </a:xfrm>
          </p:grpSpPr>
          <p:sp>
            <p:nvSpPr>
              <p:cNvPr id="1193995" name="Rectangle 39"/>
              <p:cNvSpPr>
                <a:spLocks noChangeArrowheads="1"/>
              </p:cNvSpPr>
              <p:nvPr/>
            </p:nvSpPr>
            <p:spPr bwMode="auto">
              <a:xfrm>
                <a:off x="340" y="1026"/>
                <a:ext cx="1315" cy="408"/>
              </a:xfrm>
              <a:prstGeom prst="rect">
                <a:avLst/>
              </a:prstGeom>
              <a:solidFill>
                <a:srgbClr val="FF6600"/>
              </a:solidFill>
              <a:ln w="38100">
                <a:noFill/>
                <a:miter lim="800000"/>
                <a:headEnd/>
                <a:tailEnd/>
              </a:ln>
            </p:spPr>
            <p:txBody>
              <a:bodyPr wrap="none" anchor="ctr"/>
              <a:lstStyle/>
              <a:p>
                <a:pPr algn="ctr" rtl="1"/>
                <a:r>
                  <a:rPr lang="en-US" sz="2000" b="1">
                    <a:solidFill>
                      <a:schemeClr val="bg1"/>
                    </a:solidFill>
                    <a:cs typeface="Arial" charset="0"/>
                  </a:rPr>
                  <a:t>add(4) :T</a:t>
                </a:r>
              </a:p>
            </p:txBody>
          </p:sp>
          <p:sp>
            <p:nvSpPr>
              <p:cNvPr id="1193996" name="AutoShape 40"/>
              <p:cNvSpPr>
                <a:spLocks/>
              </p:cNvSpPr>
              <p:nvPr/>
            </p:nvSpPr>
            <p:spPr bwMode="auto">
              <a:xfrm>
                <a:off x="340" y="1026"/>
                <a:ext cx="91" cy="408"/>
              </a:xfrm>
              <a:prstGeom prst="leftBracket">
                <a:avLst>
                  <a:gd name="adj" fmla="val 37363"/>
                </a:avLst>
              </a:prstGeom>
              <a:noFill/>
              <a:ln w="38100">
                <a:solidFill>
                  <a:schemeClr val="tx1"/>
                </a:solidFill>
                <a:round/>
                <a:headEnd/>
                <a:tailEnd/>
              </a:ln>
            </p:spPr>
            <p:txBody>
              <a:bodyPr wrap="none" anchor="ctr"/>
              <a:lstStyle/>
              <a:p>
                <a:pPr algn="r" rtl="1"/>
                <a:endParaRPr lang="en-GB">
                  <a:cs typeface="Arial" charset="0"/>
                </a:endParaRPr>
              </a:p>
            </p:txBody>
          </p:sp>
          <p:sp>
            <p:nvSpPr>
              <p:cNvPr id="1193997" name="AutoShape 41"/>
              <p:cNvSpPr>
                <a:spLocks/>
              </p:cNvSpPr>
              <p:nvPr/>
            </p:nvSpPr>
            <p:spPr bwMode="auto">
              <a:xfrm>
                <a:off x="1565" y="1026"/>
                <a:ext cx="90" cy="408"/>
              </a:xfrm>
              <a:prstGeom prst="rightBracket">
                <a:avLst>
                  <a:gd name="adj" fmla="val 37778"/>
                </a:avLst>
              </a:prstGeom>
              <a:noFill/>
              <a:ln w="38100">
                <a:solidFill>
                  <a:schemeClr val="tx1"/>
                </a:solidFill>
                <a:round/>
                <a:headEnd/>
                <a:tailEnd/>
              </a:ln>
            </p:spPr>
            <p:txBody>
              <a:bodyPr wrap="none" anchor="ctr"/>
              <a:lstStyle/>
              <a:p>
                <a:pPr algn="r" rtl="1"/>
                <a:endParaRPr lang="en-GB">
                  <a:cs typeface="Arial" charset="0"/>
                </a:endParaRPr>
              </a:p>
            </p:txBody>
          </p:sp>
        </p:grpSp>
        <p:grpSp>
          <p:nvGrpSpPr>
            <p:cNvPr id="8" name="Group 42"/>
            <p:cNvGrpSpPr>
              <a:grpSpLocks/>
            </p:cNvGrpSpPr>
            <p:nvPr/>
          </p:nvGrpSpPr>
          <p:grpSpPr bwMode="auto">
            <a:xfrm>
              <a:off x="3017" y="2523"/>
              <a:ext cx="770" cy="272"/>
              <a:chOff x="340" y="1026"/>
              <a:chExt cx="1315" cy="408"/>
            </a:xfrm>
          </p:grpSpPr>
          <p:sp>
            <p:nvSpPr>
              <p:cNvPr id="1193999" name="Rectangle 43"/>
              <p:cNvSpPr>
                <a:spLocks noChangeArrowheads="1"/>
              </p:cNvSpPr>
              <p:nvPr/>
            </p:nvSpPr>
            <p:spPr bwMode="auto">
              <a:xfrm>
                <a:off x="340" y="1026"/>
                <a:ext cx="1315" cy="408"/>
              </a:xfrm>
              <a:prstGeom prst="rect">
                <a:avLst/>
              </a:prstGeom>
              <a:solidFill>
                <a:srgbClr val="FF6600"/>
              </a:solidFill>
              <a:ln w="38100">
                <a:noFill/>
                <a:miter lim="800000"/>
                <a:headEnd/>
                <a:tailEnd/>
              </a:ln>
            </p:spPr>
            <p:txBody>
              <a:bodyPr wrap="none" anchor="ctr"/>
              <a:lstStyle/>
              <a:p>
                <a:pPr algn="ctr" rtl="1"/>
                <a:r>
                  <a:rPr lang="en-US" sz="2000" b="1">
                    <a:solidFill>
                      <a:schemeClr val="bg1"/>
                    </a:solidFill>
                    <a:cs typeface="Arial" charset="0"/>
                  </a:rPr>
                  <a:t>add(4) : T</a:t>
                </a:r>
              </a:p>
            </p:txBody>
          </p:sp>
          <p:sp>
            <p:nvSpPr>
              <p:cNvPr id="1194000" name="AutoShape 44"/>
              <p:cNvSpPr>
                <a:spLocks/>
              </p:cNvSpPr>
              <p:nvPr/>
            </p:nvSpPr>
            <p:spPr bwMode="auto">
              <a:xfrm>
                <a:off x="340" y="1026"/>
                <a:ext cx="91" cy="408"/>
              </a:xfrm>
              <a:prstGeom prst="leftBracket">
                <a:avLst>
                  <a:gd name="adj" fmla="val 37363"/>
                </a:avLst>
              </a:prstGeom>
              <a:noFill/>
              <a:ln w="38100">
                <a:solidFill>
                  <a:schemeClr val="tx1"/>
                </a:solidFill>
                <a:round/>
                <a:headEnd/>
                <a:tailEnd/>
              </a:ln>
            </p:spPr>
            <p:txBody>
              <a:bodyPr wrap="none" anchor="ctr"/>
              <a:lstStyle/>
              <a:p>
                <a:pPr algn="r" rtl="1"/>
                <a:endParaRPr lang="en-GB">
                  <a:cs typeface="Arial" charset="0"/>
                </a:endParaRPr>
              </a:p>
            </p:txBody>
          </p:sp>
          <p:sp>
            <p:nvSpPr>
              <p:cNvPr id="1194001" name="AutoShape 45"/>
              <p:cNvSpPr>
                <a:spLocks/>
              </p:cNvSpPr>
              <p:nvPr/>
            </p:nvSpPr>
            <p:spPr bwMode="auto">
              <a:xfrm>
                <a:off x="1565" y="1026"/>
                <a:ext cx="90" cy="408"/>
              </a:xfrm>
              <a:prstGeom prst="rightBracket">
                <a:avLst>
                  <a:gd name="adj" fmla="val 37778"/>
                </a:avLst>
              </a:prstGeom>
              <a:noFill/>
              <a:ln w="38100">
                <a:solidFill>
                  <a:schemeClr val="tx1"/>
                </a:solidFill>
                <a:round/>
                <a:headEnd/>
                <a:tailEnd/>
              </a:ln>
            </p:spPr>
            <p:txBody>
              <a:bodyPr wrap="none" anchor="ctr"/>
              <a:lstStyle/>
              <a:p>
                <a:pPr algn="r" rtl="1"/>
                <a:endParaRPr lang="en-GB">
                  <a:cs typeface="Arial" charset="0"/>
                </a:endParaRPr>
              </a:p>
            </p:txBody>
          </p:sp>
        </p:grpSp>
      </p:grpSp>
      <p:sp>
        <p:nvSpPr>
          <p:cNvPr id="1366094" name="Line 78"/>
          <p:cNvSpPr>
            <a:spLocks noChangeShapeType="1"/>
          </p:cNvSpPr>
          <p:nvPr/>
        </p:nvSpPr>
        <p:spPr bwMode="auto">
          <a:xfrm>
            <a:off x="4930775" y="4210050"/>
            <a:ext cx="0" cy="649288"/>
          </a:xfrm>
          <a:prstGeom prst="line">
            <a:avLst/>
          </a:prstGeom>
          <a:noFill/>
          <a:ln w="127000">
            <a:solidFill>
              <a:srgbClr val="B2B2B2"/>
            </a:solidFill>
            <a:round/>
            <a:headEnd/>
            <a:tailEnd/>
          </a:ln>
        </p:spPr>
        <p:txBody>
          <a:bodyPr/>
          <a:lstStyle/>
          <a:p>
            <a:endParaRPr lang="en-US"/>
          </a:p>
        </p:txBody>
      </p:sp>
      <p:sp>
        <p:nvSpPr>
          <p:cNvPr id="1366095" name="Line 79"/>
          <p:cNvSpPr>
            <a:spLocks noChangeShapeType="1"/>
          </p:cNvSpPr>
          <p:nvPr/>
        </p:nvSpPr>
        <p:spPr bwMode="auto">
          <a:xfrm>
            <a:off x="5281613" y="3562350"/>
            <a:ext cx="0" cy="649288"/>
          </a:xfrm>
          <a:prstGeom prst="line">
            <a:avLst/>
          </a:prstGeom>
          <a:noFill/>
          <a:ln w="127000">
            <a:solidFill>
              <a:srgbClr val="B2B2B2"/>
            </a:solidFill>
            <a:round/>
            <a:headEnd/>
            <a:tailEnd/>
          </a:ln>
        </p:spPr>
        <p:txBody>
          <a:bodyPr/>
          <a:lstStyle/>
          <a:p>
            <a:endParaRPr lang="en-US"/>
          </a:p>
        </p:txBody>
      </p:sp>
      <p:sp>
        <p:nvSpPr>
          <p:cNvPr id="1366096" name="Line 80"/>
          <p:cNvSpPr>
            <a:spLocks noChangeShapeType="1"/>
          </p:cNvSpPr>
          <p:nvPr/>
        </p:nvSpPr>
        <p:spPr bwMode="auto">
          <a:xfrm>
            <a:off x="6434138" y="4210050"/>
            <a:ext cx="0" cy="649288"/>
          </a:xfrm>
          <a:prstGeom prst="line">
            <a:avLst/>
          </a:prstGeom>
          <a:noFill/>
          <a:ln w="127000">
            <a:solidFill>
              <a:srgbClr val="B2B2B2"/>
            </a:solidFill>
            <a:round/>
            <a:headEnd/>
            <a:tailEnd/>
          </a:ln>
        </p:spPr>
        <p:txBody>
          <a:bodyPr/>
          <a:lstStyle/>
          <a:p>
            <a:endParaRPr lang="en-US"/>
          </a:p>
        </p:txBody>
      </p:sp>
      <p:grpSp>
        <p:nvGrpSpPr>
          <p:cNvPr id="9" name="Group 87"/>
          <p:cNvGrpSpPr>
            <a:grpSpLocks/>
          </p:cNvGrpSpPr>
          <p:nvPr/>
        </p:nvGrpSpPr>
        <p:grpSpPr bwMode="auto">
          <a:xfrm>
            <a:off x="558800" y="3929063"/>
            <a:ext cx="3017838" cy="2232025"/>
            <a:chOff x="352" y="2475"/>
            <a:chExt cx="1901" cy="1406"/>
          </a:xfrm>
        </p:grpSpPr>
        <p:sp>
          <p:nvSpPr>
            <p:cNvPr id="1194022" name="Oval 26"/>
            <p:cNvSpPr>
              <a:spLocks noChangeArrowheads="1"/>
            </p:cNvSpPr>
            <p:nvPr/>
          </p:nvSpPr>
          <p:spPr bwMode="auto">
            <a:xfrm>
              <a:off x="1384" y="2475"/>
              <a:ext cx="869" cy="1406"/>
            </a:xfrm>
            <a:prstGeom prst="ellipse">
              <a:avLst/>
            </a:prstGeom>
            <a:solidFill>
              <a:schemeClr val="tx2">
                <a:lumMod val="50000"/>
              </a:schemeClr>
            </a:solidFill>
            <a:ln w="38100">
              <a:solidFill>
                <a:schemeClr val="tx1"/>
              </a:solidFill>
              <a:round/>
              <a:headEnd/>
              <a:tailEnd/>
            </a:ln>
          </p:spPr>
          <p:txBody>
            <a:bodyPr wrap="none" anchor="ctr"/>
            <a:lstStyle/>
            <a:p>
              <a:pPr algn="ctr" rtl="1"/>
              <a:r>
                <a:rPr lang="en-US">
                  <a:cs typeface="Arial" charset="0"/>
                </a:rPr>
                <a:t>Concurrent </a:t>
              </a:r>
            </a:p>
            <a:p>
              <a:pPr algn="ctr" rtl="1"/>
              <a:r>
                <a:rPr lang="en-US">
                  <a:cs typeface="Arial" charset="0"/>
                </a:rPr>
                <a:t>Set</a:t>
              </a:r>
            </a:p>
          </p:txBody>
        </p:sp>
        <p:sp>
          <p:nvSpPr>
            <p:cNvPr id="1194023" name="Line 27"/>
            <p:cNvSpPr>
              <a:spLocks noChangeShapeType="1"/>
            </p:cNvSpPr>
            <p:nvPr/>
          </p:nvSpPr>
          <p:spPr bwMode="auto">
            <a:xfrm>
              <a:off x="886" y="2747"/>
              <a:ext cx="408" cy="0"/>
            </a:xfrm>
            <a:prstGeom prst="line">
              <a:avLst/>
            </a:prstGeom>
            <a:noFill/>
            <a:ln w="38100">
              <a:solidFill>
                <a:schemeClr val="tx1"/>
              </a:solidFill>
              <a:round/>
              <a:headEnd/>
              <a:tailEnd type="triangle" w="med" len="med"/>
            </a:ln>
          </p:spPr>
          <p:txBody>
            <a:bodyPr/>
            <a:lstStyle/>
            <a:p>
              <a:endParaRPr lang="en-US"/>
            </a:p>
          </p:txBody>
        </p:sp>
        <p:sp>
          <p:nvSpPr>
            <p:cNvPr id="1194024" name="Line 28"/>
            <p:cNvSpPr>
              <a:spLocks noChangeShapeType="1"/>
            </p:cNvSpPr>
            <p:nvPr/>
          </p:nvSpPr>
          <p:spPr bwMode="auto">
            <a:xfrm>
              <a:off x="885" y="3019"/>
              <a:ext cx="408" cy="0"/>
            </a:xfrm>
            <a:prstGeom prst="line">
              <a:avLst/>
            </a:prstGeom>
            <a:noFill/>
            <a:ln w="38100">
              <a:solidFill>
                <a:schemeClr val="tx1"/>
              </a:solidFill>
              <a:round/>
              <a:headEnd type="triangle" w="med" len="med"/>
              <a:tailEnd/>
            </a:ln>
          </p:spPr>
          <p:txBody>
            <a:bodyPr/>
            <a:lstStyle/>
            <a:p>
              <a:endParaRPr lang="en-US"/>
            </a:p>
          </p:txBody>
        </p:sp>
        <p:sp>
          <p:nvSpPr>
            <p:cNvPr id="1194025" name="Line 29"/>
            <p:cNvSpPr>
              <a:spLocks noChangeShapeType="1"/>
            </p:cNvSpPr>
            <p:nvPr/>
          </p:nvSpPr>
          <p:spPr bwMode="auto">
            <a:xfrm>
              <a:off x="886" y="3378"/>
              <a:ext cx="408" cy="0"/>
            </a:xfrm>
            <a:prstGeom prst="line">
              <a:avLst/>
            </a:prstGeom>
            <a:noFill/>
            <a:ln w="38100">
              <a:solidFill>
                <a:schemeClr val="tx1"/>
              </a:solidFill>
              <a:round/>
              <a:headEnd/>
              <a:tailEnd type="triangle" w="med" len="med"/>
            </a:ln>
          </p:spPr>
          <p:txBody>
            <a:bodyPr/>
            <a:lstStyle/>
            <a:p>
              <a:endParaRPr lang="en-US"/>
            </a:p>
          </p:txBody>
        </p:sp>
        <p:sp>
          <p:nvSpPr>
            <p:cNvPr id="1194026" name="Line 30"/>
            <p:cNvSpPr>
              <a:spLocks noChangeShapeType="1"/>
            </p:cNvSpPr>
            <p:nvPr/>
          </p:nvSpPr>
          <p:spPr bwMode="auto">
            <a:xfrm>
              <a:off x="885" y="3650"/>
              <a:ext cx="408" cy="0"/>
            </a:xfrm>
            <a:prstGeom prst="line">
              <a:avLst/>
            </a:prstGeom>
            <a:noFill/>
            <a:ln w="38100">
              <a:solidFill>
                <a:schemeClr val="tx1"/>
              </a:solidFill>
              <a:round/>
              <a:headEnd type="triangle" w="med" len="med"/>
              <a:tailEnd/>
            </a:ln>
          </p:spPr>
          <p:txBody>
            <a:bodyPr/>
            <a:lstStyle/>
            <a:p>
              <a:endParaRPr lang="en-US"/>
            </a:p>
          </p:txBody>
        </p:sp>
        <p:sp>
          <p:nvSpPr>
            <p:cNvPr id="1194027" name="Rectangle 81"/>
            <p:cNvSpPr>
              <a:spLocks noChangeArrowheads="1"/>
            </p:cNvSpPr>
            <p:nvPr/>
          </p:nvSpPr>
          <p:spPr bwMode="auto">
            <a:xfrm>
              <a:off x="625" y="2583"/>
              <a:ext cx="78" cy="602"/>
            </a:xfrm>
            <a:prstGeom prst="rect">
              <a:avLst/>
            </a:prstGeom>
            <a:solidFill>
              <a:srgbClr val="008000"/>
            </a:solidFill>
            <a:ln w="9525">
              <a:noFill/>
              <a:miter lim="800000"/>
              <a:headEnd/>
              <a:tailEnd/>
            </a:ln>
          </p:spPr>
          <p:txBody>
            <a:bodyPr wrap="none" anchor="ctr"/>
            <a:lstStyle/>
            <a:p>
              <a:pPr algn="r" rtl="1"/>
              <a:endParaRPr lang="en-GB">
                <a:cs typeface="Arial" charset="0"/>
              </a:endParaRPr>
            </a:p>
          </p:txBody>
        </p:sp>
        <p:sp>
          <p:nvSpPr>
            <p:cNvPr id="1194028" name="Rectangle 82"/>
            <p:cNvSpPr>
              <a:spLocks noChangeArrowheads="1"/>
            </p:cNvSpPr>
            <p:nvPr/>
          </p:nvSpPr>
          <p:spPr bwMode="auto">
            <a:xfrm>
              <a:off x="618" y="3265"/>
              <a:ext cx="78" cy="602"/>
            </a:xfrm>
            <a:prstGeom prst="rect">
              <a:avLst/>
            </a:prstGeom>
            <a:solidFill>
              <a:srgbClr val="FF6600"/>
            </a:solidFill>
            <a:ln w="9525">
              <a:noFill/>
              <a:miter lim="800000"/>
              <a:headEnd/>
              <a:tailEnd/>
            </a:ln>
          </p:spPr>
          <p:txBody>
            <a:bodyPr wrap="none" anchor="ctr"/>
            <a:lstStyle/>
            <a:p>
              <a:pPr algn="r" rtl="1"/>
              <a:endParaRPr lang="en-GB">
                <a:cs typeface="Arial" charset="0"/>
              </a:endParaRPr>
            </a:p>
          </p:txBody>
        </p:sp>
        <p:sp>
          <p:nvSpPr>
            <p:cNvPr id="1194029" name="Text Box 83"/>
            <p:cNvSpPr txBox="1">
              <a:spLocks noChangeArrowheads="1"/>
            </p:cNvSpPr>
            <p:nvPr/>
          </p:nvSpPr>
          <p:spPr bwMode="auto">
            <a:xfrm>
              <a:off x="362" y="2727"/>
              <a:ext cx="297" cy="250"/>
            </a:xfrm>
            <a:prstGeom prst="rect">
              <a:avLst/>
            </a:prstGeom>
            <a:noFill/>
            <a:ln w="9525">
              <a:noFill/>
              <a:miter lim="800000"/>
              <a:headEnd/>
              <a:tailEnd/>
            </a:ln>
          </p:spPr>
          <p:txBody>
            <a:bodyPr>
              <a:spAutoFit/>
            </a:bodyPr>
            <a:lstStyle/>
            <a:p>
              <a:r>
                <a:rPr lang="en-US" sz="2000" b="1">
                  <a:cs typeface="Arial" charset="0"/>
                </a:rPr>
                <a:t>T</a:t>
              </a:r>
              <a:r>
                <a:rPr lang="en-US" sz="2000" b="1" baseline="-25000">
                  <a:cs typeface="Arial" charset="0"/>
                </a:rPr>
                <a:t>1</a:t>
              </a:r>
            </a:p>
          </p:txBody>
        </p:sp>
        <p:sp>
          <p:nvSpPr>
            <p:cNvPr id="1194030" name="Text Box 84"/>
            <p:cNvSpPr txBox="1">
              <a:spLocks noChangeArrowheads="1"/>
            </p:cNvSpPr>
            <p:nvPr/>
          </p:nvSpPr>
          <p:spPr bwMode="auto">
            <a:xfrm>
              <a:off x="352" y="3414"/>
              <a:ext cx="297" cy="250"/>
            </a:xfrm>
            <a:prstGeom prst="rect">
              <a:avLst/>
            </a:prstGeom>
            <a:noFill/>
            <a:ln w="9525">
              <a:noFill/>
              <a:miter lim="800000"/>
              <a:headEnd/>
              <a:tailEnd/>
            </a:ln>
          </p:spPr>
          <p:txBody>
            <a:bodyPr>
              <a:spAutoFit/>
            </a:bodyPr>
            <a:lstStyle/>
            <a:p>
              <a:r>
                <a:rPr lang="en-US" sz="2000" b="1">
                  <a:cs typeface="Arial" charset="0"/>
                </a:rPr>
                <a:t>T</a:t>
              </a:r>
              <a:r>
                <a:rPr lang="en-US" sz="2000" b="1" baseline="-25000">
                  <a:cs typeface="Arial" charset="0"/>
                </a:rPr>
                <a:t>2</a:t>
              </a:r>
            </a:p>
          </p:txBody>
        </p:sp>
      </p:grpSp>
      <p:sp>
        <p:nvSpPr>
          <p:cNvPr id="43" name="Slide Number Placeholder 42"/>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39</a:t>
            </a:fld>
            <a:endParaRPr kumimoji="0" lang="en-US" sz="1200">
              <a:solidFill>
                <a:schemeClr val="tx2"/>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6609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6609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6609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par>
                                <p:cTn id="29" presetID="42" presetClass="path" presetSubtype="0" accel="50000" decel="50000" fill="hold" nodeType="withEffect">
                                  <p:stCondLst>
                                    <p:cond delay="0"/>
                                  </p:stCondLst>
                                  <p:childTnLst>
                                    <p:animMotion origin="layout" path="M -5.55556E-7 -4.81481E-6 L 0.13004 0.3044 " pathEditMode="relative" rAng="0" ptsTypes="AA">
                                      <p:cBhvr>
                                        <p:cTn id="30" dur="2000" fill="hold"/>
                                        <p:tgtEl>
                                          <p:spTgt spid="4"/>
                                        </p:tgtEl>
                                        <p:attrNameLst>
                                          <p:attrName>ppt_x</p:attrName>
                                          <p:attrName>ppt_y</p:attrName>
                                        </p:attrNameLst>
                                      </p:cBhvr>
                                      <p:rCtr x="65" y="152"/>
                                    </p:animMotion>
                                  </p:childTnLst>
                                </p:cTn>
                              </p:par>
                              <p:par>
                                <p:cTn id="31" presetID="42" presetClass="path" presetSubtype="0" accel="50000" decel="50000" fill="hold" nodeType="withEffect">
                                  <p:stCondLst>
                                    <p:cond delay="0"/>
                                  </p:stCondLst>
                                  <p:childTnLst>
                                    <p:animMotion origin="layout" path="M -1.38889E-6 7.40741E-7 L -0.09045 0.20995 " pathEditMode="relative" rAng="0" ptsTypes="AA">
                                      <p:cBhvr>
                                        <p:cTn id="32" dur="2000" fill="hold"/>
                                        <p:tgtEl>
                                          <p:spTgt spid="3"/>
                                        </p:tgtEl>
                                        <p:attrNameLst>
                                          <p:attrName>ppt_x</p:attrName>
                                          <p:attrName>ppt_y</p:attrName>
                                        </p:attrNameLst>
                                      </p:cBhvr>
                                      <p:rCtr x="-45" y="105"/>
                                    </p:animMotion>
                                  </p:childTnLst>
                                </p:cTn>
                              </p:par>
                              <p:par>
                                <p:cTn id="33" presetID="42" presetClass="path" presetSubtype="0" accel="50000" decel="50000" fill="hold" nodeType="withEffect">
                                  <p:stCondLst>
                                    <p:cond delay="0"/>
                                  </p:stCondLst>
                                  <p:childTnLst>
                                    <p:animMotion origin="layout" path="M 8.33333E-7 7.40741E-7 L 0.0592 0.20995 " pathEditMode="relative" rAng="0" ptsTypes="AA">
                                      <p:cBhvr>
                                        <p:cTn id="34" dur="2000" fill="hold"/>
                                        <p:tgtEl>
                                          <p:spTgt spid="2"/>
                                        </p:tgtEl>
                                        <p:attrNameLst>
                                          <p:attrName>ppt_x</p:attrName>
                                          <p:attrName>ppt_y</p:attrName>
                                        </p:attrNameLst>
                                      </p:cBhvr>
                                      <p:rCtr x="30" y="10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6094" grpId="0" animBg="1"/>
      <p:bldP spid="1366095" grpId="0" animBg="1"/>
      <p:bldP spid="1366096"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Concurrent Data Structures</a:t>
            </a:r>
            <a:endParaRPr lang="en-US" sz="3600" dirty="0"/>
          </a:p>
        </p:txBody>
      </p:sp>
      <p:sp>
        <p:nvSpPr>
          <p:cNvPr id="3" name="Content Placeholder 2"/>
          <p:cNvSpPr>
            <a:spLocks noGrp="1"/>
          </p:cNvSpPr>
          <p:nvPr>
            <p:ph idx="1"/>
          </p:nvPr>
        </p:nvSpPr>
        <p:spPr/>
        <p:txBody>
          <a:bodyPr>
            <a:normAutofit fontScale="92500"/>
          </a:bodyPr>
          <a:lstStyle/>
          <a:p>
            <a:r>
              <a:rPr lang="en-US" sz="2800" dirty="0" smtClean="0"/>
              <a:t>Applications (typically) have to share data</a:t>
            </a:r>
          </a:p>
          <a:p>
            <a:r>
              <a:rPr lang="en-US" sz="2800" dirty="0" smtClean="0"/>
              <a:t>Need to </a:t>
            </a:r>
            <a:r>
              <a:rPr lang="en-US" sz="2800" dirty="0" smtClean="0">
                <a:solidFill>
                  <a:srgbClr val="FFFF00"/>
                </a:solidFill>
              </a:rPr>
              <a:t>synchronize</a:t>
            </a:r>
            <a:r>
              <a:rPr lang="en-US" sz="2800" dirty="0" smtClean="0"/>
              <a:t> to avoid data races</a:t>
            </a:r>
          </a:p>
          <a:p>
            <a:r>
              <a:rPr lang="en-US" sz="2800" dirty="0" smtClean="0"/>
              <a:t>Concurrent data structures are critical for performance</a:t>
            </a:r>
          </a:p>
          <a:p>
            <a:pPr lvl="1"/>
            <a:r>
              <a:rPr lang="en-US" sz="2400" dirty="0" smtClean="0"/>
              <a:t>Amdahl’s law</a:t>
            </a:r>
          </a:p>
          <a:p>
            <a:r>
              <a:rPr lang="en-US" sz="2800" dirty="0" smtClean="0">
                <a:solidFill>
                  <a:srgbClr val="FFFF00"/>
                </a:solidFill>
              </a:rPr>
              <a:t>Locks</a:t>
            </a:r>
            <a:r>
              <a:rPr lang="en-US" sz="2800" dirty="0" smtClean="0"/>
              <a:t> are often a </a:t>
            </a:r>
            <a:r>
              <a:rPr lang="en-US" sz="2800" dirty="0" smtClean="0">
                <a:solidFill>
                  <a:srgbClr val="FFFF00"/>
                </a:solidFill>
              </a:rPr>
              <a:t>bad idea</a:t>
            </a:r>
          </a:p>
          <a:p>
            <a:pPr lvl="1"/>
            <a:r>
              <a:rPr lang="en-US" sz="2400" dirty="0" smtClean="0"/>
              <a:t>Single thread holding lock can stop global system progress</a:t>
            </a:r>
          </a:p>
          <a:p>
            <a:pPr lvl="1"/>
            <a:r>
              <a:rPr lang="en-US" sz="2400" dirty="0" smtClean="0"/>
              <a:t>Coarse-grained locking leads to contention</a:t>
            </a:r>
          </a:p>
          <a:p>
            <a:pPr lvl="1"/>
            <a:r>
              <a:rPr lang="en-US" sz="2400" dirty="0" smtClean="0"/>
              <a:t>Fine-grained locking tricky to get right (deadlocks)</a:t>
            </a:r>
          </a:p>
          <a:p>
            <a:pPr lvl="1"/>
            <a:r>
              <a:rPr lang="en-US" sz="2400" dirty="0" smtClean="0"/>
              <a:t>Non compositional</a:t>
            </a:r>
          </a:p>
        </p:txBody>
      </p:sp>
      <p:sp>
        <p:nvSpPr>
          <p:cNvPr id="4" name="Slide Number Placeholder 3"/>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4</a:t>
            </a:fld>
            <a:endParaRPr kumimoji="0" lang="en-US" sz="1200">
              <a:solidFill>
                <a:schemeClr val="tx2"/>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6034" name="Rectangle 2"/>
          <p:cNvSpPr>
            <a:spLocks noGrp="1" noChangeArrowheads="1"/>
          </p:cNvSpPr>
          <p:nvPr>
            <p:ph type="title" idx="4294967295"/>
          </p:nvPr>
        </p:nvSpPr>
        <p:spPr>
          <a:xfrm>
            <a:off x="0" y="285728"/>
            <a:ext cx="9144000" cy="647700"/>
          </a:xfrm>
          <a:ln/>
        </p:spPr>
        <p:txBody>
          <a:bodyPr/>
          <a:lstStyle/>
          <a:p>
            <a:r>
              <a:rPr lang="en-US" sz="2600" dirty="0"/>
              <a:t>Our Approach</a:t>
            </a:r>
          </a:p>
        </p:txBody>
      </p:sp>
      <p:sp>
        <p:nvSpPr>
          <p:cNvPr id="1196035" name="Rectangle 3"/>
          <p:cNvSpPr>
            <a:spLocks noGrp="1" noChangeArrowheads="1"/>
          </p:cNvSpPr>
          <p:nvPr>
            <p:ph type="body" idx="4294967295"/>
          </p:nvPr>
        </p:nvSpPr>
        <p:spPr>
          <a:xfrm>
            <a:off x="142876" y="928670"/>
            <a:ext cx="8858280" cy="2014538"/>
          </a:xfrm>
          <a:ln/>
        </p:spPr>
        <p:txBody>
          <a:bodyPr>
            <a:noAutofit/>
          </a:bodyPr>
          <a:lstStyle/>
          <a:p>
            <a:pPr>
              <a:buClr>
                <a:schemeClr val="tx1"/>
              </a:buClr>
            </a:pPr>
            <a:r>
              <a:rPr lang="en-US" sz="2000" b="1" dirty="0" smtClean="0">
                <a:solidFill>
                  <a:srgbClr val="FFFF00"/>
                </a:solidFill>
              </a:rPr>
              <a:t>For </a:t>
            </a:r>
            <a:r>
              <a:rPr lang="en-US" sz="2000" b="1" dirty="0">
                <a:solidFill>
                  <a:srgbClr val="FFFF00"/>
                </a:solidFill>
              </a:rPr>
              <a:t>every concurrent execution </a:t>
            </a:r>
            <a:r>
              <a:rPr lang="en-US" sz="2000" b="1" dirty="0" smtClean="0">
                <a:solidFill>
                  <a:srgbClr val="FFFF00"/>
                </a:solidFill>
              </a:rPr>
              <a:t>show an </a:t>
            </a:r>
            <a:r>
              <a:rPr lang="en-US" sz="2000" b="1" dirty="0">
                <a:solidFill>
                  <a:srgbClr val="FFFF00"/>
                </a:solidFill>
              </a:rPr>
              <a:t>“equivalent” sequential execution</a:t>
            </a:r>
          </a:p>
          <a:p>
            <a:pPr lvl="1">
              <a:buClr>
                <a:schemeClr val="tx1"/>
              </a:buClr>
            </a:pPr>
            <a:r>
              <a:rPr lang="en-US" sz="2000" dirty="0">
                <a:solidFill>
                  <a:schemeClr val="tx1"/>
                </a:solidFill>
              </a:rPr>
              <a:t>Manipulate 2 data structures</a:t>
            </a:r>
          </a:p>
          <a:p>
            <a:pPr lvl="2">
              <a:buClr>
                <a:schemeClr val="tx1"/>
              </a:buClr>
              <a:buFontTx/>
              <a:buChar char="•"/>
            </a:pPr>
            <a:r>
              <a:rPr lang="en-US" sz="1800" dirty="0">
                <a:solidFill>
                  <a:schemeClr val="tx1"/>
                </a:solidFill>
              </a:rPr>
              <a:t>Concurrent data structure (manipulated by interleaved operations)</a:t>
            </a:r>
          </a:p>
          <a:p>
            <a:pPr lvl="2">
              <a:buClr>
                <a:schemeClr val="tx1"/>
              </a:buClr>
              <a:buFontTx/>
              <a:buChar char="•"/>
            </a:pPr>
            <a:r>
              <a:rPr lang="en-US" sz="1800" dirty="0">
                <a:solidFill>
                  <a:schemeClr val="tx1"/>
                </a:solidFill>
              </a:rPr>
              <a:t>Sequential data structure (manipulated by atomic operations)</a:t>
            </a:r>
          </a:p>
          <a:p>
            <a:pPr>
              <a:buClr>
                <a:schemeClr val="tx1"/>
              </a:buClr>
              <a:buFontTx/>
              <a:buChar char="•"/>
            </a:pPr>
            <a:r>
              <a:rPr lang="en-US" sz="2000" dirty="0">
                <a:solidFill>
                  <a:schemeClr val="tx1"/>
                </a:solidFill>
              </a:rPr>
              <a:t>Compare results of matching operations</a:t>
            </a:r>
          </a:p>
          <a:p>
            <a:pPr lvl="1">
              <a:buClr>
                <a:schemeClr val="tx1"/>
              </a:buClr>
            </a:pPr>
            <a:endParaRPr lang="en-US" sz="2000" dirty="0"/>
          </a:p>
          <a:p>
            <a:pPr>
              <a:buClr>
                <a:schemeClr val="tx1"/>
              </a:buClr>
            </a:pPr>
            <a:endParaRPr lang="en-US" sz="2400" b="1" dirty="0"/>
          </a:p>
          <a:p>
            <a:pPr>
              <a:buClr>
                <a:schemeClr val="tx1"/>
              </a:buClr>
            </a:pPr>
            <a:endParaRPr lang="en-US" sz="2400" b="1" dirty="0"/>
          </a:p>
        </p:txBody>
      </p:sp>
      <p:grpSp>
        <p:nvGrpSpPr>
          <p:cNvPr id="2" name="Group 59"/>
          <p:cNvGrpSpPr>
            <a:grpSpLocks/>
          </p:cNvGrpSpPr>
          <p:nvPr/>
        </p:nvGrpSpPr>
        <p:grpSpPr bwMode="auto">
          <a:xfrm>
            <a:off x="4113213" y="3240086"/>
            <a:ext cx="4465637" cy="1727200"/>
            <a:chOff x="2653" y="2115"/>
            <a:chExt cx="2813" cy="1088"/>
          </a:xfrm>
        </p:grpSpPr>
        <p:sp>
          <p:nvSpPr>
            <p:cNvPr id="1196057" name="AutoShape 33"/>
            <p:cNvSpPr>
              <a:spLocks noChangeArrowheads="1"/>
            </p:cNvSpPr>
            <p:nvPr/>
          </p:nvSpPr>
          <p:spPr bwMode="auto">
            <a:xfrm>
              <a:off x="2653" y="2841"/>
              <a:ext cx="2813" cy="362"/>
            </a:xfrm>
            <a:prstGeom prst="rightArrow">
              <a:avLst>
                <a:gd name="adj1" fmla="val 56907"/>
                <a:gd name="adj2" fmla="val 94616"/>
              </a:avLst>
            </a:prstGeom>
            <a:solidFill>
              <a:srgbClr val="66CCFF"/>
            </a:solidFill>
            <a:ln w="38100">
              <a:solidFill>
                <a:schemeClr val="tx1"/>
              </a:solidFill>
              <a:miter lim="800000"/>
              <a:headEnd/>
              <a:tailEnd/>
            </a:ln>
          </p:spPr>
          <p:txBody>
            <a:bodyPr wrap="none" anchor="ctr"/>
            <a:lstStyle/>
            <a:p>
              <a:pPr algn="ctr" rtl="1"/>
              <a:r>
                <a:rPr lang="en-US" sz="2000" b="1">
                  <a:solidFill>
                    <a:schemeClr val="bg1"/>
                  </a:solidFill>
                  <a:cs typeface="Arial" charset="0"/>
                </a:rPr>
                <a:t>time</a:t>
              </a:r>
            </a:p>
          </p:txBody>
        </p:sp>
        <p:grpSp>
          <p:nvGrpSpPr>
            <p:cNvPr id="3" name="Group 34"/>
            <p:cNvGrpSpPr>
              <a:grpSpLocks/>
            </p:cNvGrpSpPr>
            <p:nvPr/>
          </p:nvGrpSpPr>
          <p:grpSpPr bwMode="auto">
            <a:xfrm>
              <a:off x="2654" y="2115"/>
              <a:ext cx="770" cy="272"/>
              <a:chOff x="340" y="1026"/>
              <a:chExt cx="1315" cy="408"/>
            </a:xfrm>
          </p:grpSpPr>
          <p:sp>
            <p:nvSpPr>
              <p:cNvPr id="1196059" name="Rectangle 35"/>
              <p:cNvSpPr>
                <a:spLocks noChangeArrowheads="1"/>
              </p:cNvSpPr>
              <p:nvPr/>
            </p:nvSpPr>
            <p:spPr bwMode="auto">
              <a:xfrm>
                <a:off x="340" y="1026"/>
                <a:ext cx="1315" cy="408"/>
              </a:xfrm>
              <a:prstGeom prst="rect">
                <a:avLst/>
              </a:prstGeom>
              <a:solidFill>
                <a:srgbClr val="009900"/>
              </a:solidFill>
              <a:ln w="38100">
                <a:noFill/>
                <a:miter lim="800000"/>
                <a:headEnd/>
                <a:tailEnd/>
              </a:ln>
            </p:spPr>
            <p:txBody>
              <a:bodyPr wrap="none" anchor="ctr"/>
              <a:lstStyle/>
              <a:p>
                <a:pPr algn="ctr" rtl="1"/>
                <a:r>
                  <a:rPr lang="en-US" sz="2000" b="1">
                    <a:solidFill>
                      <a:schemeClr val="bg1"/>
                    </a:solidFill>
                    <a:cs typeface="Arial" charset="0"/>
                  </a:rPr>
                  <a:t>rem(4) : T</a:t>
                </a:r>
              </a:p>
            </p:txBody>
          </p:sp>
          <p:sp>
            <p:nvSpPr>
              <p:cNvPr id="1196060" name="AutoShape 36"/>
              <p:cNvSpPr>
                <a:spLocks/>
              </p:cNvSpPr>
              <p:nvPr/>
            </p:nvSpPr>
            <p:spPr bwMode="auto">
              <a:xfrm>
                <a:off x="340" y="1026"/>
                <a:ext cx="91" cy="408"/>
              </a:xfrm>
              <a:prstGeom prst="leftBracket">
                <a:avLst>
                  <a:gd name="adj" fmla="val 37363"/>
                </a:avLst>
              </a:prstGeom>
              <a:noFill/>
              <a:ln w="38100">
                <a:solidFill>
                  <a:schemeClr val="tx1"/>
                </a:solidFill>
                <a:round/>
                <a:headEnd/>
                <a:tailEnd/>
              </a:ln>
            </p:spPr>
            <p:txBody>
              <a:bodyPr wrap="none" anchor="ctr"/>
              <a:lstStyle/>
              <a:p>
                <a:pPr algn="r" rtl="1"/>
                <a:endParaRPr lang="en-GB">
                  <a:cs typeface="Arial" charset="0"/>
                </a:endParaRPr>
              </a:p>
            </p:txBody>
          </p:sp>
          <p:sp>
            <p:nvSpPr>
              <p:cNvPr id="1196061" name="AutoShape 37"/>
              <p:cNvSpPr>
                <a:spLocks/>
              </p:cNvSpPr>
              <p:nvPr/>
            </p:nvSpPr>
            <p:spPr bwMode="auto">
              <a:xfrm>
                <a:off x="1565" y="1026"/>
                <a:ext cx="90" cy="408"/>
              </a:xfrm>
              <a:prstGeom prst="rightBracket">
                <a:avLst>
                  <a:gd name="adj" fmla="val 37778"/>
                </a:avLst>
              </a:prstGeom>
              <a:noFill/>
              <a:ln w="38100">
                <a:solidFill>
                  <a:schemeClr val="tx1"/>
                </a:solidFill>
                <a:round/>
                <a:headEnd/>
                <a:tailEnd/>
              </a:ln>
            </p:spPr>
            <p:txBody>
              <a:bodyPr wrap="none" anchor="ctr"/>
              <a:lstStyle/>
              <a:p>
                <a:pPr algn="r" rtl="1"/>
                <a:endParaRPr lang="en-GB">
                  <a:cs typeface="Arial" charset="0"/>
                </a:endParaRPr>
              </a:p>
            </p:txBody>
          </p:sp>
        </p:grpSp>
        <p:grpSp>
          <p:nvGrpSpPr>
            <p:cNvPr id="4" name="Group 38"/>
            <p:cNvGrpSpPr>
              <a:grpSpLocks/>
            </p:cNvGrpSpPr>
            <p:nvPr/>
          </p:nvGrpSpPr>
          <p:grpSpPr bwMode="auto">
            <a:xfrm>
              <a:off x="3969" y="2523"/>
              <a:ext cx="770" cy="272"/>
              <a:chOff x="340" y="1026"/>
              <a:chExt cx="1315" cy="408"/>
            </a:xfrm>
          </p:grpSpPr>
          <p:sp>
            <p:nvSpPr>
              <p:cNvPr id="1196063" name="Rectangle 39"/>
              <p:cNvSpPr>
                <a:spLocks noChangeArrowheads="1"/>
              </p:cNvSpPr>
              <p:nvPr/>
            </p:nvSpPr>
            <p:spPr bwMode="auto">
              <a:xfrm>
                <a:off x="340" y="1026"/>
                <a:ext cx="1315" cy="408"/>
              </a:xfrm>
              <a:prstGeom prst="rect">
                <a:avLst/>
              </a:prstGeom>
              <a:solidFill>
                <a:srgbClr val="FF6600"/>
              </a:solidFill>
              <a:ln w="38100">
                <a:noFill/>
                <a:miter lim="800000"/>
                <a:headEnd/>
                <a:tailEnd/>
              </a:ln>
            </p:spPr>
            <p:txBody>
              <a:bodyPr wrap="none" anchor="ctr"/>
              <a:lstStyle/>
              <a:p>
                <a:pPr algn="ctr" rtl="1"/>
                <a:r>
                  <a:rPr lang="en-US" sz="2000" b="1">
                    <a:solidFill>
                      <a:schemeClr val="bg1"/>
                    </a:solidFill>
                    <a:cs typeface="Arial" charset="0"/>
                  </a:rPr>
                  <a:t>add(4) :T</a:t>
                </a:r>
              </a:p>
            </p:txBody>
          </p:sp>
          <p:sp>
            <p:nvSpPr>
              <p:cNvPr id="1196064" name="AutoShape 40"/>
              <p:cNvSpPr>
                <a:spLocks/>
              </p:cNvSpPr>
              <p:nvPr/>
            </p:nvSpPr>
            <p:spPr bwMode="auto">
              <a:xfrm>
                <a:off x="340" y="1026"/>
                <a:ext cx="91" cy="408"/>
              </a:xfrm>
              <a:prstGeom prst="leftBracket">
                <a:avLst>
                  <a:gd name="adj" fmla="val 37363"/>
                </a:avLst>
              </a:prstGeom>
              <a:noFill/>
              <a:ln w="38100">
                <a:solidFill>
                  <a:schemeClr val="tx1"/>
                </a:solidFill>
                <a:round/>
                <a:headEnd/>
                <a:tailEnd/>
              </a:ln>
            </p:spPr>
            <p:txBody>
              <a:bodyPr wrap="none" anchor="ctr"/>
              <a:lstStyle/>
              <a:p>
                <a:pPr algn="r" rtl="1"/>
                <a:endParaRPr lang="en-GB">
                  <a:cs typeface="Arial" charset="0"/>
                </a:endParaRPr>
              </a:p>
            </p:txBody>
          </p:sp>
          <p:sp>
            <p:nvSpPr>
              <p:cNvPr id="1196065" name="AutoShape 41"/>
              <p:cNvSpPr>
                <a:spLocks/>
              </p:cNvSpPr>
              <p:nvPr/>
            </p:nvSpPr>
            <p:spPr bwMode="auto">
              <a:xfrm>
                <a:off x="1565" y="1026"/>
                <a:ext cx="90" cy="408"/>
              </a:xfrm>
              <a:prstGeom prst="rightBracket">
                <a:avLst>
                  <a:gd name="adj" fmla="val 37778"/>
                </a:avLst>
              </a:prstGeom>
              <a:noFill/>
              <a:ln w="38100">
                <a:solidFill>
                  <a:schemeClr val="tx1"/>
                </a:solidFill>
                <a:round/>
                <a:headEnd/>
                <a:tailEnd/>
              </a:ln>
            </p:spPr>
            <p:txBody>
              <a:bodyPr wrap="none" anchor="ctr"/>
              <a:lstStyle/>
              <a:p>
                <a:pPr algn="r" rtl="1"/>
                <a:endParaRPr lang="en-GB">
                  <a:cs typeface="Arial" charset="0"/>
                </a:endParaRPr>
              </a:p>
            </p:txBody>
          </p:sp>
        </p:grpSp>
        <p:grpSp>
          <p:nvGrpSpPr>
            <p:cNvPr id="6" name="Group 42"/>
            <p:cNvGrpSpPr>
              <a:grpSpLocks/>
            </p:cNvGrpSpPr>
            <p:nvPr/>
          </p:nvGrpSpPr>
          <p:grpSpPr bwMode="auto">
            <a:xfrm>
              <a:off x="3017" y="2523"/>
              <a:ext cx="770" cy="272"/>
              <a:chOff x="340" y="1026"/>
              <a:chExt cx="1315" cy="408"/>
            </a:xfrm>
          </p:grpSpPr>
          <p:sp>
            <p:nvSpPr>
              <p:cNvPr id="1196067" name="Rectangle 43"/>
              <p:cNvSpPr>
                <a:spLocks noChangeArrowheads="1"/>
              </p:cNvSpPr>
              <p:nvPr/>
            </p:nvSpPr>
            <p:spPr bwMode="auto">
              <a:xfrm>
                <a:off x="340" y="1026"/>
                <a:ext cx="1315" cy="408"/>
              </a:xfrm>
              <a:prstGeom prst="rect">
                <a:avLst/>
              </a:prstGeom>
              <a:solidFill>
                <a:srgbClr val="FF6600"/>
              </a:solidFill>
              <a:ln w="38100">
                <a:noFill/>
                <a:miter lim="800000"/>
                <a:headEnd/>
                <a:tailEnd/>
              </a:ln>
            </p:spPr>
            <p:txBody>
              <a:bodyPr wrap="none" anchor="ctr"/>
              <a:lstStyle/>
              <a:p>
                <a:pPr algn="ctr" rtl="1"/>
                <a:r>
                  <a:rPr lang="en-US" sz="2000" b="1">
                    <a:solidFill>
                      <a:schemeClr val="bg1"/>
                    </a:solidFill>
                    <a:cs typeface="Arial" charset="0"/>
                  </a:rPr>
                  <a:t>add(4) : T</a:t>
                </a:r>
              </a:p>
            </p:txBody>
          </p:sp>
          <p:sp>
            <p:nvSpPr>
              <p:cNvPr id="1196068" name="AutoShape 44"/>
              <p:cNvSpPr>
                <a:spLocks/>
              </p:cNvSpPr>
              <p:nvPr/>
            </p:nvSpPr>
            <p:spPr bwMode="auto">
              <a:xfrm>
                <a:off x="340" y="1026"/>
                <a:ext cx="91" cy="408"/>
              </a:xfrm>
              <a:prstGeom prst="leftBracket">
                <a:avLst>
                  <a:gd name="adj" fmla="val 37363"/>
                </a:avLst>
              </a:prstGeom>
              <a:noFill/>
              <a:ln w="38100">
                <a:solidFill>
                  <a:schemeClr val="tx1"/>
                </a:solidFill>
                <a:round/>
                <a:headEnd/>
                <a:tailEnd/>
              </a:ln>
            </p:spPr>
            <p:txBody>
              <a:bodyPr wrap="none" anchor="ctr"/>
              <a:lstStyle/>
              <a:p>
                <a:pPr algn="r" rtl="1"/>
                <a:endParaRPr lang="en-GB">
                  <a:cs typeface="Arial" charset="0"/>
                </a:endParaRPr>
              </a:p>
            </p:txBody>
          </p:sp>
          <p:sp>
            <p:nvSpPr>
              <p:cNvPr id="1196069" name="AutoShape 45"/>
              <p:cNvSpPr>
                <a:spLocks/>
              </p:cNvSpPr>
              <p:nvPr/>
            </p:nvSpPr>
            <p:spPr bwMode="auto">
              <a:xfrm>
                <a:off x="1565" y="1026"/>
                <a:ext cx="90" cy="408"/>
              </a:xfrm>
              <a:prstGeom prst="rightBracket">
                <a:avLst>
                  <a:gd name="adj" fmla="val 37778"/>
                </a:avLst>
              </a:prstGeom>
              <a:noFill/>
              <a:ln w="38100">
                <a:solidFill>
                  <a:schemeClr val="tx1"/>
                </a:solidFill>
                <a:round/>
                <a:headEnd/>
                <a:tailEnd/>
              </a:ln>
            </p:spPr>
            <p:txBody>
              <a:bodyPr wrap="none" anchor="ctr"/>
              <a:lstStyle/>
              <a:p>
                <a:pPr algn="r" rtl="1"/>
                <a:endParaRPr lang="en-GB">
                  <a:cs typeface="Arial" charset="0"/>
                </a:endParaRPr>
              </a:p>
            </p:txBody>
          </p:sp>
        </p:grpSp>
      </p:grpSp>
      <p:grpSp>
        <p:nvGrpSpPr>
          <p:cNvPr id="7" name="Group 103"/>
          <p:cNvGrpSpPr>
            <a:grpSpLocks/>
          </p:cNvGrpSpPr>
          <p:nvPr/>
        </p:nvGrpSpPr>
        <p:grpSpPr bwMode="auto">
          <a:xfrm>
            <a:off x="609600" y="3143248"/>
            <a:ext cx="2843213" cy="1406525"/>
            <a:chOff x="542" y="2254"/>
            <a:chExt cx="1791" cy="886"/>
          </a:xfrm>
        </p:grpSpPr>
        <p:sp>
          <p:nvSpPr>
            <p:cNvPr id="1196071" name="Oval 72"/>
            <p:cNvSpPr>
              <a:spLocks noChangeArrowheads="1"/>
            </p:cNvSpPr>
            <p:nvPr/>
          </p:nvSpPr>
          <p:spPr bwMode="auto">
            <a:xfrm>
              <a:off x="1597" y="2254"/>
              <a:ext cx="736" cy="879"/>
            </a:xfrm>
            <a:prstGeom prst="ellipse">
              <a:avLst/>
            </a:prstGeom>
            <a:solidFill>
              <a:schemeClr val="tx2">
                <a:lumMod val="50000"/>
              </a:schemeClr>
            </a:solidFill>
            <a:ln w="38100">
              <a:solidFill>
                <a:schemeClr val="tx1"/>
              </a:solidFill>
              <a:round/>
              <a:headEnd/>
              <a:tailEnd/>
            </a:ln>
          </p:spPr>
          <p:txBody>
            <a:bodyPr wrap="none" anchor="ctr"/>
            <a:lstStyle/>
            <a:p>
              <a:pPr algn="ctr"/>
              <a:r>
                <a:rPr lang="en-US" sz="1600" b="1" dirty="0">
                  <a:solidFill>
                    <a:schemeClr val="tx2"/>
                  </a:solidFill>
                  <a:cs typeface="Arial" charset="0"/>
                </a:rPr>
                <a:t>Concurrent</a:t>
              </a:r>
            </a:p>
            <a:p>
              <a:pPr algn="ctr"/>
              <a:r>
                <a:rPr lang="en-US" sz="1600" b="1" dirty="0">
                  <a:solidFill>
                    <a:schemeClr val="tx2"/>
                  </a:solidFill>
                  <a:cs typeface="Arial" charset="0"/>
                </a:rPr>
                <a:t>Set</a:t>
              </a:r>
              <a:endParaRPr lang="en-US" sz="1600" dirty="0">
                <a:solidFill>
                  <a:schemeClr val="tx2"/>
                </a:solidFill>
                <a:cs typeface="Arial" charset="0"/>
              </a:endParaRPr>
            </a:p>
          </p:txBody>
        </p:sp>
        <p:sp>
          <p:nvSpPr>
            <p:cNvPr id="1196072" name="Line 73"/>
            <p:cNvSpPr>
              <a:spLocks noChangeShapeType="1"/>
            </p:cNvSpPr>
            <p:nvPr/>
          </p:nvSpPr>
          <p:spPr bwMode="auto">
            <a:xfrm>
              <a:off x="1062" y="2424"/>
              <a:ext cx="439" cy="0"/>
            </a:xfrm>
            <a:prstGeom prst="line">
              <a:avLst/>
            </a:prstGeom>
            <a:noFill/>
            <a:ln w="38100">
              <a:solidFill>
                <a:schemeClr val="tx1"/>
              </a:solidFill>
              <a:round/>
              <a:headEnd/>
              <a:tailEnd type="triangle" w="med" len="med"/>
            </a:ln>
          </p:spPr>
          <p:txBody>
            <a:bodyPr/>
            <a:lstStyle/>
            <a:p>
              <a:endParaRPr lang="en-US"/>
            </a:p>
          </p:txBody>
        </p:sp>
        <p:sp>
          <p:nvSpPr>
            <p:cNvPr id="1196073" name="Line 74"/>
            <p:cNvSpPr>
              <a:spLocks noChangeShapeType="1"/>
            </p:cNvSpPr>
            <p:nvPr/>
          </p:nvSpPr>
          <p:spPr bwMode="auto">
            <a:xfrm>
              <a:off x="1061" y="2594"/>
              <a:ext cx="439" cy="0"/>
            </a:xfrm>
            <a:prstGeom prst="line">
              <a:avLst/>
            </a:prstGeom>
            <a:noFill/>
            <a:ln w="38100">
              <a:solidFill>
                <a:schemeClr val="tx1"/>
              </a:solidFill>
              <a:round/>
              <a:headEnd type="triangle" w="med" len="med"/>
              <a:tailEnd/>
            </a:ln>
          </p:spPr>
          <p:txBody>
            <a:bodyPr/>
            <a:lstStyle/>
            <a:p>
              <a:endParaRPr lang="en-US"/>
            </a:p>
          </p:txBody>
        </p:sp>
        <p:sp>
          <p:nvSpPr>
            <p:cNvPr id="1196074" name="Line 75"/>
            <p:cNvSpPr>
              <a:spLocks noChangeShapeType="1"/>
            </p:cNvSpPr>
            <p:nvPr/>
          </p:nvSpPr>
          <p:spPr bwMode="auto">
            <a:xfrm>
              <a:off x="1062" y="2818"/>
              <a:ext cx="439" cy="0"/>
            </a:xfrm>
            <a:prstGeom prst="line">
              <a:avLst/>
            </a:prstGeom>
            <a:noFill/>
            <a:ln w="38100">
              <a:solidFill>
                <a:schemeClr val="tx1"/>
              </a:solidFill>
              <a:round/>
              <a:headEnd/>
              <a:tailEnd type="triangle" w="med" len="med"/>
            </a:ln>
          </p:spPr>
          <p:txBody>
            <a:bodyPr/>
            <a:lstStyle/>
            <a:p>
              <a:endParaRPr lang="en-US"/>
            </a:p>
          </p:txBody>
        </p:sp>
        <p:sp>
          <p:nvSpPr>
            <p:cNvPr id="1196075" name="Line 76"/>
            <p:cNvSpPr>
              <a:spLocks noChangeShapeType="1"/>
            </p:cNvSpPr>
            <p:nvPr/>
          </p:nvSpPr>
          <p:spPr bwMode="auto">
            <a:xfrm>
              <a:off x="1061" y="2988"/>
              <a:ext cx="439" cy="0"/>
            </a:xfrm>
            <a:prstGeom prst="line">
              <a:avLst/>
            </a:prstGeom>
            <a:noFill/>
            <a:ln w="38100">
              <a:solidFill>
                <a:schemeClr val="tx1"/>
              </a:solidFill>
              <a:round/>
              <a:headEnd type="triangle" w="med" len="med"/>
              <a:tailEnd/>
            </a:ln>
          </p:spPr>
          <p:txBody>
            <a:bodyPr/>
            <a:lstStyle/>
            <a:p>
              <a:endParaRPr lang="en-US"/>
            </a:p>
          </p:txBody>
        </p:sp>
        <p:sp>
          <p:nvSpPr>
            <p:cNvPr id="1196076" name="Text Box 95"/>
            <p:cNvSpPr txBox="1">
              <a:spLocks noChangeArrowheads="1"/>
            </p:cNvSpPr>
            <p:nvPr/>
          </p:nvSpPr>
          <p:spPr bwMode="auto">
            <a:xfrm>
              <a:off x="549" y="2330"/>
              <a:ext cx="297" cy="212"/>
            </a:xfrm>
            <a:prstGeom prst="rect">
              <a:avLst/>
            </a:prstGeom>
            <a:noFill/>
            <a:ln w="9525">
              <a:noFill/>
              <a:miter lim="800000"/>
              <a:headEnd/>
              <a:tailEnd/>
            </a:ln>
          </p:spPr>
          <p:txBody>
            <a:bodyPr>
              <a:spAutoFit/>
            </a:bodyPr>
            <a:lstStyle/>
            <a:p>
              <a:r>
                <a:rPr lang="en-US" sz="1600" b="1">
                  <a:cs typeface="Arial" charset="0"/>
                </a:rPr>
                <a:t>T</a:t>
              </a:r>
              <a:r>
                <a:rPr lang="en-US" sz="1600" b="1" baseline="-25000">
                  <a:cs typeface="Arial" charset="0"/>
                </a:rPr>
                <a:t>1</a:t>
              </a:r>
            </a:p>
          </p:txBody>
        </p:sp>
        <p:sp>
          <p:nvSpPr>
            <p:cNvPr id="1196077" name="Text Box 96"/>
            <p:cNvSpPr txBox="1">
              <a:spLocks noChangeArrowheads="1"/>
            </p:cNvSpPr>
            <p:nvPr/>
          </p:nvSpPr>
          <p:spPr bwMode="auto">
            <a:xfrm>
              <a:off x="542" y="2791"/>
              <a:ext cx="297" cy="212"/>
            </a:xfrm>
            <a:prstGeom prst="rect">
              <a:avLst/>
            </a:prstGeom>
            <a:noFill/>
            <a:ln w="9525">
              <a:noFill/>
              <a:miter lim="800000"/>
              <a:headEnd/>
              <a:tailEnd/>
            </a:ln>
          </p:spPr>
          <p:txBody>
            <a:bodyPr>
              <a:spAutoFit/>
            </a:bodyPr>
            <a:lstStyle/>
            <a:p>
              <a:r>
                <a:rPr lang="en-US" sz="1600" b="1">
                  <a:cs typeface="Arial" charset="0"/>
                </a:rPr>
                <a:t>T</a:t>
              </a:r>
              <a:r>
                <a:rPr lang="en-US" sz="1600" b="1" baseline="-25000">
                  <a:cs typeface="Arial" charset="0"/>
                </a:rPr>
                <a:t>2</a:t>
              </a:r>
            </a:p>
          </p:txBody>
        </p:sp>
        <p:sp>
          <p:nvSpPr>
            <p:cNvPr id="1196078" name="Rectangle 97"/>
            <p:cNvSpPr>
              <a:spLocks noChangeArrowheads="1"/>
            </p:cNvSpPr>
            <p:nvPr/>
          </p:nvSpPr>
          <p:spPr bwMode="auto">
            <a:xfrm>
              <a:off x="814" y="2315"/>
              <a:ext cx="78" cy="377"/>
            </a:xfrm>
            <a:prstGeom prst="rect">
              <a:avLst/>
            </a:prstGeom>
            <a:solidFill>
              <a:srgbClr val="008000"/>
            </a:solidFill>
            <a:ln w="9525">
              <a:noFill/>
              <a:miter lim="800000"/>
              <a:headEnd/>
              <a:tailEnd/>
            </a:ln>
          </p:spPr>
          <p:txBody>
            <a:bodyPr wrap="none" anchor="ctr"/>
            <a:lstStyle/>
            <a:p>
              <a:pPr algn="r" rtl="1"/>
              <a:endParaRPr lang="en-GB">
                <a:cs typeface="Arial" charset="0"/>
              </a:endParaRPr>
            </a:p>
          </p:txBody>
        </p:sp>
        <p:sp>
          <p:nvSpPr>
            <p:cNvPr id="1196079" name="Rectangle 98"/>
            <p:cNvSpPr>
              <a:spLocks noChangeArrowheads="1"/>
            </p:cNvSpPr>
            <p:nvPr/>
          </p:nvSpPr>
          <p:spPr bwMode="auto">
            <a:xfrm>
              <a:off x="820" y="2763"/>
              <a:ext cx="78" cy="377"/>
            </a:xfrm>
            <a:prstGeom prst="rect">
              <a:avLst/>
            </a:prstGeom>
            <a:solidFill>
              <a:srgbClr val="FF6600"/>
            </a:solidFill>
            <a:ln w="9525">
              <a:noFill/>
              <a:miter lim="800000"/>
              <a:headEnd/>
              <a:tailEnd/>
            </a:ln>
          </p:spPr>
          <p:txBody>
            <a:bodyPr wrap="none" anchor="ctr"/>
            <a:lstStyle/>
            <a:p>
              <a:pPr algn="r" rtl="1"/>
              <a:endParaRPr lang="en-GB">
                <a:cs typeface="Arial" charset="0"/>
              </a:endParaRPr>
            </a:p>
          </p:txBody>
        </p:sp>
      </p:grpSp>
      <p:grpSp>
        <p:nvGrpSpPr>
          <p:cNvPr id="8" name="Group 104"/>
          <p:cNvGrpSpPr>
            <a:grpSpLocks/>
          </p:cNvGrpSpPr>
          <p:nvPr/>
        </p:nvGrpSpPr>
        <p:grpSpPr bwMode="auto">
          <a:xfrm>
            <a:off x="619125" y="4938711"/>
            <a:ext cx="2833688" cy="1395412"/>
            <a:chOff x="548" y="3385"/>
            <a:chExt cx="1785" cy="879"/>
          </a:xfrm>
        </p:grpSpPr>
        <p:sp>
          <p:nvSpPr>
            <p:cNvPr id="1196081" name="Oval 79"/>
            <p:cNvSpPr>
              <a:spLocks noChangeArrowheads="1"/>
            </p:cNvSpPr>
            <p:nvPr/>
          </p:nvSpPr>
          <p:spPr bwMode="auto">
            <a:xfrm>
              <a:off x="1597" y="3385"/>
              <a:ext cx="736" cy="879"/>
            </a:xfrm>
            <a:prstGeom prst="ellipse">
              <a:avLst/>
            </a:prstGeom>
            <a:solidFill>
              <a:schemeClr val="tx2">
                <a:lumMod val="50000"/>
              </a:schemeClr>
            </a:solidFill>
            <a:ln w="38100">
              <a:solidFill>
                <a:schemeClr val="tx1"/>
              </a:solidFill>
              <a:round/>
              <a:headEnd/>
              <a:tailEnd/>
            </a:ln>
          </p:spPr>
          <p:txBody>
            <a:bodyPr wrap="none" anchor="ctr"/>
            <a:lstStyle/>
            <a:p>
              <a:pPr algn="ctr"/>
              <a:r>
                <a:rPr lang="en-US" sz="1600" b="1" dirty="0">
                  <a:solidFill>
                    <a:schemeClr val="tx2"/>
                  </a:solidFill>
                  <a:cs typeface="Arial" charset="0"/>
                </a:rPr>
                <a:t>Sequential</a:t>
              </a:r>
            </a:p>
            <a:p>
              <a:pPr algn="ctr"/>
              <a:r>
                <a:rPr lang="en-US" sz="1600" b="1" dirty="0">
                  <a:solidFill>
                    <a:schemeClr val="tx2"/>
                  </a:solidFill>
                  <a:cs typeface="Arial" charset="0"/>
                </a:rPr>
                <a:t>Set</a:t>
              </a:r>
              <a:endParaRPr lang="en-US" sz="1600" dirty="0">
                <a:solidFill>
                  <a:schemeClr val="tx2"/>
                </a:solidFill>
                <a:cs typeface="Arial" charset="0"/>
              </a:endParaRPr>
            </a:p>
          </p:txBody>
        </p:sp>
        <p:sp>
          <p:nvSpPr>
            <p:cNvPr id="1196082" name="Line 80"/>
            <p:cNvSpPr>
              <a:spLocks noChangeShapeType="1"/>
            </p:cNvSpPr>
            <p:nvPr/>
          </p:nvSpPr>
          <p:spPr bwMode="auto">
            <a:xfrm>
              <a:off x="1062" y="3555"/>
              <a:ext cx="439" cy="0"/>
            </a:xfrm>
            <a:prstGeom prst="line">
              <a:avLst/>
            </a:prstGeom>
            <a:noFill/>
            <a:ln w="38100">
              <a:solidFill>
                <a:schemeClr val="tx1"/>
              </a:solidFill>
              <a:round/>
              <a:headEnd/>
              <a:tailEnd type="triangle" w="med" len="med"/>
            </a:ln>
          </p:spPr>
          <p:txBody>
            <a:bodyPr/>
            <a:lstStyle/>
            <a:p>
              <a:endParaRPr lang="en-US"/>
            </a:p>
          </p:txBody>
        </p:sp>
        <p:sp>
          <p:nvSpPr>
            <p:cNvPr id="1196083" name="Line 81"/>
            <p:cNvSpPr>
              <a:spLocks noChangeShapeType="1"/>
            </p:cNvSpPr>
            <p:nvPr/>
          </p:nvSpPr>
          <p:spPr bwMode="auto">
            <a:xfrm>
              <a:off x="1061" y="3725"/>
              <a:ext cx="439" cy="0"/>
            </a:xfrm>
            <a:prstGeom prst="line">
              <a:avLst/>
            </a:prstGeom>
            <a:noFill/>
            <a:ln w="38100">
              <a:solidFill>
                <a:schemeClr val="tx1"/>
              </a:solidFill>
              <a:round/>
              <a:headEnd type="triangle" w="med" len="med"/>
              <a:tailEnd/>
            </a:ln>
          </p:spPr>
          <p:txBody>
            <a:bodyPr/>
            <a:lstStyle/>
            <a:p>
              <a:endParaRPr lang="en-US"/>
            </a:p>
          </p:txBody>
        </p:sp>
        <p:sp>
          <p:nvSpPr>
            <p:cNvPr id="1196084" name="Line 82"/>
            <p:cNvSpPr>
              <a:spLocks noChangeShapeType="1"/>
            </p:cNvSpPr>
            <p:nvPr/>
          </p:nvSpPr>
          <p:spPr bwMode="auto">
            <a:xfrm>
              <a:off x="1062" y="3949"/>
              <a:ext cx="439" cy="0"/>
            </a:xfrm>
            <a:prstGeom prst="line">
              <a:avLst/>
            </a:prstGeom>
            <a:noFill/>
            <a:ln w="38100">
              <a:solidFill>
                <a:schemeClr val="tx1"/>
              </a:solidFill>
              <a:round/>
              <a:headEnd/>
              <a:tailEnd type="triangle" w="med" len="med"/>
            </a:ln>
          </p:spPr>
          <p:txBody>
            <a:bodyPr/>
            <a:lstStyle/>
            <a:p>
              <a:endParaRPr lang="en-US"/>
            </a:p>
          </p:txBody>
        </p:sp>
        <p:sp>
          <p:nvSpPr>
            <p:cNvPr id="1196085" name="Line 83"/>
            <p:cNvSpPr>
              <a:spLocks noChangeShapeType="1"/>
            </p:cNvSpPr>
            <p:nvPr/>
          </p:nvSpPr>
          <p:spPr bwMode="auto">
            <a:xfrm>
              <a:off x="1061" y="4119"/>
              <a:ext cx="439" cy="0"/>
            </a:xfrm>
            <a:prstGeom prst="line">
              <a:avLst/>
            </a:prstGeom>
            <a:noFill/>
            <a:ln w="38100">
              <a:solidFill>
                <a:schemeClr val="tx1"/>
              </a:solidFill>
              <a:round/>
              <a:headEnd type="triangle" w="med" len="med"/>
              <a:tailEnd/>
            </a:ln>
          </p:spPr>
          <p:txBody>
            <a:bodyPr/>
            <a:lstStyle/>
            <a:p>
              <a:endParaRPr lang="en-US"/>
            </a:p>
          </p:txBody>
        </p:sp>
        <p:sp>
          <p:nvSpPr>
            <p:cNvPr id="1196086" name="Text Box 99"/>
            <p:cNvSpPr txBox="1">
              <a:spLocks noChangeArrowheads="1"/>
            </p:cNvSpPr>
            <p:nvPr/>
          </p:nvSpPr>
          <p:spPr bwMode="auto">
            <a:xfrm>
              <a:off x="555" y="3441"/>
              <a:ext cx="297" cy="212"/>
            </a:xfrm>
            <a:prstGeom prst="rect">
              <a:avLst/>
            </a:prstGeom>
            <a:noFill/>
            <a:ln w="9525">
              <a:noFill/>
              <a:miter lim="800000"/>
              <a:headEnd/>
              <a:tailEnd/>
            </a:ln>
          </p:spPr>
          <p:txBody>
            <a:bodyPr>
              <a:spAutoFit/>
            </a:bodyPr>
            <a:lstStyle/>
            <a:p>
              <a:r>
                <a:rPr lang="en-US" sz="1600" b="1">
                  <a:cs typeface="Arial" charset="0"/>
                </a:rPr>
                <a:t>T</a:t>
              </a:r>
              <a:r>
                <a:rPr lang="en-US" sz="1600" b="1" baseline="-25000">
                  <a:cs typeface="Arial" charset="0"/>
                </a:rPr>
                <a:t>1</a:t>
              </a:r>
            </a:p>
          </p:txBody>
        </p:sp>
        <p:sp>
          <p:nvSpPr>
            <p:cNvPr id="1196087" name="Text Box 100"/>
            <p:cNvSpPr txBox="1">
              <a:spLocks noChangeArrowheads="1"/>
            </p:cNvSpPr>
            <p:nvPr/>
          </p:nvSpPr>
          <p:spPr bwMode="auto">
            <a:xfrm>
              <a:off x="548" y="3902"/>
              <a:ext cx="297" cy="212"/>
            </a:xfrm>
            <a:prstGeom prst="rect">
              <a:avLst/>
            </a:prstGeom>
            <a:noFill/>
            <a:ln w="9525">
              <a:noFill/>
              <a:miter lim="800000"/>
              <a:headEnd/>
              <a:tailEnd/>
            </a:ln>
          </p:spPr>
          <p:txBody>
            <a:bodyPr>
              <a:spAutoFit/>
            </a:bodyPr>
            <a:lstStyle/>
            <a:p>
              <a:r>
                <a:rPr lang="en-US" sz="1600" b="1">
                  <a:cs typeface="Arial" charset="0"/>
                </a:rPr>
                <a:t>T</a:t>
              </a:r>
              <a:r>
                <a:rPr lang="en-US" sz="1600" b="1" baseline="-25000">
                  <a:cs typeface="Arial" charset="0"/>
                </a:rPr>
                <a:t>2</a:t>
              </a:r>
            </a:p>
          </p:txBody>
        </p:sp>
        <p:sp>
          <p:nvSpPr>
            <p:cNvPr id="1196088" name="Rectangle 101"/>
            <p:cNvSpPr>
              <a:spLocks noChangeArrowheads="1"/>
            </p:cNvSpPr>
            <p:nvPr/>
          </p:nvSpPr>
          <p:spPr bwMode="auto">
            <a:xfrm>
              <a:off x="820" y="3426"/>
              <a:ext cx="78" cy="377"/>
            </a:xfrm>
            <a:prstGeom prst="rect">
              <a:avLst/>
            </a:prstGeom>
            <a:solidFill>
              <a:srgbClr val="008000"/>
            </a:solidFill>
            <a:ln w="9525">
              <a:noFill/>
              <a:miter lim="800000"/>
              <a:headEnd/>
              <a:tailEnd/>
            </a:ln>
          </p:spPr>
          <p:txBody>
            <a:bodyPr wrap="none" anchor="ctr"/>
            <a:lstStyle/>
            <a:p>
              <a:pPr algn="r" rtl="1"/>
              <a:endParaRPr lang="en-GB">
                <a:cs typeface="Arial" charset="0"/>
              </a:endParaRPr>
            </a:p>
          </p:txBody>
        </p:sp>
        <p:sp>
          <p:nvSpPr>
            <p:cNvPr id="1196089" name="Rectangle 102"/>
            <p:cNvSpPr>
              <a:spLocks noChangeArrowheads="1"/>
            </p:cNvSpPr>
            <p:nvPr/>
          </p:nvSpPr>
          <p:spPr bwMode="auto">
            <a:xfrm>
              <a:off x="826" y="3874"/>
              <a:ext cx="78" cy="377"/>
            </a:xfrm>
            <a:prstGeom prst="rect">
              <a:avLst/>
            </a:prstGeom>
            <a:solidFill>
              <a:srgbClr val="FF6600"/>
            </a:solidFill>
            <a:ln w="9525">
              <a:noFill/>
              <a:miter lim="800000"/>
              <a:headEnd/>
              <a:tailEnd/>
            </a:ln>
          </p:spPr>
          <p:txBody>
            <a:bodyPr wrap="none" anchor="ctr"/>
            <a:lstStyle/>
            <a:p>
              <a:pPr algn="r" rtl="1"/>
              <a:endParaRPr lang="en-GB">
                <a:cs typeface="Arial" charset="0"/>
              </a:endParaRPr>
            </a:p>
          </p:txBody>
        </p:sp>
      </p:grpSp>
      <p:grpSp>
        <p:nvGrpSpPr>
          <p:cNvPr id="12" name="Group 51"/>
          <p:cNvGrpSpPr>
            <a:grpSpLocks/>
          </p:cNvGrpSpPr>
          <p:nvPr/>
        </p:nvGrpSpPr>
        <p:grpSpPr bwMode="auto">
          <a:xfrm>
            <a:off x="7289800" y="5424486"/>
            <a:ext cx="1222375" cy="431800"/>
            <a:chOff x="340" y="1026"/>
            <a:chExt cx="1315" cy="408"/>
          </a:xfrm>
        </p:grpSpPr>
        <p:sp>
          <p:nvSpPr>
            <p:cNvPr id="1196091" name="Rectangle 52"/>
            <p:cNvSpPr>
              <a:spLocks noChangeArrowheads="1"/>
            </p:cNvSpPr>
            <p:nvPr/>
          </p:nvSpPr>
          <p:spPr bwMode="auto">
            <a:xfrm>
              <a:off x="340" y="1026"/>
              <a:ext cx="1315" cy="408"/>
            </a:xfrm>
            <a:prstGeom prst="rect">
              <a:avLst/>
            </a:prstGeom>
            <a:solidFill>
              <a:srgbClr val="FF6600"/>
            </a:solidFill>
            <a:ln w="38100">
              <a:noFill/>
              <a:miter lim="800000"/>
              <a:headEnd/>
              <a:tailEnd/>
            </a:ln>
          </p:spPr>
          <p:txBody>
            <a:bodyPr wrap="none" anchor="ctr"/>
            <a:lstStyle/>
            <a:p>
              <a:pPr algn="ctr" rtl="1"/>
              <a:r>
                <a:rPr lang="en-US" sz="2000" b="1">
                  <a:solidFill>
                    <a:schemeClr val="bg1"/>
                  </a:solidFill>
                  <a:cs typeface="Arial" charset="0"/>
                </a:rPr>
                <a:t>add(4) : T</a:t>
              </a:r>
            </a:p>
          </p:txBody>
        </p:sp>
        <p:sp>
          <p:nvSpPr>
            <p:cNvPr id="1196092" name="AutoShape 53"/>
            <p:cNvSpPr>
              <a:spLocks/>
            </p:cNvSpPr>
            <p:nvPr/>
          </p:nvSpPr>
          <p:spPr bwMode="auto">
            <a:xfrm>
              <a:off x="340" y="1026"/>
              <a:ext cx="91" cy="408"/>
            </a:xfrm>
            <a:prstGeom prst="leftBracket">
              <a:avLst>
                <a:gd name="adj" fmla="val 37363"/>
              </a:avLst>
            </a:prstGeom>
            <a:noFill/>
            <a:ln w="38100">
              <a:solidFill>
                <a:schemeClr val="tx1"/>
              </a:solidFill>
              <a:round/>
              <a:headEnd/>
              <a:tailEnd/>
            </a:ln>
          </p:spPr>
          <p:txBody>
            <a:bodyPr wrap="none" anchor="ctr"/>
            <a:lstStyle/>
            <a:p>
              <a:pPr algn="r" rtl="1"/>
              <a:endParaRPr lang="en-GB">
                <a:cs typeface="Arial" charset="0"/>
              </a:endParaRPr>
            </a:p>
          </p:txBody>
        </p:sp>
        <p:sp>
          <p:nvSpPr>
            <p:cNvPr id="1196093" name="AutoShape 54"/>
            <p:cNvSpPr>
              <a:spLocks/>
            </p:cNvSpPr>
            <p:nvPr/>
          </p:nvSpPr>
          <p:spPr bwMode="auto">
            <a:xfrm>
              <a:off x="1565" y="1026"/>
              <a:ext cx="90" cy="408"/>
            </a:xfrm>
            <a:prstGeom prst="rightBracket">
              <a:avLst>
                <a:gd name="adj" fmla="val 37778"/>
              </a:avLst>
            </a:prstGeom>
            <a:noFill/>
            <a:ln w="38100">
              <a:solidFill>
                <a:schemeClr val="tx1"/>
              </a:solidFill>
              <a:round/>
              <a:headEnd/>
              <a:tailEnd/>
            </a:ln>
          </p:spPr>
          <p:txBody>
            <a:bodyPr wrap="none" anchor="ctr"/>
            <a:lstStyle/>
            <a:p>
              <a:pPr algn="r" rtl="1"/>
              <a:endParaRPr lang="en-GB">
                <a:cs typeface="Arial" charset="0"/>
              </a:endParaRPr>
            </a:p>
          </p:txBody>
        </p:sp>
      </p:grpSp>
      <p:grpSp>
        <p:nvGrpSpPr>
          <p:cNvPr id="13" name="Group 55"/>
          <p:cNvGrpSpPr>
            <a:grpSpLocks/>
          </p:cNvGrpSpPr>
          <p:nvPr/>
        </p:nvGrpSpPr>
        <p:grpSpPr bwMode="auto">
          <a:xfrm>
            <a:off x="4016375" y="5424486"/>
            <a:ext cx="1222375" cy="431800"/>
            <a:chOff x="340" y="1026"/>
            <a:chExt cx="1315" cy="408"/>
          </a:xfrm>
        </p:grpSpPr>
        <p:sp>
          <p:nvSpPr>
            <p:cNvPr id="1196095" name="Rectangle 56"/>
            <p:cNvSpPr>
              <a:spLocks noChangeArrowheads="1"/>
            </p:cNvSpPr>
            <p:nvPr/>
          </p:nvSpPr>
          <p:spPr bwMode="auto">
            <a:xfrm>
              <a:off x="340" y="1026"/>
              <a:ext cx="1315" cy="408"/>
            </a:xfrm>
            <a:prstGeom prst="rect">
              <a:avLst/>
            </a:prstGeom>
            <a:solidFill>
              <a:srgbClr val="FF6600"/>
            </a:solidFill>
            <a:ln w="38100">
              <a:noFill/>
              <a:miter lim="800000"/>
              <a:headEnd/>
              <a:tailEnd/>
            </a:ln>
          </p:spPr>
          <p:txBody>
            <a:bodyPr wrap="none" anchor="ctr"/>
            <a:lstStyle/>
            <a:p>
              <a:pPr algn="ctr" rtl="1"/>
              <a:r>
                <a:rPr lang="en-US" b="1" dirty="0">
                  <a:solidFill>
                    <a:schemeClr val="bg1"/>
                  </a:solidFill>
                  <a:cs typeface="Arial" charset="0"/>
                </a:rPr>
                <a:t>add(4) : T</a:t>
              </a:r>
            </a:p>
          </p:txBody>
        </p:sp>
        <p:sp>
          <p:nvSpPr>
            <p:cNvPr id="1196096" name="AutoShape 57"/>
            <p:cNvSpPr>
              <a:spLocks/>
            </p:cNvSpPr>
            <p:nvPr/>
          </p:nvSpPr>
          <p:spPr bwMode="auto">
            <a:xfrm>
              <a:off x="340" y="1026"/>
              <a:ext cx="91" cy="408"/>
            </a:xfrm>
            <a:prstGeom prst="leftBracket">
              <a:avLst>
                <a:gd name="adj" fmla="val 37363"/>
              </a:avLst>
            </a:prstGeom>
            <a:noFill/>
            <a:ln w="38100">
              <a:solidFill>
                <a:schemeClr val="tx1"/>
              </a:solidFill>
              <a:round/>
              <a:headEnd/>
              <a:tailEnd/>
            </a:ln>
          </p:spPr>
          <p:txBody>
            <a:bodyPr wrap="none" anchor="ctr"/>
            <a:lstStyle/>
            <a:p>
              <a:pPr algn="r" rtl="1"/>
              <a:endParaRPr lang="en-GB">
                <a:cs typeface="Arial" charset="0"/>
              </a:endParaRPr>
            </a:p>
          </p:txBody>
        </p:sp>
        <p:sp>
          <p:nvSpPr>
            <p:cNvPr id="1196097" name="AutoShape 58"/>
            <p:cNvSpPr>
              <a:spLocks/>
            </p:cNvSpPr>
            <p:nvPr/>
          </p:nvSpPr>
          <p:spPr bwMode="auto">
            <a:xfrm>
              <a:off x="1565" y="1026"/>
              <a:ext cx="90" cy="408"/>
            </a:xfrm>
            <a:prstGeom prst="rightBracket">
              <a:avLst>
                <a:gd name="adj" fmla="val 37778"/>
              </a:avLst>
            </a:prstGeom>
            <a:noFill/>
            <a:ln w="38100">
              <a:solidFill>
                <a:schemeClr val="tx1"/>
              </a:solidFill>
              <a:round/>
              <a:headEnd/>
              <a:tailEnd/>
            </a:ln>
          </p:spPr>
          <p:txBody>
            <a:bodyPr wrap="none" anchor="ctr"/>
            <a:lstStyle/>
            <a:p>
              <a:pPr algn="r" rtl="1"/>
              <a:endParaRPr lang="en-GB">
                <a:cs typeface="Arial" charset="0"/>
              </a:endParaRPr>
            </a:p>
          </p:txBody>
        </p:sp>
      </p:grpSp>
      <p:grpSp>
        <p:nvGrpSpPr>
          <p:cNvPr id="14" name="Group 47"/>
          <p:cNvGrpSpPr>
            <a:grpSpLocks/>
          </p:cNvGrpSpPr>
          <p:nvPr/>
        </p:nvGrpSpPr>
        <p:grpSpPr bwMode="auto">
          <a:xfrm>
            <a:off x="5653088" y="5424486"/>
            <a:ext cx="1222375" cy="431800"/>
            <a:chOff x="340" y="1026"/>
            <a:chExt cx="1315" cy="408"/>
          </a:xfrm>
        </p:grpSpPr>
        <p:sp>
          <p:nvSpPr>
            <p:cNvPr id="1196099" name="Rectangle 48"/>
            <p:cNvSpPr>
              <a:spLocks noChangeArrowheads="1"/>
            </p:cNvSpPr>
            <p:nvPr/>
          </p:nvSpPr>
          <p:spPr bwMode="auto">
            <a:xfrm>
              <a:off x="340" y="1026"/>
              <a:ext cx="1315" cy="408"/>
            </a:xfrm>
            <a:prstGeom prst="rect">
              <a:avLst/>
            </a:prstGeom>
            <a:solidFill>
              <a:srgbClr val="009900"/>
            </a:solidFill>
            <a:ln w="38100">
              <a:noFill/>
              <a:miter lim="800000"/>
              <a:headEnd/>
              <a:tailEnd/>
            </a:ln>
          </p:spPr>
          <p:txBody>
            <a:bodyPr wrap="none" anchor="ctr"/>
            <a:lstStyle/>
            <a:p>
              <a:pPr algn="ctr" rtl="1"/>
              <a:r>
                <a:rPr lang="en-US" sz="2000" b="1">
                  <a:solidFill>
                    <a:schemeClr val="bg1"/>
                  </a:solidFill>
                  <a:cs typeface="Arial" charset="0"/>
                </a:rPr>
                <a:t>rem(4) : T</a:t>
              </a:r>
            </a:p>
          </p:txBody>
        </p:sp>
        <p:sp>
          <p:nvSpPr>
            <p:cNvPr id="1196100" name="AutoShape 49"/>
            <p:cNvSpPr>
              <a:spLocks/>
            </p:cNvSpPr>
            <p:nvPr/>
          </p:nvSpPr>
          <p:spPr bwMode="auto">
            <a:xfrm>
              <a:off x="340" y="1026"/>
              <a:ext cx="91" cy="408"/>
            </a:xfrm>
            <a:prstGeom prst="leftBracket">
              <a:avLst>
                <a:gd name="adj" fmla="val 37363"/>
              </a:avLst>
            </a:prstGeom>
            <a:noFill/>
            <a:ln w="38100">
              <a:solidFill>
                <a:schemeClr val="tx1"/>
              </a:solidFill>
              <a:round/>
              <a:headEnd/>
              <a:tailEnd/>
            </a:ln>
          </p:spPr>
          <p:txBody>
            <a:bodyPr wrap="none" anchor="ctr"/>
            <a:lstStyle/>
            <a:p>
              <a:pPr algn="r" rtl="1"/>
              <a:endParaRPr lang="en-GB">
                <a:cs typeface="Arial" charset="0"/>
              </a:endParaRPr>
            </a:p>
          </p:txBody>
        </p:sp>
        <p:sp>
          <p:nvSpPr>
            <p:cNvPr id="1196101" name="AutoShape 50"/>
            <p:cNvSpPr>
              <a:spLocks/>
            </p:cNvSpPr>
            <p:nvPr/>
          </p:nvSpPr>
          <p:spPr bwMode="auto">
            <a:xfrm>
              <a:off x="1565" y="1026"/>
              <a:ext cx="90" cy="408"/>
            </a:xfrm>
            <a:prstGeom prst="rightBracket">
              <a:avLst>
                <a:gd name="adj" fmla="val 37778"/>
              </a:avLst>
            </a:prstGeom>
            <a:noFill/>
            <a:ln w="38100">
              <a:solidFill>
                <a:schemeClr val="tx1"/>
              </a:solidFill>
              <a:round/>
              <a:headEnd/>
              <a:tailEnd/>
            </a:ln>
          </p:spPr>
          <p:txBody>
            <a:bodyPr wrap="none" anchor="ctr"/>
            <a:lstStyle/>
            <a:p>
              <a:pPr algn="r" rtl="1"/>
              <a:endParaRPr lang="en-GB">
                <a:cs typeface="Arial" charset="0"/>
              </a:endParaRPr>
            </a:p>
          </p:txBody>
        </p:sp>
      </p:grpSp>
      <p:sp>
        <p:nvSpPr>
          <p:cNvPr id="1537055" name="Oval 31"/>
          <p:cNvSpPr>
            <a:spLocks noChangeArrowheads="1"/>
          </p:cNvSpPr>
          <p:nvPr/>
        </p:nvSpPr>
        <p:spPr bwMode="auto">
          <a:xfrm>
            <a:off x="6683375" y="5424486"/>
            <a:ext cx="217488" cy="457200"/>
          </a:xfrm>
          <a:prstGeom prst="ellipse">
            <a:avLst/>
          </a:prstGeom>
          <a:noFill/>
          <a:ln w="38100">
            <a:solidFill>
              <a:schemeClr val="tx2"/>
            </a:solidFill>
            <a:round/>
            <a:headEnd/>
            <a:tailEnd/>
          </a:ln>
        </p:spPr>
        <p:txBody>
          <a:bodyPr wrap="none" anchor="ctr"/>
          <a:lstStyle/>
          <a:p>
            <a:pPr algn="r" rtl="1"/>
            <a:endParaRPr lang="en-GB">
              <a:cs typeface="Arial" charset="0"/>
            </a:endParaRPr>
          </a:p>
        </p:txBody>
      </p:sp>
      <p:sp>
        <p:nvSpPr>
          <p:cNvPr id="1537056" name="Oval 32"/>
          <p:cNvSpPr>
            <a:spLocks noChangeArrowheads="1"/>
          </p:cNvSpPr>
          <p:nvPr/>
        </p:nvSpPr>
        <p:spPr bwMode="auto">
          <a:xfrm>
            <a:off x="5130800" y="3248023"/>
            <a:ext cx="217488" cy="457200"/>
          </a:xfrm>
          <a:prstGeom prst="ellipse">
            <a:avLst/>
          </a:prstGeom>
          <a:noFill/>
          <a:ln w="38100">
            <a:solidFill>
              <a:schemeClr val="tx2"/>
            </a:solidFill>
            <a:round/>
            <a:headEnd/>
            <a:tailEnd/>
          </a:ln>
        </p:spPr>
        <p:txBody>
          <a:bodyPr wrap="none" anchor="ctr"/>
          <a:lstStyle/>
          <a:p>
            <a:pPr algn="r" rtl="1"/>
            <a:endParaRPr lang="en-GB">
              <a:cs typeface="Arial" charset="0"/>
            </a:endParaRPr>
          </a:p>
        </p:txBody>
      </p:sp>
      <p:sp>
        <p:nvSpPr>
          <p:cNvPr id="5" name="Oval 32"/>
          <p:cNvSpPr>
            <a:spLocks noChangeArrowheads="1"/>
          </p:cNvSpPr>
          <p:nvPr/>
        </p:nvSpPr>
        <p:spPr bwMode="auto">
          <a:xfrm>
            <a:off x="5692775" y="3900486"/>
            <a:ext cx="217488" cy="457200"/>
          </a:xfrm>
          <a:prstGeom prst="ellipse">
            <a:avLst/>
          </a:prstGeom>
          <a:noFill/>
          <a:ln w="38100">
            <a:solidFill>
              <a:schemeClr val="tx2"/>
            </a:solidFill>
            <a:round/>
            <a:headEnd/>
            <a:tailEnd/>
          </a:ln>
        </p:spPr>
        <p:txBody>
          <a:bodyPr wrap="none" anchor="ctr"/>
          <a:lstStyle/>
          <a:p>
            <a:endParaRPr lang="en-GB">
              <a:cs typeface="Arial" charset="0"/>
            </a:endParaRPr>
          </a:p>
        </p:txBody>
      </p:sp>
      <p:sp>
        <p:nvSpPr>
          <p:cNvPr id="9" name="Oval 32"/>
          <p:cNvSpPr>
            <a:spLocks noChangeArrowheads="1"/>
          </p:cNvSpPr>
          <p:nvPr/>
        </p:nvSpPr>
        <p:spPr bwMode="auto">
          <a:xfrm>
            <a:off x="5006975" y="5424486"/>
            <a:ext cx="217488" cy="457200"/>
          </a:xfrm>
          <a:prstGeom prst="ellipse">
            <a:avLst/>
          </a:prstGeom>
          <a:noFill/>
          <a:ln w="38100">
            <a:solidFill>
              <a:schemeClr val="tx2"/>
            </a:solidFill>
            <a:round/>
            <a:headEnd/>
            <a:tailEnd/>
          </a:ln>
        </p:spPr>
        <p:txBody>
          <a:bodyPr wrap="none" anchor="ctr"/>
          <a:lstStyle/>
          <a:p>
            <a:endParaRPr lang="en-GB">
              <a:cs typeface="Arial" charset="0"/>
            </a:endParaRPr>
          </a:p>
        </p:txBody>
      </p:sp>
      <p:sp>
        <p:nvSpPr>
          <p:cNvPr id="10" name="Oval 32"/>
          <p:cNvSpPr>
            <a:spLocks noChangeArrowheads="1"/>
          </p:cNvSpPr>
          <p:nvPr/>
        </p:nvSpPr>
        <p:spPr bwMode="auto">
          <a:xfrm>
            <a:off x="7165975" y="3871911"/>
            <a:ext cx="217488" cy="457200"/>
          </a:xfrm>
          <a:prstGeom prst="ellipse">
            <a:avLst/>
          </a:prstGeom>
          <a:noFill/>
          <a:ln w="38100">
            <a:solidFill>
              <a:schemeClr val="tx2"/>
            </a:solidFill>
            <a:round/>
            <a:headEnd/>
            <a:tailEnd/>
          </a:ln>
        </p:spPr>
        <p:txBody>
          <a:bodyPr wrap="none" anchor="ctr"/>
          <a:lstStyle/>
          <a:p>
            <a:endParaRPr lang="en-GB">
              <a:cs typeface="Arial" charset="0"/>
            </a:endParaRPr>
          </a:p>
        </p:txBody>
      </p:sp>
      <p:sp>
        <p:nvSpPr>
          <p:cNvPr id="11" name="Oval 32"/>
          <p:cNvSpPr>
            <a:spLocks noChangeArrowheads="1"/>
          </p:cNvSpPr>
          <p:nvPr/>
        </p:nvSpPr>
        <p:spPr bwMode="auto">
          <a:xfrm>
            <a:off x="8283575" y="5424486"/>
            <a:ext cx="217488" cy="457200"/>
          </a:xfrm>
          <a:prstGeom prst="ellipse">
            <a:avLst/>
          </a:prstGeom>
          <a:noFill/>
          <a:ln w="38100">
            <a:solidFill>
              <a:schemeClr val="tx2"/>
            </a:solidFill>
            <a:round/>
            <a:headEnd/>
            <a:tailEnd/>
          </a:ln>
        </p:spPr>
        <p:txBody>
          <a:bodyPr wrap="none" anchor="ctr"/>
          <a:lstStyle/>
          <a:p>
            <a:endParaRPr lang="en-GB">
              <a:cs typeface="Arial" charset="0"/>
            </a:endParaRPr>
          </a:p>
        </p:txBody>
      </p:sp>
      <p:sp>
        <p:nvSpPr>
          <p:cNvPr id="56" name="Slide Number Placeholder 55"/>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40</a:t>
            </a:fld>
            <a:endParaRPr kumimoji="0" lang="en-US" sz="1200">
              <a:solidFill>
                <a:schemeClr val="tx2"/>
              </a:solidFill>
            </a:endParaRPr>
          </a:p>
        </p:txBody>
      </p:sp>
      <p:sp>
        <p:nvSpPr>
          <p:cNvPr id="57" name="Rounded Rectangle 56"/>
          <p:cNvSpPr/>
          <p:nvPr/>
        </p:nvSpPr>
        <p:spPr>
          <a:xfrm>
            <a:off x="0" y="6429372"/>
            <a:ext cx="2000264" cy="428628"/>
          </a:xfrm>
          <a:prstGeom prst="roundRect">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2"/>
                </a:solidFill>
              </a:rPr>
              <a:t>[</a:t>
            </a:r>
            <a:r>
              <a:rPr lang="en-US" sz="1600" dirty="0" err="1" smtClean="0">
                <a:solidFill>
                  <a:schemeClr val="tx2"/>
                </a:solidFill>
              </a:rPr>
              <a:t>Amit</a:t>
            </a:r>
            <a:r>
              <a:rPr lang="en-US" sz="1600" dirty="0" smtClean="0">
                <a:solidFill>
                  <a:schemeClr val="tx2"/>
                </a:solidFill>
              </a:rPr>
              <a:t> et. al. CAV ‘07]</a:t>
            </a:r>
            <a:endParaRPr lang="en-US" sz="1600" dirty="0">
              <a:solidFill>
                <a:schemeClr val="tx2"/>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dissolve">
                                      <p:cBhvr>
                                        <p:cTn id="28" dur="500"/>
                                        <p:tgtEl>
                                          <p:spTgt spid="5"/>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dissolv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537055"/>
                                        </p:tgtEl>
                                        <p:attrNameLst>
                                          <p:attrName>style.visibility</p:attrName>
                                        </p:attrNameLst>
                                      </p:cBhvr>
                                      <p:to>
                                        <p:strVal val="visible"/>
                                      </p:to>
                                    </p:set>
                                    <p:animEffect transition="in" filter="dissolve">
                                      <p:cBhvr>
                                        <p:cTn id="36" dur="500"/>
                                        <p:tgtEl>
                                          <p:spTgt spid="1537055"/>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1537056"/>
                                        </p:tgtEl>
                                        <p:attrNameLst>
                                          <p:attrName>style.visibility</p:attrName>
                                        </p:attrNameLst>
                                      </p:cBhvr>
                                      <p:to>
                                        <p:strVal val="visible"/>
                                      </p:to>
                                    </p:set>
                                    <p:animEffect transition="in" filter="dissolve">
                                      <p:cBhvr>
                                        <p:cTn id="39" dur="500"/>
                                        <p:tgtEl>
                                          <p:spTgt spid="1537056"/>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dissolve">
                                      <p:cBhvr>
                                        <p:cTn id="44" dur="500"/>
                                        <p:tgtEl>
                                          <p:spTgt spid="10"/>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dissolve">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055" grpId="0" animBg="1"/>
      <p:bldP spid="1537056" grpId="0" animBg="1"/>
      <p:bldP spid="5" grpId="0" animBg="1"/>
      <p:bldP spid="9" grpId="0" animBg="1"/>
      <p:bldP spid="10" grpId="0" animBg="1"/>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2178" name="Rectangle 2"/>
          <p:cNvSpPr>
            <a:spLocks noGrp="1" noChangeArrowheads="1"/>
          </p:cNvSpPr>
          <p:nvPr>
            <p:ph type="title" idx="4294967295"/>
          </p:nvPr>
        </p:nvSpPr>
        <p:spPr>
          <a:xfrm>
            <a:off x="285720" y="512064"/>
            <a:ext cx="8572560" cy="914400"/>
          </a:xfrm>
          <a:ln/>
        </p:spPr>
        <p:txBody>
          <a:bodyPr/>
          <a:lstStyle/>
          <a:p>
            <a:r>
              <a:rPr lang="en-US" sz="3000" dirty="0"/>
              <a:t>Verification of Fixed Linearization Points</a:t>
            </a:r>
          </a:p>
        </p:txBody>
      </p:sp>
      <p:sp>
        <p:nvSpPr>
          <p:cNvPr id="1202179" name="Rectangle 3"/>
          <p:cNvSpPr>
            <a:spLocks noGrp="1" noChangeArrowheads="1"/>
          </p:cNvSpPr>
          <p:nvPr>
            <p:ph type="body" idx="4294967295"/>
          </p:nvPr>
        </p:nvSpPr>
        <p:spPr>
          <a:xfrm>
            <a:off x="642910" y="1357298"/>
            <a:ext cx="7715304" cy="1431925"/>
          </a:xfrm>
        </p:spPr>
        <p:txBody>
          <a:bodyPr>
            <a:noAutofit/>
          </a:bodyPr>
          <a:lstStyle/>
          <a:p>
            <a:pPr>
              <a:buClr>
                <a:schemeClr val="tx1"/>
              </a:buClr>
            </a:pPr>
            <a:r>
              <a:rPr lang="en-US" sz="2400" dirty="0">
                <a:solidFill>
                  <a:schemeClr val="tx1"/>
                </a:solidFill>
              </a:rPr>
              <a:t>Compare each concurrent execution to a </a:t>
            </a:r>
            <a:r>
              <a:rPr lang="en-US" sz="2400" b="1" dirty="0">
                <a:solidFill>
                  <a:schemeClr val="tx1"/>
                </a:solidFill>
              </a:rPr>
              <a:t>specific</a:t>
            </a:r>
            <a:r>
              <a:rPr lang="en-US" sz="2400" dirty="0">
                <a:solidFill>
                  <a:schemeClr val="tx1"/>
                </a:solidFill>
              </a:rPr>
              <a:t> sequential </a:t>
            </a:r>
            <a:r>
              <a:rPr lang="en-US" sz="2400" dirty="0" smtClean="0">
                <a:solidFill>
                  <a:schemeClr val="tx1"/>
                </a:solidFill>
              </a:rPr>
              <a:t>execution</a:t>
            </a:r>
            <a:endParaRPr lang="en-US" sz="1600" dirty="0">
              <a:solidFill>
                <a:schemeClr val="tx1"/>
              </a:solidFill>
            </a:endParaRPr>
          </a:p>
          <a:p>
            <a:pPr>
              <a:buClr>
                <a:schemeClr val="tx1"/>
              </a:buClr>
            </a:pPr>
            <a:r>
              <a:rPr lang="en-US" sz="2400" dirty="0">
                <a:solidFill>
                  <a:schemeClr val="tx1"/>
                </a:solidFill>
              </a:rPr>
              <a:t>Show that every (terminating) concurrent operation returns </a:t>
            </a:r>
            <a:r>
              <a:rPr lang="en-US" sz="2400" b="1" dirty="0">
                <a:solidFill>
                  <a:schemeClr val="tx1"/>
                </a:solidFill>
              </a:rPr>
              <a:t>the same result</a:t>
            </a:r>
            <a:r>
              <a:rPr lang="en-US" sz="2400" dirty="0">
                <a:solidFill>
                  <a:schemeClr val="tx1"/>
                </a:solidFill>
              </a:rPr>
              <a:t> as its sequential counterpart</a:t>
            </a:r>
          </a:p>
          <a:p>
            <a:endParaRPr lang="en-US" sz="2000" dirty="0"/>
          </a:p>
        </p:txBody>
      </p:sp>
      <p:sp>
        <p:nvSpPr>
          <p:cNvPr id="1524740" name="Line 4"/>
          <p:cNvSpPr>
            <a:spLocks noChangeShapeType="1"/>
          </p:cNvSpPr>
          <p:nvPr/>
        </p:nvSpPr>
        <p:spPr bwMode="auto">
          <a:xfrm>
            <a:off x="4875213" y="4121150"/>
            <a:ext cx="381000" cy="0"/>
          </a:xfrm>
          <a:prstGeom prst="line">
            <a:avLst/>
          </a:prstGeom>
          <a:noFill/>
          <a:ln w="28575">
            <a:solidFill>
              <a:srgbClr val="FF6600"/>
            </a:solidFill>
            <a:round/>
            <a:headEnd/>
            <a:tailEnd type="triangle" w="med" len="med"/>
          </a:ln>
        </p:spPr>
        <p:txBody>
          <a:bodyPr/>
          <a:lstStyle/>
          <a:p>
            <a:endParaRPr lang="en-US"/>
          </a:p>
        </p:txBody>
      </p:sp>
      <p:sp>
        <p:nvSpPr>
          <p:cNvPr id="1524741" name="Line 5"/>
          <p:cNvSpPr>
            <a:spLocks noChangeShapeType="1"/>
          </p:cNvSpPr>
          <p:nvPr/>
        </p:nvSpPr>
        <p:spPr bwMode="auto">
          <a:xfrm>
            <a:off x="4418013" y="4121150"/>
            <a:ext cx="381000" cy="0"/>
          </a:xfrm>
          <a:prstGeom prst="line">
            <a:avLst/>
          </a:prstGeom>
          <a:noFill/>
          <a:ln w="28575">
            <a:solidFill>
              <a:srgbClr val="00FF00"/>
            </a:solidFill>
            <a:round/>
            <a:headEnd/>
            <a:tailEnd type="triangle" w="med" len="med"/>
          </a:ln>
        </p:spPr>
        <p:txBody>
          <a:bodyPr/>
          <a:lstStyle/>
          <a:p>
            <a:endParaRPr lang="en-US"/>
          </a:p>
        </p:txBody>
      </p:sp>
      <p:sp>
        <p:nvSpPr>
          <p:cNvPr id="1524742" name="Line 6"/>
          <p:cNvSpPr>
            <a:spLocks noChangeShapeType="1"/>
          </p:cNvSpPr>
          <p:nvPr/>
        </p:nvSpPr>
        <p:spPr bwMode="auto">
          <a:xfrm>
            <a:off x="2589213" y="4121150"/>
            <a:ext cx="381000" cy="0"/>
          </a:xfrm>
          <a:prstGeom prst="line">
            <a:avLst/>
          </a:prstGeom>
          <a:noFill/>
          <a:ln w="28575">
            <a:solidFill>
              <a:srgbClr val="00FF00"/>
            </a:solidFill>
            <a:round/>
            <a:headEnd/>
            <a:tailEnd type="triangle" w="med" len="med"/>
          </a:ln>
        </p:spPr>
        <p:txBody>
          <a:bodyPr/>
          <a:lstStyle/>
          <a:p>
            <a:endParaRPr lang="en-US"/>
          </a:p>
        </p:txBody>
      </p:sp>
      <p:sp>
        <p:nvSpPr>
          <p:cNvPr id="1524743" name="Line 7"/>
          <p:cNvSpPr>
            <a:spLocks noChangeShapeType="1"/>
          </p:cNvSpPr>
          <p:nvPr/>
        </p:nvSpPr>
        <p:spPr bwMode="auto">
          <a:xfrm>
            <a:off x="3046413" y="4121150"/>
            <a:ext cx="381000" cy="0"/>
          </a:xfrm>
          <a:prstGeom prst="line">
            <a:avLst/>
          </a:prstGeom>
          <a:noFill/>
          <a:ln w="28575">
            <a:solidFill>
              <a:srgbClr val="FF6600"/>
            </a:solidFill>
            <a:round/>
            <a:headEnd/>
            <a:tailEnd type="triangle" w="med" len="med"/>
          </a:ln>
        </p:spPr>
        <p:txBody>
          <a:bodyPr/>
          <a:lstStyle/>
          <a:p>
            <a:endParaRPr lang="en-US"/>
          </a:p>
        </p:txBody>
      </p:sp>
      <p:sp>
        <p:nvSpPr>
          <p:cNvPr id="1524744" name="Line 8"/>
          <p:cNvSpPr>
            <a:spLocks noChangeShapeType="1"/>
          </p:cNvSpPr>
          <p:nvPr/>
        </p:nvSpPr>
        <p:spPr bwMode="auto">
          <a:xfrm>
            <a:off x="3503613" y="4121150"/>
            <a:ext cx="381000" cy="0"/>
          </a:xfrm>
          <a:prstGeom prst="line">
            <a:avLst/>
          </a:prstGeom>
          <a:noFill/>
          <a:ln w="28575">
            <a:solidFill>
              <a:srgbClr val="00FF00"/>
            </a:solidFill>
            <a:round/>
            <a:headEnd/>
            <a:tailEnd type="triangle" w="med" len="med"/>
          </a:ln>
        </p:spPr>
        <p:txBody>
          <a:bodyPr/>
          <a:lstStyle/>
          <a:p>
            <a:endParaRPr lang="en-US"/>
          </a:p>
        </p:txBody>
      </p:sp>
      <p:sp>
        <p:nvSpPr>
          <p:cNvPr id="1524745" name="Line 9"/>
          <p:cNvSpPr>
            <a:spLocks noChangeShapeType="1"/>
          </p:cNvSpPr>
          <p:nvPr/>
        </p:nvSpPr>
        <p:spPr bwMode="auto">
          <a:xfrm>
            <a:off x="3960813" y="4121150"/>
            <a:ext cx="381000" cy="0"/>
          </a:xfrm>
          <a:prstGeom prst="line">
            <a:avLst/>
          </a:prstGeom>
          <a:noFill/>
          <a:ln w="28575">
            <a:solidFill>
              <a:srgbClr val="FF6600"/>
            </a:solidFill>
            <a:round/>
            <a:headEnd/>
            <a:tailEnd type="triangle" w="med" len="med"/>
          </a:ln>
        </p:spPr>
        <p:txBody>
          <a:bodyPr/>
          <a:lstStyle/>
          <a:p>
            <a:endParaRPr lang="en-US"/>
          </a:p>
        </p:txBody>
      </p:sp>
      <p:sp>
        <p:nvSpPr>
          <p:cNvPr id="1524746" name="Line 10"/>
          <p:cNvSpPr>
            <a:spLocks noChangeShapeType="1"/>
          </p:cNvSpPr>
          <p:nvPr/>
        </p:nvSpPr>
        <p:spPr bwMode="auto">
          <a:xfrm>
            <a:off x="6246813" y="4121150"/>
            <a:ext cx="381000" cy="0"/>
          </a:xfrm>
          <a:prstGeom prst="line">
            <a:avLst/>
          </a:prstGeom>
          <a:noFill/>
          <a:ln w="28575">
            <a:solidFill>
              <a:srgbClr val="FF6600"/>
            </a:solidFill>
            <a:round/>
            <a:headEnd/>
            <a:tailEnd type="triangle" w="med" len="med"/>
          </a:ln>
        </p:spPr>
        <p:txBody>
          <a:bodyPr/>
          <a:lstStyle/>
          <a:p>
            <a:endParaRPr lang="en-US"/>
          </a:p>
        </p:txBody>
      </p:sp>
      <p:sp>
        <p:nvSpPr>
          <p:cNvPr id="1524747" name="Line 11"/>
          <p:cNvSpPr>
            <a:spLocks noChangeShapeType="1"/>
          </p:cNvSpPr>
          <p:nvPr/>
        </p:nvSpPr>
        <p:spPr bwMode="auto">
          <a:xfrm>
            <a:off x="6704013" y="4121150"/>
            <a:ext cx="381000" cy="0"/>
          </a:xfrm>
          <a:prstGeom prst="line">
            <a:avLst/>
          </a:prstGeom>
          <a:noFill/>
          <a:ln w="28575">
            <a:solidFill>
              <a:srgbClr val="00FF00"/>
            </a:solidFill>
            <a:round/>
            <a:headEnd/>
            <a:tailEnd type="triangle" w="med" len="med"/>
          </a:ln>
        </p:spPr>
        <p:txBody>
          <a:bodyPr/>
          <a:lstStyle/>
          <a:p>
            <a:endParaRPr lang="en-US"/>
          </a:p>
        </p:txBody>
      </p:sp>
      <p:sp>
        <p:nvSpPr>
          <p:cNvPr id="1524748" name="Line 12"/>
          <p:cNvSpPr>
            <a:spLocks noChangeShapeType="1"/>
          </p:cNvSpPr>
          <p:nvPr/>
        </p:nvSpPr>
        <p:spPr bwMode="auto">
          <a:xfrm>
            <a:off x="5332413" y="4121150"/>
            <a:ext cx="381000" cy="0"/>
          </a:xfrm>
          <a:prstGeom prst="line">
            <a:avLst/>
          </a:prstGeom>
          <a:noFill/>
          <a:ln w="28575">
            <a:solidFill>
              <a:srgbClr val="00FF00"/>
            </a:solidFill>
            <a:round/>
            <a:headEnd/>
            <a:tailEnd type="triangle" w="med" len="med"/>
          </a:ln>
        </p:spPr>
        <p:txBody>
          <a:bodyPr/>
          <a:lstStyle/>
          <a:p>
            <a:endParaRPr lang="en-US"/>
          </a:p>
        </p:txBody>
      </p:sp>
      <p:sp>
        <p:nvSpPr>
          <p:cNvPr id="1524749" name="Line 13"/>
          <p:cNvSpPr>
            <a:spLocks noChangeShapeType="1"/>
          </p:cNvSpPr>
          <p:nvPr/>
        </p:nvSpPr>
        <p:spPr bwMode="auto">
          <a:xfrm>
            <a:off x="5789613" y="4121150"/>
            <a:ext cx="381000" cy="0"/>
          </a:xfrm>
          <a:prstGeom prst="line">
            <a:avLst/>
          </a:prstGeom>
          <a:noFill/>
          <a:ln w="28575">
            <a:solidFill>
              <a:srgbClr val="00FF00"/>
            </a:solidFill>
            <a:round/>
            <a:headEnd/>
            <a:tailEnd type="triangle" w="med" len="med"/>
          </a:ln>
        </p:spPr>
        <p:txBody>
          <a:bodyPr/>
          <a:lstStyle/>
          <a:p>
            <a:endParaRPr lang="en-US"/>
          </a:p>
        </p:txBody>
      </p:sp>
      <p:sp>
        <p:nvSpPr>
          <p:cNvPr id="1524750" name="Line 14"/>
          <p:cNvSpPr>
            <a:spLocks noChangeShapeType="1"/>
          </p:cNvSpPr>
          <p:nvPr/>
        </p:nvSpPr>
        <p:spPr bwMode="auto">
          <a:xfrm flipH="1">
            <a:off x="5045075" y="4230688"/>
            <a:ext cx="0" cy="288925"/>
          </a:xfrm>
          <a:prstGeom prst="line">
            <a:avLst/>
          </a:prstGeom>
          <a:noFill/>
          <a:ln w="38100">
            <a:solidFill>
              <a:srgbClr val="FF6600"/>
            </a:solidFill>
            <a:round/>
            <a:headEnd/>
            <a:tailEnd/>
          </a:ln>
        </p:spPr>
        <p:txBody>
          <a:bodyPr/>
          <a:lstStyle/>
          <a:p>
            <a:endParaRPr lang="en-US"/>
          </a:p>
        </p:txBody>
      </p:sp>
      <p:grpSp>
        <p:nvGrpSpPr>
          <p:cNvPr id="2" name="Group 15"/>
          <p:cNvGrpSpPr>
            <a:grpSpLocks/>
          </p:cNvGrpSpPr>
          <p:nvPr/>
        </p:nvGrpSpPr>
        <p:grpSpPr bwMode="auto">
          <a:xfrm>
            <a:off x="3027363" y="4298950"/>
            <a:ext cx="4608512" cy="79375"/>
            <a:chOff x="612" y="1840"/>
            <a:chExt cx="2903" cy="50"/>
          </a:xfrm>
        </p:grpSpPr>
        <p:sp>
          <p:nvSpPr>
            <p:cNvPr id="1202192" name="Line 16"/>
            <p:cNvSpPr>
              <a:spLocks noChangeShapeType="1"/>
            </p:cNvSpPr>
            <p:nvPr/>
          </p:nvSpPr>
          <p:spPr bwMode="auto">
            <a:xfrm>
              <a:off x="612" y="1840"/>
              <a:ext cx="0" cy="48"/>
            </a:xfrm>
            <a:prstGeom prst="line">
              <a:avLst/>
            </a:prstGeom>
            <a:noFill/>
            <a:ln w="19050">
              <a:solidFill>
                <a:srgbClr val="FF6600"/>
              </a:solidFill>
              <a:round/>
              <a:headEnd/>
              <a:tailEnd/>
            </a:ln>
          </p:spPr>
          <p:txBody>
            <a:bodyPr/>
            <a:lstStyle/>
            <a:p>
              <a:endParaRPr lang="en-US"/>
            </a:p>
          </p:txBody>
        </p:sp>
        <p:sp>
          <p:nvSpPr>
            <p:cNvPr id="1202193" name="Line 17"/>
            <p:cNvSpPr>
              <a:spLocks noChangeShapeType="1"/>
            </p:cNvSpPr>
            <p:nvPr/>
          </p:nvSpPr>
          <p:spPr bwMode="auto">
            <a:xfrm flipV="1">
              <a:off x="612" y="1888"/>
              <a:ext cx="2903" cy="0"/>
            </a:xfrm>
            <a:prstGeom prst="line">
              <a:avLst/>
            </a:prstGeom>
            <a:noFill/>
            <a:ln w="19050">
              <a:solidFill>
                <a:srgbClr val="FF6600"/>
              </a:solidFill>
              <a:round/>
              <a:headEnd/>
              <a:tailEnd/>
            </a:ln>
          </p:spPr>
          <p:txBody>
            <a:bodyPr/>
            <a:lstStyle/>
            <a:p>
              <a:endParaRPr lang="en-US"/>
            </a:p>
          </p:txBody>
        </p:sp>
        <p:sp>
          <p:nvSpPr>
            <p:cNvPr id="1202194" name="Line 18"/>
            <p:cNvSpPr>
              <a:spLocks noChangeShapeType="1"/>
            </p:cNvSpPr>
            <p:nvPr/>
          </p:nvSpPr>
          <p:spPr bwMode="auto">
            <a:xfrm>
              <a:off x="3515" y="1842"/>
              <a:ext cx="0" cy="48"/>
            </a:xfrm>
            <a:prstGeom prst="line">
              <a:avLst/>
            </a:prstGeom>
            <a:noFill/>
            <a:ln w="19050">
              <a:solidFill>
                <a:srgbClr val="FF6600"/>
              </a:solidFill>
              <a:round/>
              <a:headEnd/>
              <a:tailEnd/>
            </a:ln>
          </p:spPr>
          <p:txBody>
            <a:bodyPr/>
            <a:lstStyle/>
            <a:p>
              <a:endParaRPr lang="en-US"/>
            </a:p>
          </p:txBody>
        </p:sp>
      </p:grpSp>
      <p:sp>
        <p:nvSpPr>
          <p:cNvPr id="1524755" name="Line 19"/>
          <p:cNvSpPr>
            <a:spLocks noChangeShapeType="1"/>
          </p:cNvSpPr>
          <p:nvPr/>
        </p:nvSpPr>
        <p:spPr bwMode="auto">
          <a:xfrm flipH="1" flipV="1">
            <a:off x="3675063" y="3727450"/>
            <a:ext cx="0" cy="288925"/>
          </a:xfrm>
          <a:prstGeom prst="line">
            <a:avLst/>
          </a:prstGeom>
          <a:noFill/>
          <a:ln w="38100">
            <a:solidFill>
              <a:srgbClr val="006600"/>
            </a:solidFill>
            <a:round/>
            <a:headEnd/>
            <a:tailEnd/>
          </a:ln>
        </p:spPr>
        <p:txBody>
          <a:bodyPr/>
          <a:lstStyle/>
          <a:p>
            <a:endParaRPr lang="en-US"/>
          </a:p>
        </p:txBody>
      </p:sp>
      <p:sp>
        <p:nvSpPr>
          <p:cNvPr id="1524756" name="Text Box 20"/>
          <p:cNvSpPr txBox="1">
            <a:spLocks noChangeArrowheads="1"/>
          </p:cNvSpPr>
          <p:nvPr/>
        </p:nvSpPr>
        <p:spPr bwMode="auto">
          <a:xfrm>
            <a:off x="3066227" y="3187700"/>
            <a:ext cx="1266885" cy="584775"/>
          </a:xfrm>
          <a:prstGeom prst="rect">
            <a:avLst/>
          </a:prstGeom>
          <a:noFill/>
          <a:ln w="9525">
            <a:noFill/>
            <a:miter lim="800000"/>
            <a:headEnd/>
            <a:tailEnd/>
          </a:ln>
        </p:spPr>
        <p:txBody>
          <a:bodyPr wrap="none">
            <a:spAutoFit/>
          </a:bodyPr>
          <a:lstStyle/>
          <a:p>
            <a:pPr algn="ctr"/>
            <a:r>
              <a:rPr lang="en-US" sz="1600" dirty="0">
                <a:latin typeface="Tahoma" pitchFamily="34" charset="0"/>
                <a:cs typeface="Arial" charset="0"/>
              </a:rPr>
              <a:t>linearization</a:t>
            </a:r>
            <a:br>
              <a:rPr lang="en-US" sz="1600" dirty="0">
                <a:latin typeface="Tahoma" pitchFamily="34" charset="0"/>
                <a:cs typeface="Arial" charset="0"/>
              </a:rPr>
            </a:br>
            <a:r>
              <a:rPr lang="en-US" sz="1600" dirty="0">
                <a:latin typeface="Tahoma" pitchFamily="34" charset="0"/>
                <a:cs typeface="Arial" charset="0"/>
              </a:rPr>
              <a:t>point</a:t>
            </a:r>
          </a:p>
        </p:txBody>
      </p:sp>
      <p:grpSp>
        <p:nvGrpSpPr>
          <p:cNvPr id="3" name="Group 21"/>
          <p:cNvGrpSpPr>
            <a:grpSpLocks/>
          </p:cNvGrpSpPr>
          <p:nvPr/>
        </p:nvGrpSpPr>
        <p:grpSpPr bwMode="auto">
          <a:xfrm>
            <a:off x="1992277" y="3616331"/>
            <a:ext cx="2836898" cy="371476"/>
            <a:chOff x="-40" y="1410"/>
            <a:chExt cx="1786" cy="234"/>
          </a:xfrm>
        </p:grpSpPr>
        <p:grpSp>
          <p:nvGrpSpPr>
            <p:cNvPr id="4" name="Group 22"/>
            <p:cNvGrpSpPr>
              <a:grpSpLocks/>
            </p:cNvGrpSpPr>
            <p:nvPr/>
          </p:nvGrpSpPr>
          <p:grpSpPr bwMode="auto">
            <a:xfrm>
              <a:off x="329" y="1600"/>
              <a:ext cx="1417" cy="44"/>
              <a:chOff x="288" y="1584"/>
              <a:chExt cx="1488" cy="48"/>
            </a:xfrm>
          </p:grpSpPr>
          <p:sp>
            <p:nvSpPr>
              <p:cNvPr id="1202199" name="Line 23"/>
              <p:cNvSpPr>
                <a:spLocks noChangeShapeType="1"/>
              </p:cNvSpPr>
              <p:nvPr/>
            </p:nvSpPr>
            <p:spPr bwMode="auto">
              <a:xfrm flipV="1">
                <a:off x="288" y="1584"/>
                <a:ext cx="0" cy="48"/>
              </a:xfrm>
              <a:prstGeom prst="line">
                <a:avLst/>
              </a:prstGeom>
              <a:noFill/>
              <a:ln w="19050">
                <a:solidFill>
                  <a:srgbClr val="006600"/>
                </a:solidFill>
                <a:round/>
                <a:headEnd/>
                <a:tailEnd/>
              </a:ln>
            </p:spPr>
            <p:txBody>
              <a:bodyPr/>
              <a:lstStyle/>
              <a:p>
                <a:endParaRPr lang="en-US"/>
              </a:p>
            </p:txBody>
          </p:sp>
          <p:sp>
            <p:nvSpPr>
              <p:cNvPr id="1202200" name="Line 24"/>
              <p:cNvSpPr>
                <a:spLocks noChangeShapeType="1"/>
              </p:cNvSpPr>
              <p:nvPr/>
            </p:nvSpPr>
            <p:spPr bwMode="auto">
              <a:xfrm>
                <a:off x="288" y="1584"/>
                <a:ext cx="1488" cy="0"/>
              </a:xfrm>
              <a:prstGeom prst="line">
                <a:avLst/>
              </a:prstGeom>
              <a:noFill/>
              <a:ln w="19050">
                <a:solidFill>
                  <a:srgbClr val="006600"/>
                </a:solidFill>
                <a:round/>
                <a:headEnd/>
                <a:tailEnd/>
              </a:ln>
            </p:spPr>
            <p:txBody>
              <a:bodyPr/>
              <a:lstStyle/>
              <a:p>
                <a:endParaRPr lang="en-US"/>
              </a:p>
            </p:txBody>
          </p:sp>
          <p:sp>
            <p:nvSpPr>
              <p:cNvPr id="1202201" name="Line 25"/>
              <p:cNvSpPr>
                <a:spLocks noChangeShapeType="1"/>
              </p:cNvSpPr>
              <p:nvPr/>
            </p:nvSpPr>
            <p:spPr bwMode="auto">
              <a:xfrm flipV="1">
                <a:off x="1776" y="1584"/>
                <a:ext cx="0" cy="48"/>
              </a:xfrm>
              <a:prstGeom prst="line">
                <a:avLst/>
              </a:prstGeom>
              <a:noFill/>
              <a:ln w="19050">
                <a:solidFill>
                  <a:srgbClr val="006600"/>
                </a:solidFill>
                <a:round/>
                <a:headEnd/>
                <a:tailEnd/>
              </a:ln>
            </p:spPr>
            <p:txBody>
              <a:bodyPr/>
              <a:lstStyle/>
              <a:p>
                <a:endParaRPr lang="en-US"/>
              </a:p>
            </p:txBody>
          </p:sp>
        </p:grpSp>
        <p:sp>
          <p:nvSpPr>
            <p:cNvPr id="1202202" name="Text Box 26"/>
            <p:cNvSpPr txBox="1">
              <a:spLocks noChangeArrowheads="1"/>
            </p:cNvSpPr>
            <p:nvPr/>
          </p:nvSpPr>
          <p:spPr bwMode="auto">
            <a:xfrm>
              <a:off x="-40" y="1410"/>
              <a:ext cx="734" cy="213"/>
            </a:xfrm>
            <a:prstGeom prst="rect">
              <a:avLst/>
            </a:prstGeom>
            <a:noFill/>
            <a:ln w="9525">
              <a:noFill/>
              <a:miter lim="800000"/>
              <a:headEnd/>
              <a:tailEnd/>
            </a:ln>
          </p:spPr>
          <p:txBody>
            <a:bodyPr wrap="none">
              <a:spAutoFit/>
            </a:bodyPr>
            <a:lstStyle/>
            <a:p>
              <a:pPr algn="ctr"/>
              <a:r>
                <a:rPr lang="en-US" sz="1600" dirty="0">
                  <a:latin typeface="Tahoma" pitchFamily="34" charset="0"/>
                  <a:cs typeface="Arial" charset="0"/>
                </a:rPr>
                <a:t>  operation</a:t>
              </a:r>
            </a:p>
          </p:txBody>
        </p:sp>
      </p:grpSp>
      <p:sp>
        <p:nvSpPr>
          <p:cNvPr id="1524763" name="Text Box 27"/>
          <p:cNvSpPr txBox="1">
            <a:spLocks noChangeArrowheads="1"/>
          </p:cNvSpPr>
          <p:nvPr/>
        </p:nvSpPr>
        <p:spPr bwMode="auto">
          <a:xfrm>
            <a:off x="227013" y="3629025"/>
            <a:ext cx="1997075" cy="822325"/>
          </a:xfrm>
          <a:prstGeom prst="rect">
            <a:avLst/>
          </a:prstGeom>
          <a:noFill/>
          <a:ln w="9525">
            <a:noFill/>
            <a:miter lim="800000"/>
            <a:headEnd/>
            <a:tailEnd/>
          </a:ln>
        </p:spPr>
        <p:txBody>
          <a:bodyPr>
            <a:spAutoFit/>
          </a:bodyPr>
          <a:lstStyle/>
          <a:p>
            <a:pPr algn="ctr"/>
            <a:r>
              <a:rPr lang="en-US" sz="2400" b="1">
                <a:latin typeface="Comic Sans MS" pitchFamily="66" charset="0"/>
                <a:cs typeface="Arial" charset="0"/>
              </a:rPr>
              <a:t>Concurrent Execution</a:t>
            </a:r>
          </a:p>
        </p:txBody>
      </p:sp>
      <p:sp>
        <p:nvSpPr>
          <p:cNvPr id="1524764" name="Text Box 28"/>
          <p:cNvSpPr txBox="1">
            <a:spLocks noChangeArrowheads="1"/>
          </p:cNvSpPr>
          <p:nvPr/>
        </p:nvSpPr>
        <p:spPr bwMode="auto">
          <a:xfrm>
            <a:off x="193675" y="5775325"/>
            <a:ext cx="1958975" cy="822325"/>
          </a:xfrm>
          <a:prstGeom prst="rect">
            <a:avLst/>
          </a:prstGeom>
          <a:noFill/>
          <a:ln w="9525">
            <a:noFill/>
            <a:miter lim="800000"/>
            <a:headEnd/>
            <a:tailEnd/>
          </a:ln>
        </p:spPr>
        <p:txBody>
          <a:bodyPr>
            <a:spAutoFit/>
          </a:bodyPr>
          <a:lstStyle/>
          <a:p>
            <a:pPr algn="ctr"/>
            <a:r>
              <a:rPr lang="en-US" sz="2400" b="1">
                <a:latin typeface="Comic Sans MS" pitchFamily="66" charset="0"/>
                <a:cs typeface="Arial" charset="0"/>
              </a:rPr>
              <a:t>Sequential Execution</a:t>
            </a:r>
          </a:p>
        </p:txBody>
      </p:sp>
      <p:cxnSp>
        <p:nvCxnSpPr>
          <p:cNvPr id="1524765" name="AutoShape 29"/>
          <p:cNvCxnSpPr>
            <a:cxnSpLocks noChangeShapeType="1"/>
          </p:cNvCxnSpPr>
          <p:nvPr/>
        </p:nvCxnSpPr>
        <p:spPr bwMode="auto">
          <a:xfrm rot="5400000">
            <a:off x="2989263" y="5132388"/>
            <a:ext cx="1371600" cy="0"/>
          </a:xfrm>
          <a:prstGeom prst="straightConnector1">
            <a:avLst/>
          </a:prstGeom>
          <a:noFill/>
          <a:ln w="38100">
            <a:solidFill>
              <a:schemeClr val="tx1"/>
            </a:solidFill>
            <a:round/>
            <a:headEnd/>
            <a:tailEnd type="triangle" w="med" len="med"/>
          </a:ln>
        </p:spPr>
      </p:cxnSp>
      <p:grpSp>
        <p:nvGrpSpPr>
          <p:cNvPr id="5" name="Group 30"/>
          <p:cNvGrpSpPr>
            <a:grpSpLocks/>
          </p:cNvGrpSpPr>
          <p:nvPr/>
        </p:nvGrpSpPr>
        <p:grpSpPr bwMode="auto">
          <a:xfrm>
            <a:off x="3382963" y="5873750"/>
            <a:ext cx="533400" cy="381000"/>
            <a:chOff x="288" y="2832"/>
            <a:chExt cx="864" cy="240"/>
          </a:xfrm>
        </p:grpSpPr>
        <p:sp>
          <p:nvSpPr>
            <p:cNvPr id="1202207" name="Line 31"/>
            <p:cNvSpPr>
              <a:spLocks noChangeShapeType="1"/>
            </p:cNvSpPr>
            <p:nvPr/>
          </p:nvSpPr>
          <p:spPr bwMode="auto">
            <a:xfrm>
              <a:off x="336" y="3072"/>
              <a:ext cx="240" cy="0"/>
            </a:xfrm>
            <a:prstGeom prst="line">
              <a:avLst/>
            </a:prstGeom>
            <a:noFill/>
            <a:ln w="19050">
              <a:solidFill>
                <a:srgbClr val="00FF00"/>
              </a:solidFill>
              <a:round/>
              <a:headEnd/>
              <a:tailEnd type="triangle" w="med" len="med"/>
            </a:ln>
          </p:spPr>
          <p:txBody>
            <a:bodyPr/>
            <a:lstStyle/>
            <a:p>
              <a:endParaRPr lang="en-US"/>
            </a:p>
          </p:txBody>
        </p:sp>
        <p:sp>
          <p:nvSpPr>
            <p:cNvPr id="1202208" name="Line 32"/>
            <p:cNvSpPr>
              <a:spLocks noChangeShapeType="1"/>
            </p:cNvSpPr>
            <p:nvPr/>
          </p:nvSpPr>
          <p:spPr bwMode="auto">
            <a:xfrm>
              <a:off x="624" y="3072"/>
              <a:ext cx="240" cy="0"/>
            </a:xfrm>
            <a:prstGeom prst="line">
              <a:avLst/>
            </a:prstGeom>
            <a:noFill/>
            <a:ln w="19050">
              <a:solidFill>
                <a:srgbClr val="00FF00"/>
              </a:solidFill>
              <a:round/>
              <a:headEnd/>
              <a:tailEnd type="triangle" w="med" len="med"/>
            </a:ln>
          </p:spPr>
          <p:txBody>
            <a:bodyPr/>
            <a:lstStyle/>
            <a:p>
              <a:endParaRPr lang="en-US"/>
            </a:p>
          </p:txBody>
        </p:sp>
        <p:sp>
          <p:nvSpPr>
            <p:cNvPr id="1202209" name="Line 33"/>
            <p:cNvSpPr>
              <a:spLocks noChangeShapeType="1"/>
            </p:cNvSpPr>
            <p:nvPr/>
          </p:nvSpPr>
          <p:spPr bwMode="auto">
            <a:xfrm>
              <a:off x="912" y="3072"/>
              <a:ext cx="240" cy="0"/>
            </a:xfrm>
            <a:prstGeom prst="line">
              <a:avLst/>
            </a:prstGeom>
            <a:noFill/>
            <a:ln w="19050">
              <a:solidFill>
                <a:srgbClr val="00FF00"/>
              </a:solidFill>
              <a:round/>
              <a:headEnd/>
              <a:tailEnd type="triangle" w="med" len="med"/>
            </a:ln>
          </p:spPr>
          <p:txBody>
            <a:bodyPr/>
            <a:lstStyle/>
            <a:p>
              <a:endParaRPr lang="en-US"/>
            </a:p>
          </p:txBody>
        </p:sp>
        <p:grpSp>
          <p:nvGrpSpPr>
            <p:cNvPr id="6" name="Group 34"/>
            <p:cNvGrpSpPr>
              <a:grpSpLocks/>
            </p:cNvGrpSpPr>
            <p:nvPr/>
          </p:nvGrpSpPr>
          <p:grpSpPr bwMode="auto">
            <a:xfrm>
              <a:off x="288" y="2832"/>
              <a:ext cx="864" cy="144"/>
              <a:chOff x="288" y="1344"/>
              <a:chExt cx="1440" cy="144"/>
            </a:xfrm>
          </p:grpSpPr>
          <p:sp>
            <p:nvSpPr>
              <p:cNvPr id="1202211" name="Line 35"/>
              <p:cNvSpPr>
                <a:spLocks noChangeShapeType="1"/>
              </p:cNvSpPr>
              <p:nvPr/>
            </p:nvSpPr>
            <p:spPr bwMode="auto">
              <a:xfrm flipV="1">
                <a:off x="288" y="1440"/>
                <a:ext cx="0" cy="48"/>
              </a:xfrm>
              <a:prstGeom prst="line">
                <a:avLst/>
              </a:prstGeom>
              <a:noFill/>
              <a:ln w="19050">
                <a:solidFill>
                  <a:srgbClr val="00FF00"/>
                </a:solidFill>
                <a:round/>
                <a:headEnd/>
                <a:tailEnd/>
              </a:ln>
            </p:spPr>
            <p:txBody>
              <a:bodyPr/>
              <a:lstStyle/>
              <a:p>
                <a:endParaRPr lang="en-US"/>
              </a:p>
            </p:txBody>
          </p:sp>
          <p:sp>
            <p:nvSpPr>
              <p:cNvPr id="1202212" name="Line 36"/>
              <p:cNvSpPr>
                <a:spLocks noChangeShapeType="1"/>
              </p:cNvSpPr>
              <p:nvPr/>
            </p:nvSpPr>
            <p:spPr bwMode="auto">
              <a:xfrm flipV="1">
                <a:off x="1056" y="1344"/>
                <a:ext cx="0" cy="96"/>
              </a:xfrm>
              <a:prstGeom prst="line">
                <a:avLst/>
              </a:prstGeom>
              <a:noFill/>
              <a:ln w="19050">
                <a:solidFill>
                  <a:srgbClr val="00FF00"/>
                </a:solidFill>
                <a:round/>
                <a:headEnd/>
                <a:tailEnd/>
              </a:ln>
            </p:spPr>
            <p:txBody>
              <a:bodyPr/>
              <a:lstStyle/>
              <a:p>
                <a:endParaRPr lang="en-US"/>
              </a:p>
            </p:txBody>
          </p:sp>
          <p:sp>
            <p:nvSpPr>
              <p:cNvPr id="1202213" name="Line 37"/>
              <p:cNvSpPr>
                <a:spLocks noChangeShapeType="1"/>
              </p:cNvSpPr>
              <p:nvPr/>
            </p:nvSpPr>
            <p:spPr bwMode="auto">
              <a:xfrm>
                <a:off x="288" y="1440"/>
                <a:ext cx="1440" cy="0"/>
              </a:xfrm>
              <a:prstGeom prst="line">
                <a:avLst/>
              </a:prstGeom>
              <a:noFill/>
              <a:ln w="19050">
                <a:solidFill>
                  <a:srgbClr val="00FF00"/>
                </a:solidFill>
                <a:round/>
                <a:headEnd/>
                <a:tailEnd/>
              </a:ln>
            </p:spPr>
            <p:txBody>
              <a:bodyPr/>
              <a:lstStyle/>
              <a:p>
                <a:endParaRPr lang="en-US"/>
              </a:p>
            </p:txBody>
          </p:sp>
          <p:sp>
            <p:nvSpPr>
              <p:cNvPr id="1202214" name="Line 38"/>
              <p:cNvSpPr>
                <a:spLocks noChangeShapeType="1"/>
              </p:cNvSpPr>
              <p:nvPr/>
            </p:nvSpPr>
            <p:spPr bwMode="auto">
              <a:xfrm flipV="1">
                <a:off x="1728" y="1440"/>
                <a:ext cx="0" cy="48"/>
              </a:xfrm>
              <a:prstGeom prst="line">
                <a:avLst/>
              </a:prstGeom>
              <a:noFill/>
              <a:ln w="19050">
                <a:solidFill>
                  <a:srgbClr val="00FF00"/>
                </a:solidFill>
                <a:round/>
                <a:headEnd/>
                <a:tailEnd/>
              </a:ln>
            </p:spPr>
            <p:txBody>
              <a:bodyPr/>
              <a:lstStyle/>
              <a:p>
                <a:endParaRPr lang="en-US"/>
              </a:p>
            </p:txBody>
          </p:sp>
        </p:grpSp>
      </p:grpSp>
      <p:sp>
        <p:nvSpPr>
          <p:cNvPr id="1524775" name="Line 39"/>
          <p:cNvSpPr>
            <a:spLocks noChangeShapeType="1"/>
          </p:cNvSpPr>
          <p:nvPr/>
        </p:nvSpPr>
        <p:spPr bwMode="auto">
          <a:xfrm flipH="1">
            <a:off x="3992563" y="4230688"/>
            <a:ext cx="835025" cy="2016125"/>
          </a:xfrm>
          <a:prstGeom prst="line">
            <a:avLst/>
          </a:prstGeom>
          <a:noFill/>
          <a:ln w="38100">
            <a:solidFill>
              <a:srgbClr val="008000"/>
            </a:solidFill>
            <a:round/>
            <a:headEnd/>
            <a:tailEnd/>
          </a:ln>
        </p:spPr>
        <p:txBody>
          <a:bodyPr/>
          <a:lstStyle/>
          <a:p>
            <a:endParaRPr lang="en-US"/>
          </a:p>
        </p:txBody>
      </p:sp>
      <p:sp>
        <p:nvSpPr>
          <p:cNvPr id="1524776" name="Text Box 40"/>
          <p:cNvSpPr txBox="1">
            <a:spLocks noChangeArrowheads="1"/>
          </p:cNvSpPr>
          <p:nvPr/>
        </p:nvSpPr>
        <p:spPr bwMode="auto">
          <a:xfrm>
            <a:off x="3727450" y="4851400"/>
            <a:ext cx="1222375" cy="581025"/>
          </a:xfrm>
          <a:prstGeom prst="rect">
            <a:avLst/>
          </a:prstGeom>
          <a:solidFill>
            <a:schemeClr val="bg1"/>
          </a:solidFill>
          <a:ln w="9525">
            <a:noFill/>
            <a:miter lim="800000"/>
            <a:headEnd/>
            <a:tailEnd/>
          </a:ln>
        </p:spPr>
        <p:txBody>
          <a:bodyPr>
            <a:spAutoFit/>
          </a:bodyPr>
          <a:lstStyle/>
          <a:p>
            <a:pPr algn="ctr">
              <a:spcBef>
                <a:spcPct val="50000"/>
              </a:spcBef>
            </a:pPr>
            <a:r>
              <a:rPr lang="en-US" sz="1600" dirty="0">
                <a:cs typeface="Arial" charset="0"/>
              </a:rPr>
              <a:t>compare results</a:t>
            </a:r>
          </a:p>
        </p:txBody>
      </p:sp>
      <p:sp>
        <p:nvSpPr>
          <p:cNvPr id="1524777" name="Line 41"/>
          <p:cNvSpPr>
            <a:spLocks noChangeShapeType="1"/>
          </p:cNvSpPr>
          <p:nvPr/>
        </p:nvSpPr>
        <p:spPr bwMode="auto">
          <a:xfrm>
            <a:off x="7161213" y="4121150"/>
            <a:ext cx="381000" cy="0"/>
          </a:xfrm>
          <a:prstGeom prst="line">
            <a:avLst/>
          </a:prstGeom>
          <a:noFill/>
          <a:ln w="28575">
            <a:solidFill>
              <a:srgbClr val="FF6600"/>
            </a:solidFill>
            <a:round/>
            <a:headEnd/>
            <a:tailEnd type="triangle" w="med" len="med"/>
          </a:ln>
        </p:spPr>
        <p:txBody>
          <a:bodyPr/>
          <a:lstStyle/>
          <a:p>
            <a:endParaRPr lang="en-US"/>
          </a:p>
        </p:txBody>
      </p:sp>
      <p:sp>
        <p:nvSpPr>
          <p:cNvPr id="1524778" name="Text Box 42"/>
          <p:cNvSpPr txBox="1">
            <a:spLocks noChangeArrowheads="1"/>
          </p:cNvSpPr>
          <p:nvPr/>
        </p:nvSpPr>
        <p:spPr bwMode="auto">
          <a:xfrm>
            <a:off x="7781925" y="3798888"/>
            <a:ext cx="469900" cy="457200"/>
          </a:xfrm>
          <a:prstGeom prst="rect">
            <a:avLst/>
          </a:prstGeom>
          <a:noFill/>
          <a:ln w="9525">
            <a:noFill/>
            <a:miter lim="800000"/>
            <a:headEnd/>
            <a:tailEnd/>
          </a:ln>
        </p:spPr>
        <p:txBody>
          <a:bodyPr wrap="none">
            <a:spAutoFit/>
          </a:bodyPr>
          <a:lstStyle/>
          <a:p>
            <a:r>
              <a:rPr lang="en-US" sz="2400" b="1">
                <a:latin typeface="Tahoma" pitchFamily="34" charset="0"/>
                <a:cs typeface="Arial" charset="0"/>
              </a:rPr>
              <a:t>...</a:t>
            </a:r>
          </a:p>
        </p:txBody>
      </p:sp>
      <p:sp>
        <p:nvSpPr>
          <p:cNvPr id="1524779" name="Text Box 43"/>
          <p:cNvSpPr txBox="1">
            <a:spLocks noChangeArrowheads="1"/>
          </p:cNvSpPr>
          <p:nvPr/>
        </p:nvSpPr>
        <p:spPr bwMode="auto">
          <a:xfrm>
            <a:off x="4628327" y="4514850"/>
            <a:ext cx="1266885" cy="584775"/>
          </a:xfrm>
          <a:prstGeom prst="rect">
            <a:avLst/>
          </a:prstGeom>
          <a:noFill/>
          <a:ln w="9525">
            <a:noFill/>
            <a:miter lim="800000"/>
            <a:headEnd/>
            <a:tailEnd/>
          </a:ln>
        </p:spPr>
        <p:txBody>
          <a:bodyPr wrap="none">
            <a:spAutoFit/>
          </a:bodyPr>
          <a:lstStyle/>
          <a:p>
            <a:pPr algn="ctr"/>
            <a:r>
              <a:rPr lang="en-US" sz="1600" dirty="0">
                <a:latin typeface="Tahoma" pitchFamily="34" charset="0"/>
                <a:cs typeface="Arial" charset="0"/>
              </a:rPr>
              <a:t>linearization</a:t>
            </a:r>
            <a:br>
              <a:rPr lang="en-US" sz="1600" dirty="0">
                <a:latin typeface="Tahoma" pitchFamily="34" charset="0"/>
                <a:cs typeface="Arial" charset="0"/>
              </a:rPr>
            </a:br>
            <a:r>
              <a:rPr lang="en-US" sz="1600" dirty="0">
                <a:latin typeface="Tahoma" pitchFamily="34" charset="0"/>
                <a:cs typeface="Arial" charset="0"/>
              </a:rPr>
              <a:t>point</a:t>
            </a:r>
          </a:p>
        </p:txBody>
      </p:sp>
      <p:sp>
        <p:nvSpPr>
          <p:cNvPr id="1524780" name="Line 44"/>
          <p:cNvSpPr>
            <a:spLocks noChangeShapeType="1"/>
          </p:cNvSpPr>
          <p:nvPr/>
        </p:nvSpPr>
        <p:spPr bwMode="auto">
          <a:xfrm>
            <a:off x="5062538" y="5040313"/>
            <a:ext cx="0" cy="758825"/>
          </a:xfrm>
          <a:prstGeom prst="line">
            <a:avLst/>
          </a:prstGeom>
          <a:noFill/>
          <a:ln w="38100">
            <a:solidFill>
              <a:schemeClr val="tx1"/>
            </a:solidFill>
            <a:round/>
            <a:headEnd/>
            <a:tailEnd type="triangle" w="med" len="med"/>
          </a:ln>
        </p:spPr>
        <p:txBody>
          <a:bodyPr/>
          <a:lstStyle/>
          <a:p>
            <a:endParaRPr lang="en-US"/>
          </a:p>
        </p:txBody>
      </p:sp>
      <p:grpSp>
        <p:nvGrpSpPr>
          <p:cNvPr id="7" name="Group 45"/>
          <p:cNvGrpSpPr>
            <a:grpSpLocks/>
          </p:cNvGrpSpPr>
          <p:nvPr/>
        </p:nvGrpSpPr>
        <p:grpSpPr bwMode="auto">
          <a:xfrm>
            <a:off x="4786313" y="5873750"/>
            <a:ext cx="533400" cy="381000"/>
            <a:chOff x="1248" y="2832"/>
            <a:chExt cx="912" cy="240"/>
          </a:xfrm>
        </p:grpSpPr>
        <p:sp>
          <p:nvSpPr>
            <p:cNvPr id="1202222" name="Line 46"/>
            <p:cNvSpPr>
              <a:spLocks noChangeShapeType="1"/>
            </p:cNvSpPr>
            <p:nvPr/>
          </p:nvSpPr>
          <p:spPr bwMode="auto">
            <a:xfrm>
              <a:off x="1584" y="3072"/>
              <a:ext cx="240" cy="0"/>
            </a:xfrm>
            <a:prstGeom prst="line">
              <a:avLst/>
            </a:prstGeom>
            <a:noFill/>
            <a:ln w="28575">
              <a:solidFill>
                <a:srgbClr val="FF6600"/>
              </a:solidFill>
              <a:round/>
              <a:headEnd/>
              <a:tailEnd type="triangle" w="med" len="med"/>
            </a:ln>
          </p:spPr>
          <p:txBody>
            <a:bodyPr/>
            <a:lstStyle/>
            <a:p>
              <a:endParaRPr lang="en-US"/>
            </a:p>
          </p:txBody>
        </p:sp>
        <p:sp>
          <p:nvSpPr>
            <p:cNvPr id="1202223" name="Line 47"/>
            <p:cNvSpPr>
              <a:spLocks noChangeShapeType="1"/>
            </p:cNvSpPr>
            <p:nvPr/>
          </p:nvSpPr>
          <p:spPr bwMode="auto">
            <a:xfrm>
              <a:off x="1872" y="3072"/>
              <a:ext cx="240" cy="0"/>
            </a:xfrm>
            <a:prstGeom prst="line">
              <a:avLst/>
            </a:prstGeom>
            <a:noFill/>
            <a:ln w="28575">
              <a:solidFill>
                <a:srgbClr val="FF6600"/>
              </a:solidFill>
              <a:round/>
              <a:headEnd/>
              <a:tailEnd type="triangle" w="med" len="med"/>
            </a:ln>
          </p:spPr>
          <p:txBody>
            <a:bodyPr/>
            <a:lstStyle/>
            <a:p>
              <a:endParaRPr lang="en-US"/>
            </a:p>
          </p:txBody>
        </p:sp>
        <p:sp>
          <p:nvSpPr>
            <p:cNvPr id="1202224" name="Line 48"/>
            <p:cNvSpPr>
              <a:spLocks noChangeShapeType="1"/>
            </p:cNvSpPr>
            <p:nvPr/>
          </p:nvSpPr>
          <p:spPr bwMode="auto">
            <a:xfrm>
              <a:off x="1296" y="3072"/>
              <a:ext cx="240" cy="0"/>
            </a:xfrm>
            <a:prstGeom prst="line">
              <a:avLst/>
            </a:prstGeom>
            <a:noFill/>
            <a:ln w="28575">
              <a:solidFill>
                <a:srgbClr val="FF6600"/>
              </a:solidFill>
              <a:round/>
              <a:headEnd/>
              <a:tailEnd type="triangle" w="med" len="med"/>
            </a:ln>
          </p:spPr>
          <p:txBody>
            <a:bodyPr/>
            <a:lstStyle/>
            <a:p>
              <a:endParaRPr lang="en-US"/>
            </a:p>
          </p:txBody>
        </p:sp>
        <p:grpSp>
          <p:nvGrpSpPr>
            <p:cNvPr id="8" name="Group 49"/>
            <p:cNvGrpSpPr>
              <a:grpSpLocks/>
            </p:cNvGrpSpPr>
            <p:nvPr/>
          </p:nvGrpSpPr>
          <p:grpSpPr bwMode="auto">
            <a:xfrm flipV="1">
              <a:off x="1248" y="2832"/>
              <a:ext cx="912" cy="144"/>
              <a:chOff x="576" y="3168"/>
              <a:chExt cx="1488" cy="144"/>
            </a:xfrm>
          </p:grpSpPr>
          <p:sp>
            <p:nvSpPr>
              <p:cNvPr id="1202226" name="Line 50"/>
              <p:cNvSpPr>
                <a:spLocks noChangeShapeType="1"/>
              </p:cNvSpPr>
              <p:nvPr/>
            </p:nvSpPr>
            <p:spPr bwMode="auto">
              <a:xfrm>
                <a:off x="576" y="3168"/>
                <a:ext cx="0" cy="48"/>
              </a:xfrm>
              <a:prstGeom prst="line">
                <a:avLst/>
              </a:prstGeom>
              <a:noFill/>
              <a:ln w="19050">
                <a:solidFill>
                  <a:srgbClr val="FF6600"/>
                </a:solidFill>
                <a:round/>
                <a:headEnd/>
                <a:tailEnd/>
              </a:ln>
            </p:spPr>
            <p:txBody>
              <a:bodyPr/>
              <a:lstStyle/>
              <a:p>
                <a:endParaRPr lang="en-US"/>
              </a:p>
            </p:txBody>
          </p:sp>
          <p:sp>
            <p:nvSpPr>
              <p:cNvPr id="1202227" name="Line 51"/>
              <p:cNvSpPr>
                <a:spLocks noChangeShapeType="1"/>
              </p:cNvSpPr>
              <p:nvPr/>
            </p:nvSpPr>
            <p:spPr bwMode="auto">
              <a:xfrm>
                <a:off x="1370" y="3216"/>
                <a:ext cx="0" cy="96"/>
              </a:xfrm>
              <a:prstGeom prst="line">
                <a:avLst/>
              </a:prstGeom>
              <a:noFill/>
              <a:ln w="19050">
                <a:solidFill>
                  <a:srgbClr val="FF6600"/>
                </a:solidFill>
                <a:round/>
                <a:headEnd/>
                <a:tailEnd/>
              </a:ln>
            </p:spPr>
            <p:txBody>
              <a:bodyPr/>
              <a:lstStyle/>
              <a:p>
                <a:endParaRPr lang="en-US"/>
              </a:p>
            </p:txBody>
          </p:sp>
          <p:sp>
            <p:nvSpPr>
              <p:cNvPr id="1202228" name="Line 52"/>
              <p:cNvSpPr>
                <a:spLocks noChangeShapeType="1"/>
              </p:cNvSpPr>
              <p:nvPr/>
            </p:nvSpPr>
            <p:spPr bwMode="auto">
              <a:xfrm flipV="1">
                <a:off x="576" y="3216"/>
                <a:ext cx="1488" cy="0"/>
              </a:xfrm>
              <a:prstGeom prst="line">
                <a:avLst/>
              </a:prstGeom>
              <a:noFill/>
              <a:ln w="19050">
                <a:solidFill>
                  <a:srgbClr val="FF6600"/>
                </a:solidFill>
                <a:round/>
                <a:headEnd/>
                <a:tailEnd/>
              </a:ln>
            </p:spPr>
            <p:txBody>
              <a:bodyPr/>
              <a:lstStyle/>
              <a:p>
                <a:endParaRPr lang="en-US"/>
              </a:p>
            </p:txBody>
          </p:sp>
          <p:sp>
            <p:nvSpPr>
              <p:cNvPr id="1202229" name="Line 53"/>
              <p:cNvSpPr>
                <a:spLocks noChangeShapeType="1"/>
              </p:cNvSpPr>
              <p:nvPr/>
            </p:nvSpPr>
            <p:spPr bwMode="auto">
              <a:xfrm>
                <a:off x="2064" y="3168"/>
                <a:ext cx="0" cy="48"/>
              </a:xfrm>
              <a:prstGeom prst="line">
                <a:avLst/>
              </a:prstGeom>
              <a:noFill/>
              <a:ln w="19050">
                <a:solidFill>
                  <a:srgbClr val="FF6600"/>
                </a:solidFill>
                <a:round/>
                <a:headEnd/>
                <a:tailEnd/>
              </a:ln>
            </p:spPr>
            <p:txBody>
              <a:bodyPr/>
              <a:lstStyle/>
              <a:p>
                <a:endParaRPr lang="en-US"/>
              </a:p>
            </p:txBody>
          </p:sp>
        </p:grpSp>
      </p:grpSp>
      <p:sp>
        <p:nvSpPr>
          <p:cNvPr id="1524790" name="Line 54"/>
          <p:cNvSpPr>
            <a:spLocks noChangeShapeType="1"/>
          </p:cNvSpPr>
          <p:nvPr/>
        </p:nvSpPr>
        <p:spPr bwMode="auto">
          <a:xfrm flipH="1">
            <a:off x="5354638" y="4230688"/>
            <a:ext cx="2211387" cy="2038350"/>
          </a:xfrm>
          <a:prstGeom prst="line">
            <a:avLst/>
          </a:prstGeom>
          <a:noFill/>
          <a:ln w="38100">
            <a:solidFill>
              <a:srgbClr val="FF6600"/>
            </a:solidFill>
            <a:round/>
            <a:headEnd/>
            <a:tailEnd/>
          </a:ln>
        </p:spPr>
        <p:txBody>
          <a:bodyPr/>
          <a:lstStyle/>
          <a:p>
            <a:endParaRPr lang="en-US"/>
          </a:p>
        </p:txBody>
      </p:sp>
      <p:sp>
        <p:nvSpPr>
          <p:cNvPr id="1524791" name="Text Box 55"/>
          <p:cNvSpPr txBox="1">
            <a:spLocks noChangeArrowheads="1"/>
          </p:cNvSpPr>
          <p:nvPr/>
        </p:nvSpPr>
        <p:spPr bwMode="auto">
          <a:xfrm>
            <a:off x="7081838" y="4857750"/>
            <a:ext cx="1804987" cy="822325"/>
          </a:xfrm>
          <a:prstGeom prst="rect">
            <a:avLst/>
          </a:prstGeom>
          <a:noFill/>
          <a:ln w="38100">
            <a:noFill/>
            <a:miter lim="800000"/>
            <a:headEnd/>
            <a:tailEnd/>
          </a:ln>
        </p:spPr>
        <p:txBody>
          <a:bodyPr>
            <a:spAutoFit/>
          </a:bodyPr>
          <a:lstStyle/>
          <a:p>
            <a:pPr algn="ctr">
              <a:spcBef>
                <a:spcPct val="50000"/>
              </a:spcBef>
            </a:pPr>
            <a:r>
              <a:rPr lang="en-US" sz="2400" b="1">
                <a:latin typeface="Comic Sans MS" pitchFamily="66" charset="0"/>
                <a:cs typeface="Arial" charset="0"/>
              </a:rPr>
              <a:t>Conjoined Execution</a:t>
            </a:r>
          </a:p>
        </p:txBody>
      </p:sp>
      <p:sp>
        <p:nvSpPr>
          <p:cNvPr id="1524792" name="Text Box 56"/>
          <p:cNvSpPr txBox="1">
            <a:spLocks noChangeArrowheads="1"/>
          </p:cNvSpPr>
          <p:nvPr/>
        </p:nvSpPr>
        <p:spPr bwMode="auto">
          <a:xfrm>
            <a:off x="5957888" y="4860925"/>
            <a:ext cx="1003300" cy="581025"/>
          </a:xfrm>
          <a:prstGeom prst="rect">
            <a:avLst/>
          </a:prstGeom>
          <a:solidFill>
            <a:schemeClr val="bg1"/>
          </a:solidFill>
          <a:ln w="9525">
            <a:noFill/>
            <a:miter lim="800000"/>
            <a:headEnd/>
            <a:tailEnd/>
          </a:ln>
        </p:spPr>
        <p:txBody>
          <a:bodyPr>
            <a:spAutoFit/>
          </a:bodyPr>
          <a:lstStyle/>
          <a:p>
            <a:pPr algn="ctr">
              <a:spcBef>
                <a:spcPct val="50000"/>
              </a:spcBef>
            </a:pPr>
            <a:r>
              <a:rPr lang="en-US" sz="1600" dirty="0">
                <a:cs typeface="Arial" charset="0"/>
              </a:rPr>
              <a:t>compare results</a:t>
            </a:r>
          </a:p>
        </p:txBody>
      </p:sp>
      <p:sp>
        <p:nvSpPr>
          <p:cNvPr id="57" name="Slide Number Placeholder 56"/>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41</a:t>
            </a:fld>
            <a:endParaRPr kumimoji="0" lang="en-US" sz="1200">
              <a:solidFill>
                <a:schemeClr val="tx2"/>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24763"/>
                                        </p:tgtEl>
                                        <p:attrNameLst>
                                          <p:attrName>style.visibility</p:attrName>
                                        </p:attrNameLst>
                                      </p:cBhvr>
                                      <p:to>
                                        <p:strVal val="visible"/>
                                      </p:to>
                                    </p:set>
                                    <p:animEffect transition="in" filter="dissolve">
                                      <p:cBhvr>
                                        <p:cTn id="7" dur="500"/>
                                        <p:tgtEl>
                                          <p:spTgt spid="152476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524764"/>
                                        </p:tgtEl>
                                        <p:attrNameLst>
                                          <p:attrName>style.visibility</p:attrName>
                                        </p:attrNameLst>
                                      </p:cBhvr>
                                      <p:to>
                                        <p:strVal val="visible"/>
                                      </p:to>
                                    </p:set>
                                    <p:animEffect transition="in" filter="dissolve">
                                      <p:cBhvr>
                                        <p:cTn id="10" dur="500"/>
                                        <p:tgtEl>
                                          <p:spTgt spid="152476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247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247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247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2475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2475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2476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2474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2474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2477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52477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524740"/>
                                        </p:tgtEl>
                                        <p:attrNameLst>
                                          <p:attrName>style.visibility</p:attrName>
                                        </p:attrNameLst>
                                      </p:cBhvr>
                                      <p:to>
                                        <p:strVal val="visible"/>
                                      </p:to>
                                    </p:set>
                                    <p:animEffect transition="in" filter="dissolve">
                                      <p:cBhvr>
                                        <p:cTn id="57" dur="500"/>
                                        <p:tgtEl>
                                          <p:spTgt spid="1524740"/>
                                        </p:tgtEl>
                                      </p:cBhvr>
                                    </p:animEffect>
                                  </p:childTnLst>
                                </p:cTn>
                              </p:par>
                            </p:childTnLst>
                          </p:cTn>
                        </p:par>
                        <p:par>
                          <p:cTn id="58" fill="hold">
                            <p:stCondLst>
                              <p:cond delay="500"/>
                            </p:stCondLst>
                            <p:childTnLst>
                              <p:par>
                                <p:cTn id="59" presetID="9" presetClass="entr" presetSubtype="0" fill="hold" grpId="0" nodeType="afterEffect">
                                  <p:stCondLst>
                                    <p:cond delay="0"/>
                                  </p:stCondLst>
                                  <p:childTnLst>
                                    <p:set>
                                      <p:cBhvr>
                                        <p:cTn id="60" dur="1" fill="hold">
                                          <p:stCondLst>
                                            <p:cond delay="0"/>
                                          </p:stCondLst>
                                        </p:cTn>
                                        <p:tgtEl>
                                          <p:spTgt spid="1524750"/>
                                        </p:tgtEl>
                                        <p:attrNameLst>
                                          <p:attrName>style.visibility</p:attrName>
                                        </p:attrNameLst>
                                      </p:cBhvr>
                                      <p:to>
                                        <p:strVal val="visible"/>
                                      </p:to>
                                    </p:set>
                                    <p:animEffect transition="in" filter="dissolve">
                                      <p:cBhvr>
                                        <p:cTn id="61" dur="500"/>
                                        <p:tgtEl>
                                          <p:spTgt spid="1524750"/>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1524779"/>
                                        </p:tgtEl>
                                        <p:attrNameLst>
                                          <p:attrName>style.visibility</p:attrName>
                                        </p:attrNameLst>
                                      </p:cBhvr>
                                      <p:to>
                                        <p:strVal val="visible"/>
                                      </p:to>
                                    </p:set>
                                    <p:animEffect transition="in" filter="dissolve">
                                      <p:cBhvr>
                                        <p:cTn id="64" dur="500"/>
                                        <p:tgtEl>
                                          <p:spTgt spid="1524779"/>
                                        </p:tgtEl>
                                      </p:cBhvr>
                                    </p:animEffect>
                                  </p:childTnLst>
                                </p:cTn>
                              </p:par>
                            </p:childTnLst>
                          </p:cTn>
                        </p:par>
                        <p:par>
                          <p:cTn id="65" fill="hold">
                            <p:stCondLst>
                              <p:cond delay="1000"/>
                            </p:stCondLst>
                            <p:childTnLst>
                              <p:par>
                                <p:cTn id="66" presetID="9" presetClass="entr" presetSubtype="0" fill="hold" grpId="0" nodeType="afterEffect">
                                  <p:stCondLst>
                                    <p:cond delay="0"/>
                                  </p:stCondLst>
                                  <p:childTnLst>
                                    <p:set>
                                      <p:cBhvr>
                                        <p:cTn id="67" dur="1" fill="hold">
                                          <p:stCondLst>
                                            <p:cond delay="0"/>
                                          </p:stCondLst>
                                        </p:cTn>
                                        <p:tgtEl>
                                          <p:spTgt spid="1524780"/>
                                        </p:tgtEl>
                                        <p:attrNameLst>
                                          <p:attrName>style.visibility</p:attrName>
                                        </p:attrNameLst>
                                      </p:cBhvr>
                                      <p:to>
                                        <p:strVal val="visible"/>
                                      </p:to>
                                    </p:set>
                                    <p:animEffect transition="in" filter="dissolve">
                                      <p:cBhvr>
                                        <p:cTn id="68" dur="500"/>
                                        <p:tgtEl>
                                          <p:spTgt spid="1524780"/>
                                        </p:tgtEl>
                                      </p:cBhvr>
                                    </p:animEffect>
                                  </p:childTnLst>
                                </p:cTn>
                              </p:par>
                              <p:par>
                                <p:cTn id="69" presetID="9" presetClass="entr" presetSubtype="0" fill="hold" nodeType="with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dissolve">
                                      <p:cBhvr>
                                        <p:cTn id="71" dur="500"/>
                                        <p:tgtEl>
                                          <p:spTgt spid="7"/>
                                        </p:tgtEl>
                                      </p:cBhvr>
                                    </p:animEffect>
                                  </p:childTnLst>
                                </p:cTn>
                              </p:par>
                            </p:childTnLst>
                          </p:cTn>
                        </p:par>
                        <p:par>
                          <p:cTn id="72" fill="hold">
                            <p:stCondLst>
                              <p:cond delay="1500"/>
                            </p:stCondLst>
                            <p:childTnLst>
                              <p:par>
                                <p:cTn id="73" presetID="9" presetClass="entr" presetSubtype="0" fill="hold" grpId="0" nodeType="afterEffect">
                                  <p:stCondLst>
                                    <p:cond delay="0"/>
                                  </p:stCondLst>
                                  <p:childTnLst>
                                    <p:set>
                                      <p:cBhvr>
                                        <p:cTn id="74" dur="1" fill="hold">
                                          <p:stCondLst>
                                            <p:cond delay="0"/>
                                          </p:stCondLst>
                                        </p:cTn>
                                        <p:tgtEl>
                                          <p:spTgt spid="1524748"/>
                                        </p:tgtEl>
                                        <p:attrNameLst>
                                          <p:attrName>style.visibility</p:attrName>
                                        </p:attrNameLst>
                                      </p:cBhvr>
                                      <p:to>
                                        <p:strVal val="visible"/>
                                      </p:to>
                                    </p:set>
                                    <p:animEffect transition="in" filter="dissolve">
                                      <p:cBhvr>
                                        <p:cTn id="75" dur="500"/>
                                        <p:tgtEl>
                                          <p:spTgt spid="1524748"/>
                                        </p:tgtEl>
                                      </p:cBhvr>
                                    </p:animEffect>
                                  </p:childTnLst>
                                </p:cTn>
                              </p:par>
                            </p:childTnLst>
                          </p:cTn>
                        </p:par>
                        <p:par>
                          <p:cTn id="76" fill="hold">
                            <p:stCondLst>
                              <p:cond delay="2000"/>
                            </p:stCondLst>
                            <p:childTnLst>
                              <p:par>
                                <p:cTn id="77" presetID="9" presetClass="entr" presetSubtype="0" fill="hold" grpId="0" nodeType="afterEffect">
                                  <p:stCondLst>
                                    <p:cond delay="0"/>
                                  </p:stCondLst>
                                  <p:childTnLst>
                                    <p:set>
                                      <p:cBhvr>
                                        <p:cTn id="78" dur="1" fill="hold">
                                          <p:stCondLst>
                                            <p:cond delay="0"/>
                                          </p:stCondLst>
                                        </p:cTn>
                                        <p:tgtEl>
                                          <p:spTgt spid="1524749"/>
                                        </p:tgtEl>
                                        <p:attrNameLst>
                                          <p:attrName>style.visibility</p:attrName>
                                        </p:attrNameLst>
                                      </p:cBhvr>
                                      <p:to>
                                        <p:strVal val="visible"/>
                                      </p:to>
                                    </p:set>
                                    <p:animEffect transition="in" filter="dissolve">
                                      <p:cBhvr>
                                        <p:cTn id="79" dur="500"/>
                                        <p:tgtEl>
                                          <p:spTgt spid="1524749"/>
                                        </p:tgtEl>
                                      </p:cBhvr>
                                    </p:animEffect>
                                  </p:childTnLst>
                                </p:cTn>
                              </p:par>
                            </p:childTnLst>
                          </p:cTn>
                        </p:par>
                        <p:par>
                          <p:cTn id="80" fill="hold">
                            <p:stCondLst>
                              <p:cond delay="2500"/>
                            </p:stCondLst>
                            <p:childTnLst>
                              <p:par>
                                <p:cTn id="81" presetID="9" presetClass="entr" presetSubtype="0" fill="hold" grpId="0" nodeType="afterEffect">
                                  <p:stCondLst>
                                    <p:cond delay="0"/>
                                  </p:stCondLst>
                                  <p:childTnLst>
                                    <p:set>
                                      <p:cBhvr>
                                        <p:cTn id="82" dur="1" fill="hold">
                                          <p:stCondLst>
                                            <p:cond delay="0"/>
                                          </p:stCondLst>
                                        </p:cTn>
                                        <p:tgtEl>
                                          <p:spTgt spid="1524746"/>
                                        </p:tgtEl>
                                        <p:attrNameLst>
                                          <p:attrName>style.visibility</p:attrName>
                                        </p:attrNameLst>
                                      </p:cBhvr>
                                      <p:to>
                                        <p:strVal val="visible"/>
                                      </p:to>
                                    </p:set>
                                    <p:animEffect transition="in" filter="dissolve">
                                      <p:cBhvr>
                                        <p:cTn id="83" dur="500"/>
                                        <p:tgtEl>
                                          <p:spTgt spid="1524746"/>
                                        </p:tgtEl>
                                      </p:cBhvr>
                                    </p:animEffect>
                                  </p:childTnLst>
                                </p:cTn>
                              </p:par>
                            </p:childTnLst>
                          </p:cTn>
                        </p:par>
                        <p:par>
                          <p:cTn id="84" fill="hold">
                            <p:stCondLst>
                              <p:cond delay="3000"/>
                            </p:stCondLst>
                            <p:childTnLst>
                              <p:par>
                                <p:cTn id="85" presetID="9" presetClass="entr" presetSubtype="0" fill="hold" grpId="0" nodeType="afterEffect">
                                  <p:stCondLst>
                                    <p:cond delay="0"/>
                                  </p:stCondLst>
                                  <p:childTnLst>
                                    <p:set>
                                      <p:cBhvr>
                                        <p:cTn id="86" dur="1" fill="hold">
                                          <p:stCondLst>
                                            <p:cond delay="0"/>
                                          </p:stCondLst>
                                        </p:cTn>
                                        <p:tgtEl>
                                          <p:spTgt spid="1524747"/>
                                        </p:tgtEl>
                                        <p:attrNameLst>
                                          <p:attrName>style.visibility</p:attrName>
                                        </p:attrNameLst>
                                      </p:cBhvr>
                                      <p:to>
                                        <p:strVal val="visible"/>
                                      </p:to>
                                    </p:set>
                                    <p:animEffect transition="in" filter="dissolve">
                                      <p:cBhvr>
                                        <p:cTn id="87" dur="500"/>
                                        <p:tgtEl>
                                          <p:spTgt spid="1524747"/>
                                        </p:tgtEl>
                                      </p:cBhvr>
                                    </p:animEffect>
                                  </p:childTnLst>
                                </p:cTn>
                              </p:par>
                            </p:childTnLst>
                          </p:cTn>
                        </p:par>
                        <p:par>
                          <p:cTn id="88" fill="hold">
                            <p:stCondLst>
                              <p:cond delay="3500"/>
                            </p:stCondLst>
                            <p:childTnLst>
                              <p:par>
                                <p:cTn id="89" presetID="9" presetClass="entr" presetSubtype="0" fill="hold" grpId="0" nodeType="afterEffect">
                                  <p:stCondLst>
                                    <p:cond delay="0"/>
                                  </p:stCondLst>
                                  <p:childTnLst>
                                    <p:set>
                                      <p:cBhvr>
                                        <p:cTn id="90" dur="1" fill="hold">
                                          <p:stCondLst>
                                            <p:cond delay="0"/>
                                          </p:stCondLst>
                                        </p:cTn>
                                        <p:tgtEl>
                                          <p:spTgt spid="1524777"/>
                                        </p:tgtEl>
                                        <p:attrNameLst>
                                          <p:attrName>style.visibility</p:attrName>
                                        </p:attrNameLst>
                                      </p:cBhvr>
                                      <p:to>
                                        <p:strVal val="visible"/>
                                      </p:to>
                                    </p:set>
                                    <p:animEffect transition="in" filter="dissolve">
                                      <p:cBhvr>
                                        <p:cTn id="91" dur="500"/>
                                        <p:tgtEl>
                                          <p:spTgt spid="1524777"/>
                                        </p:tgtEl>
                                      </p:cBhvr>
                                    </p:animEffect>
                                  </p:childTnLst>
                                </p:cTn>
                              </p:par>
                            </p:childTnLst>
                          </p:cTn>
                        </p:par>
                        <p:par>
                          <p:cTn id="92" fill="hold">
                            <p:stCondLst>
                              <p:cond delay="4000"/>
                            </p:stCondLst>
                            <p:childTnLst>
                              <p:par>
                                <p:cTn id="93" presetID="9" presetClass="entr" presetSubtype="0" fill="hold" nodeType="afterEffect">
                                  <p:stCondLst>
                                    <p:cond delay="0"/>
                                  </p:stCondLst>
                                  <p:childTnLst>
                                    <p:set>
                                      <p:cBhvr>
                                        <p:cTn id="94" dur="1" fill="hold">
                                          <p:stCondLst>
                                            <p:cond delay="0"/>
                                          </p:stCondLst>
                                        </p:cTn>
                                        <p:tgtEl>
                                          <p:spTgt spid="2"/>
                                        </p:tgtEl>
                                        <p:attrNameLst>
                                          <p:attrName>style.visibility</p:attrName>
                                        </p:attrNameLst>
                                      </p:cBhvr>
                                      <p:to>
                                        <p:strVal val="visible"/>
                                      </p:to>
                                    </p:set>
                                    <p:animEffect transition="in" filter="dissolve">
                                      <p:cBhvr>
                                        <p:cTn id="95" dur="500"/>
                                        <p:tgtEl>
                                          <p:spTgt spid="2"/>
                                        </p:tgtEl>
                                      </p:cBhvr>
                                    </p:animEffect>
                                  </p:childTnLst>
                                </p:cTn>
                              </p:par>
                            </p:childTnLst>
                          </p:cTn>
                        </p:par>
                        <p:par>
                          <p:cTn id="96" fill="hold">
                            <p:stCondLst>
                              <p:cond delay="4500"/>
                            </p:stCondLst>
                            <p:childTnLst>
                              <p:par>
                                <p:cTn id="97" presetID="9" presetClass="entr" presetSubtype="0" fill="hold" grpId="0" nodeType="afterEffect">
                                  <p:stCondLst>
                                    <p:cond delay="0"/>
                                  </p:stCondLst>
                                  <p:childTnLst>
                                    <p:set>
                                      <p:cBhvr>
                                        <p:cTn id="98" dur="1" fill="hold">
                                          <p:stCondLst>
                                            <p:cond delay="0"/>
                                          </p:stCondLst>
                                        </p:cTn>
                                        <p:tgtEl>
                                          <p:spTgt spid="1524790"/>
                                        </p:tgtEl>
                                        <p:attrNameLst>
                                          <p:attrName>style.visibility</p:attrName>
                                        </p:attrNameLst>
                                      </p:cBhvr>
                                      <p:to>
                                        <p:strVal val="visible"/>
                                      </p:to>
                                    </p:set>
                                    <p:animEffect transition="in" filter="dissolve">
                                      <p:cBhvr>
                                        <p:cTn id="99" dur="500"/>
                                        <p:tgtEl>
                                          <p:spTgt spid="1524790"/>
                                        </p:tgtEl>
                                      </p:cBhvr>
                                    </p:animEffect>
                                  </p:childTnLst>
                                </p:cTn>
                              </p:par>
                              <p:par>
                                <p:cTn id="100" presetID="1" presetClass="entr" presetSubtype="0" fill="hold" grpId="0" nodeType="withEffect">
                                  <p:stCondLst>
                                    <p:cond delay="0"/>
                                  </p:stCondLst>
                                  <p:childTnLst>
                                    <p:set>
                                      <p:cBhvr>
                                        <p:cTn id="101" dur="1" fill="hold">
                                          <p:stCondLst>
                                            <p:cond delay="0"/>
                                          </p:stCondLst>
                                        </p:cTn>
                                        <p:tgtEl>
                                          <p:spTgt spid="1524792"/>
                                        </p:tgtEl>
                                        <p:attrNameLst>
                                          <p:attrName>style.visibility</p:attrName>
                                        </p:attrNameLst>
                                      </p:cBhvr>
                                      <p:to>
                                        <p:strVal val="visible"/>
                                      </p:to>
                                    </p:set>
                                  </p:childTnLst>
                                </p:cTn>
                              </p:par>
                            </p:childTnLst>
                          </p:cTn>
                        </p:par>
                        <p:par>
                          <p:cTn id="102" fill="hold">
                            <p:stCondLst>
                              <p:cond delay="5000"/>
                            </p:stCondLst>
                            <p:childTnLst>
                              <p:par>
                                <p:cTn id="103" presetID="9" presetClass="entr" presetSubtype="0" fill="hold" grpId="0" nodeType="afterEffect">
                                  <p:stCondLst>
                                    <p:cond delay="0"/>
                                  </p:stCondLst>
                                  <p:childTnLst>
                                    <p:set>
                                      <p:cBhvr>
                                        <p:cTn id="104" dur="1" fill="hold">
                                          <p:stCondLst>
                                            <p:cond delay="0"/>
                                          </p:stCondLst>
                                        </p:cTn>
                                        <p:tgtEl>
                                          <p:spTgt spid="1524778"/>
                                        </p:tgtEl>
                                        <p:attrNameLst>
                                          <p:attrName>style.visibility</p:attrName>
                                        </p:attrNameLst>
                                      </p:cBhvr>
                                      <p:to>
                                        <p:strVal val="visible"/>
                                      </p:to>
                                    </p:set>
                                    <p:animEffect transition="in" filter="dissolve">
                                      <p:cBhvr>
                                        <p:cTn id="105" dur="500"/>
                                        <p:tgtEl>
                                          <p:spTgt spid="1524778"/>
                                        </p:tgtEl>
                                      </p:cBhvr>
                                    </p:animEffect>
                                  </p:childTnLst>
                                </p:cTn>
                              </p:par>
                            </p:childTnLst>
                          </p:cTn>
                        </p:par>
                      </p:childTnLst>
                    </p:cTn>
                  </p:par>
                  <p:par>
                    <p:cTn id="106" fill="hold">
                      <p:stCondLst>
                        <p:cond delay="indefinite"/>
                      </p:stCondLst>
                      <p:childTnLst>
                        <p:par>
                          <p:cTn id="107" fill="hold">
                            <p:stCondLst>
                              <p:cond delay="0"/>
                            </p:stCondLst>
                            <p:childTnLst>
                              <p:par>
                                <p:cTn id="108" presetID="9" presetClass="entr" presetSubtype="0" fill="hold" grpId="0" nodeType="clickEffect">
                                  <p:stCondLst>
                                    <p:cond delay="0"/>
                                  </p:stCondLst>
                                  <p:childTnLst>
                                    <p:set>
                                      <p:cBhvr>
                                        <p:cTn id="109" dur="1" fill="hold">
                                          <p:stCondLst>
                                            <p:cond delay="0"/>
                                          </p:stCondLst>
                                        </p:cTn>
                                        <p:tgtEl>
                                          <p:spTgt spid="1524791"/>
                                        </p:tgtEl>
                                        <p:attrNameLst>
                                          <p:attrName>style.visibility</p:attrName>
                                        </p:attrNameLst>
                                      </p:cBhvr>
                                      <p:to>
                                        <p:strVal val="visible"/>
                                      </p:to>
                                    </p:set>
                                    <p:animEffect transition="in" filter="dissolve">
                                      <p:cBhvr>
                                        <p:cTn id="110" dur="500"/>
                                        <p:tgtEl>
                                          <p:spTgt spid="15247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4740" grpId="0" animBg="1"/>
      <p:bldP spid="1524741" grpId="0" animBg="1"/>
      <p:bldP spid="1524742" grpId="0" animBg="1"/>
      <p:bldP spid="1524743" grpId="0" animBg="1"/>
      <p:bldP spid="1524744" grpId="0" animBg="1"/>
      <p:bldP spid="1524745" grpId="0" animBg="1"/>
      <p:bldP spid="1524746" grpId="0" animBg="1"/>
      <p:bldP spid="1524747" grpId="0" animBg="1"/>
      <p:bldP spid="1524748" grpId="0" animBg="1"/>
      <p:bldP spid="1524749" grpId="0" animBg="1"/>
      <p:bldP spid="1524750" grpId="0" animBg="1"/>
      <p:bldP spid="1524755" grpId="0" animBg="1"/>
      <p:bldP spid="1524756" grpId="0"/>
      <p:bldP spid="1524763" grpId="0"/>
      <p:bldP spid="1524764" grpId="0"/>
      <p:bldP spid="1524775" grpId="0" animBg="1"/>
      <p:bldP spid="1524776" grpId="0" animBg="1"/>
      <p:bldP spid="1524777" grpId="0" animBg="1"/>
      <p:bldP spid="1524778" grpId="0"/>
      <p:bldP spid="1524779" grpId="0"/>
      <p:bldP spid="1524780" grpId="0" animBg="1"/>
      <p:bldP spid="1524790" grpId="0" animBg="1"/>
      <p:bldP spid="1524791" grpId="0"/>
      <p:bldP spid="1524792"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should know by now?</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What is a concurrent data structure (CDS)?</a:t>
            </a:r>
          </a:p>
          <a:p>
            <a:pPr lvl="1"/>
            <a:r>
              <a:rPr lang="en-US" dirty="0" smtClean="0"/>
              <a:t>A data structures </a:t>
            </a:r>
            <a:r>
              <a:rPr lang="en-US" b="1" dirty="0" smtClean="0"/>
              <a:t>shared</a:t>
            </a:r>
            <a:r>
              <a:rPr lang="en-US" dirty="0" smtClean="0"/>
              <a:t> between threads</a:t>
            </a:r>
          </a:p>
          <a:p>
            <a:r>
              <a:rPr lang="en-US" dirty="0" smtClean="0"/>
              <a:t>Why is it important?</a:t>
            </a:r>
          </a:p>
          <a:p>
            <a:pPr lvl="1"/>
            <a:r>
              <a:rPr lang="en-US" dirty="0" smtClean="0"/>
              <a:t>Potential performance bottleneck </a:t>
            </a:r>
          </a:p>
          <a:p>
            <a:r>
              <a:rPr lang="en-US" dirty="0" smtClean="0"/>
              <a:t>What does it mean for a CDS to be correct?</a:t>
            </a:r>
          </a:p>
          <a:p>
            <a:pPr lvl="1"/>
            <a:r>
              <a:rPr lang="en-US" dirty="0" err="1" smtClean="0"/>
              <a:t>Linearizability</a:t>
            </a:r>
            <a:endParaRPr lang="en-US" dirty="0" smtClean="0"/>
          </a:p>
          <a:p>
            <a:r>
              <a:rPr lang="en-US" dirty="0" smtClean="0"/>
              <a:t>Machine-assisted construction of CDSs </a:t>
            </a:r>
          </a:p>
          <a:p>
            <a:pPr lvl="1"/>
            <a:r>
              <a:rPr lang="en-US" dirty="0" smtClean="0"/>
              <a:t>Syntactic optimized search</a:t>
            </a:r>
          </a:p>
          <a:p>
            <a:pPr lvl="1"/>
            <a:r>
              <a:rPr lang="en-US" dirty="0" smtClean="0"/>
              <a:t>Backing verification</a:t>
            </a:r>
          </a:p>
          <a:p>
            <a:pPr lvl="1"/>
            <a:r>
              <a:rPr lang="en-US" dirty="0" smtClean="0"/>
              <a:t>Counterexample is central</a:t>
            </a:r>
          </a:p>
          <a:p>
            <a:endParaRPr lang="en-US" dirty="0"/>
          </a:p>
        </p:txBody>
      </p:sp>
      <p:sp>
        <p:nvSpPr>
          <p:cNvPr id="4" name="Slide Number Placeholder 3"/>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42</a:t>
            </a:fld>
            <a:endParaRPr kumimoji="0" lang="en-US" sz="1200">
              <a:solidFill>
                <a:schemeClr val="tx2"/>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Verification for Synthesis</a:t>
            </a:r>
            <a:endParaRPr lang="en-US" dirty="0"/>
          </a:p>
        </p:txBody>
      </p:sp>
      <p:sp>
        <p:nvSpPr>
          <p:cNvPr id="3" name="Content Placeholder 2"/>
          <p:cNvSpPr>
            <a:spLocks noGrp="1"/>
          </p:cNvSpPr>
          <p:nvPr>
            <p:ph idx="1"/>
          </p:nvPr>
        </p:nvSpPr>
        <p:spPr>
          <a:xfrm>
            <a:off x="468313" y="3643314"/>
            <a:ext cx="8229600" cy="2522536"/>
          </a:xfrm>
        </p:spPr>
        <p:txBody>
          <a:bodyPr>
            <a:normAutofit lnSpcReduction="10000"/>
          </a:bodyPr>
          <a:lstStyle/>
          <a:p>
            <a:endParaRPr lang="en-US" dirty="0" smtClean="0"/>
          </a:p>
          <a:p>
            <a:r>
              <a:rPr lang="en-US" dirty="0" smtClean="0"/>
              <a:t>Syntactic search is doing a lot of redundant work</a:t>
            </a:r>
          </a:p>
          <a:p>
            <a:r>
              <a:rPr lang="en-US" b="1" dirty="0" smtClean="0">
                <a:solidFill>
                  <a:srgbClr val="FFFF00"/>
                </a:solidFill>
              </a:rPr>
              <a:t>No reuse of information from verification</a:t>
            </a:r>
          </a:p>
          <a:p>
            <a:r>
              <a:rPr lang="en-US" dirty="0" smtClean="0"/>
              <a:t>Verification does the heavy-lifting </a:t>
            </a:r>
            <a:r>
              <a:rPr lang="en-US" b="1" dirty="0" smtClean="0"/>
              <a:t>anyway</a:t>
            </a:r>
            <a:endParaRPr lang="en-US" dirty="0" smtClean="0"/>
          </a:p>
          <a:p>
            <a:r>
              <a:rPr lang="en-US" b="1" dirty="0" smtClean="0">
                <a:solidFill>
                  <a:srgbClr val="FFFF00"/>
                </a:solidFill>
              </a:rPr>
              <a:t>Can we do better?</a:t>
            </a:r>
            <a:endParaRPr lang="en-US" b="1" dirty="0">
              <a:solidFill>
                <a:srgbClr val="FFFF00"/>
              </a:solidFill>
            </a:endParaRPr>
          </a:p>
        </p:txBody>
      </p:sp>
      <p:sp>
        <p:nvSpPr>
          <p:cNvPr id="4" name="Rounded Rectangle 3"/>
          <p:cNvSpPr/>
          <p:nvPr/>
        </p:nvSpPr>
        <p:spPr>
          <a:xfrm>
            <a:off x="2500298" y="2357430"/>
            <a:ext cx="2214578" cy="1500198"/>
          </a:xfrm>
          <a:prstGeom prst="roundRect">
            <a:avLst/>
          </a:prstGeom>
          <a:solidFill>
            <a:schemeClr val="tx2">
              <a:lumMod val="50000"/>
            </a:schemeClr>
          </a:solidFill>
          <a:ln>
            <a:solidFill>
              <a:schemeClr val="tx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smtClean="0"/>
              <a:t>Exhaustive Optimized Search</a:t>
            </a:r>
            <a:endParaRPr lang="en-US" sz="2000" dirty="0"/>
          </a:p>
        </p:txBody>
      </p:sp>
      <p:sp>
        <p:nvSpPr>
          <p:cNvPr id="5" name="Oval 4"/>
          <p:cNvSpPr/>
          <p:nvPr/>
        </p:nvSpPr>
        <p:spPr>
          <a:xfrm>
            <a:off x="714348" y="2607463"/>
            <a:ext cx="1357322" cy="1000132"/>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Schema</a:t>
            </a:r>
            <a:endParaRPr lang="en-US" dirty="0"/>
          </a:p>
        </p:txBody>
      </p:sp>
      <p:cxnSp>
        <p:nvCxnSpPr>
          <p:cNvPr id="7" name="Straight Arrow Connector 6"/>
          <p:cNvCxnSpPr>
            <a:stCxn id="5" idx="6"/>
            <a:endCxn id="4" idx="1"/>
          </p:cNvCxnSpPr>
          <p:nvPr/>
        </p:nvCxnSpPr>
        <p:spPr>
          <a:xfrm>
            <a:off x="2071670" y="3107529"/>
            <a:ext cx="428628"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 name="Rounded Rectangle 8"/>
          <p:cNvSpPr/>
          <p:nvPr/>
        </p:nvSpPr>
        <p:spPr>
          <a:xfrm>
            <a:off x="6929454" y="2500306"/>
            <a:ext cx="1428760" cy="1214446"/>
          </a:xfrm>
          <a:prstGeom prst="roundRect">
            <a:avLst/>
          </a:prstGeom>
          <a:solidFill>
            <a:schemeClr val="tx2">
              <a:lumMod val="50000"/>
            </a:schemeClr>
          </a:solidFill>
          <a:ln>
            <a:solidFill>
              <a:schemeClr val="tx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smtClean="0"/>
              <a:t>Verifier</a:t>
            </a:r>
            <a:endParaRPr lang="en-US" sz="2000" dirty="0"/>
          </a:p>
        </p:txBody>
      </p:sp>
      <p:sp>
        <p:nvSpPr>
          <p:cNvPr id="11" name="Oval 10"/>
          <p:cNvSpPr/>
          <p:nvPr/>
        </p:nvSpPr>
        <p:spPr>
          <a:xfrm>
            <a:off x="5143504" y="2607463"/>
            <a:ext cx="1357322" cy="1000132"/>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dirty="0" smtClean="0"/>
              <a:t>Candidate</a:t>
            </a:r>
          </a:p>
          <a:p>
            <a:pPr algn="ctr"/>
            <a:r>
              <a:rPr lang="en-US" sz="1400" dirty="0" smtClean="0"/>
              <a:t>Algorithm</a:t>
            </a:r>
            <a:endParaRPr lang="en-US" sz="1400" dirty="0"/>
          </a:p>
        </p:txBody>
      </p:sp>
      <p:cxnSp>
        <p:nvCxnSpPr>
          <p:cNvPr id="12" name="Straight Arrow Connector 11"/>
          <p:cNvCxnSpPr>
            <a:stCxn id="4" idx="3"/>
            <a:endCxn id="11" idx="2"/>
          </p:cNvCxnSpPr>
          <p:nvPr/>
        </p:nvCxnSpPr>
        <p:spPr>
          <a:xfrm>
            <a:off x="4714876" y="3107529"/>
            <a:ext cx="428628"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11" idx="6"/>
            <a:endCxn id="9" idx="1"/>
          </p:cNvCxnSpPr>
          <p:nvPr/>
        </p:nvCxnSpPr>
        <p:spPr>
          <a:xfrm>
            <a:off x="6500826" y="3107529"/>
            <a:ext cx="428628"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9" name="Curved Connector 18"/>
          <p:cNvCxnSpPr>
            <a:stCxn id="9" idx="0"/>
            <a:endCxn id="4" idx="0"/>
          </p:cNvCxnSpPr>
          <p:nvPr/>
        </p:nvCxnSpPr>
        <p:spPr>
          <a:xfrm rot="16200000" flipV="1">
            <a:off x="5554273" y="410744"/>
            <a:ext cx="142876" cy="4036247"/>
          </a:xfrm>
          <a:prstGeom prst="curvedConnector3">
            <a:avLst>
              <a:gd name="adj1" fmla="val 259999"/>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5143504" y="1714488"/>
            <a:ext cx="1800558" cy="369332"/>
          </a:xfrm>
          <a:prstGeom prst="rect">
            <a:avLst/>
          </a:prstGeom>
          <a:noFill/>
        </p:spPr>
        <p:txBody>
          <a:bodyPr wrap="none" rtlCol="0">
            <a:spAutoFit/>
          </a:bodyPr>
          <a:lstStyle/>
          <a:p>
            <a:r>
              <a:rPr lang="en-US" dirty="0" smtClean="0"/>
              <a:t>verified / invalid</a:t>
            </a:r>
            <a:endParaRPr lang="en-US" dirty="0"/>
          </a:p>
        </p:txBody>
      </p:sp>
      <p:sp>
        <p:nvSpPr>
          <p:cNvPr id="13" name="Slide Number Placeholder 12"/>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43</a:t>
            </a:fld>
            <a:endParaRPr kumimoji="0" lang="en-US" sz="1200">
              <a:solidFill>
                <a:schemeClr val="tx2"/>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Rounded Rectangle 32"/>
          <p:cNvSpPr/>
          <p:nvPr/>
        </p:nvSpPr>
        <p:spPr>
          <a:xfrm>
            <a:off x="152400" y="1528770"/>
            <a:ext cx="8763000" cy="2971800"/>
          </a:xfrm>
          <a:prstGeom prst="roundRect">
            <a:avLst/>
          </a:prstGeom>
          <a:no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8130" name="Rectangle 2"/>
          <p:cNvSpPr>
            <a:spLocks noChangeArrowheads="1"/>
          </p:cNvSpPr>
          <p:nvPr/>
        </p:nvSpPr>
        <p:spPr bwMode="auto">
          <a:xfrm>
            <a:off x="701675" y="2078045"/>
            <a:ext cx="2117725" cy="2031325"/>
          </a:xfrm>
          <a:prstGeom prst="rect">
            <a:avLst/>
          </a:prstGeom>
          <a:noFill/>
          <a:ln w="12700" algn="ctr">
            <a:noFill/>
            <a:miter lim="800000"/>
            <a:headEnd/>
            <a:tailEnd/>
          </a:ln>
          <a:effectLst/>
        </p:spPr>
        <p:txBody>
          <a:bodyPr wrap="square">
            <a:spAutoFit/>
          </a:bodyPr>
          <a:lstStyle/>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p>
          <a:p>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a:t>
            </a:r>
          </a:p>
        </p:txBody>
      </p:sp>
      <p:sp>
        <p:nvSpPr>
          <p:cNvPr id="48134" name="Rectangle 6"/>
          <p:cNvSpPr>
            <a:spLocks noChangeArrowheads="1"/>
          </p:cNvSpPr>
          <p:nvPr/>
        </p:nvSpPr>
        <p:spPr bwMode="auto">
          <a:xfrm>
            <a:off x="381000" y="1681170"/>
            <a:ext cx="2057400" cy="533400"/>
          </a:xfrm>
          <a:prstGeom prst="rect">
            <a:avLst/>
          </a:prstGeom>
          <a:noFill/>
          <a:ln w="9525">
            <a:noFill/>
            <a:miter lim="800000"/>
            <a:headEnd/>
            <a:tailEnd/>
          </a:ln>
          <a:effectLst/>
        </p:spPr>
        <p:txBody>
          <a:bodyPr anchor="ctr"/>
          <a:lstStyle/>
          <a:p>
            <a:r>
              <a:rPr kumimoji="1" lang="en-US" sz="1600" dirty="0" smtClean="0">
                <a:latin typeface="Arial Black" pitchFamily="34" charset="0"/>
              </a:rPr>
              <a:t>P1()</a:t>
            </a:r>
            <a:endParaRPr kumimoji="1" lang="en-US" sz="1600" dirty="0">
              <a:latin typeface="Arial Black" pitchFamily="34" charset="0"/>
            </a:endParaRPr>
          </a:p>
        </p:txBody>
      </p:sp>
      <p:sp>
        <p:nvSpPr>
          <p:cNvPr id="48148" name="Rectangle 20"/>
          <p:cNvSpPr>
            <a:spLocks noGrp="1" noChangeArrowheads="1"/>
          </p:cNvSpPr>
          <p:nvPr>
            <p:ph type="title"/>
          </p:nvPr>
        </p:nvSpPr>
        <p:spPr>
          <a:noFill/>
          <a:ln/>
        </p:spPr>
        <p:txBody>
          <a:bodyPr/>
          <a:lstStyle/>
          <a:p>
            <a:r>
              <a:rPr lang="en-US" sz="2600" dirty="0" smtClean="0"/>
              <a:t>Challenge: Correct and Efficient Synchronization</a:t>
            </a:r>
            <a:endParaRPr lang="en-US" sz="2600" dirty="0"/>
          </a:p>
        </p:txBody>
      </p:sp>
      <p:grpSp>
        <p:nvGrpSpPr>
          <p:cNvPr id="2" name="Group 30"/>
          <p:cNvGrpSpPr/>
          <p:nvPr/>
        </p:nvGrpSpPr>
        <p:grpSpPr>
          <a:xfrm>
            <a:off x="3238500" y="1681170"/>
            <a:ext cx="2286000" cy="1892300"/>
            <a:chOff x="4724400" y="1447800"/>
            <a:chExt cx="2286000" cy="1892300"/>
          </a:xfrm>
        </p:grpSpPr>
        <p:sp>
          <p:nvSpPr>
            <p:cNvPr id="48131" name="Rectangle 3"/>
            <p:cNvSpPr>
              <a:spLocks noChangeArrowheads="1"/>
            </p:cNvSpPr>
            <p:nvPr/>
          </p:nvSpPr>
          <p:spPr bwMode="auto">
            <a:xfrm>
              <a:off x="4724400" y="1600200"/>
              <a:ext cx="2286000" cy="1739900"/>
            </a:xfrm>
            <a:prstGeom prst="rect">
              <a:avLst/>
            </a:prstGeom>
            <a:noFill/>
            <a:ln w="12700" algn="ctr">
              <a:noFill/>
              <a:miter lim="800000"/>
              <a:headEnd/>
              <a:tailEnd/>
            </a:ln>
            <a:effectLst/>
          </p:spPr>
          <p:txBody>
            <a:bodyPr wrap="square">
              <a:spAutoFit/>
            </a:bodyPr>
            <a:lstStyle/>
            <a:p>
              <a:endParaRPr lang="en-US" b="1" dirty="0">
                <a:latin typeface="Courier New" pitchFamily="49" charset="0"/>
                <a:cs typeface="Courier New" pitchFamily="49" charset="0"/>
              </a:endParaRPr>
            </a:p>
            <a:p>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a:t>
              </a:r>
            </a:p>
          </p:txBody>
        </p:sp>
        <p:sp>
          <p:nvSpPr>
            <p:cNvPr id="48133" name="Rectangle 5"/>
            <p:cNvSpPr>
              <a:spLocks noChangeArrowheads="1"/>
            </p:cNvSpPr>
            <p:nvPr/>
          </p:nvSpPr>
          <p:spPr bwMode="auto">
            <a:xfrm>
              <a:off x="4724400" y="1447800"/>
              <a:ext cx="1524000" cy="533400"/>
            </a:xfrm>
            <a:prstGeom prst="rect">
              <a:avLst/>
            </a:prstGeom>
            <a:noFill/>
            <a:ln w="9525">
              <a:noFill/>
              <a:miter lim="800000"/>
              <a:headEnd/>
              <a:tailEnd/>
            </a:ln>
            <a:effectLst/>
          </p:spPr>
          <p:txBody>
            <a:bodyPr anchor="ctr"/>
            <a:lstStyle/>
            <a:p>
              <a:r>
                <a:rPr kumimoji="1" lang="en-US" sz="1600" dirty="0" smtClean="0">
                  <a:latin typeface="Arial Black" pitchFamily="34" charset="0"/>
                </a:rPr>
                <a:t>P2()</a:t>
              </a:r>
              <a:endParaRPr kumimoji="1" lang="en-US" sz="1600" dirty="0">
                <a:latin typeface="Arial Black" pitchFamily="34" charset="0"/>
              </a:endParaRPr>
            </a:p>
          </p:txBody>
        </p:sp>
      </p:grpSp>
      <p:grpSp>
        <p:nvGrpSpPr>
          <p:cNvPr id="3" name="Group 39"/>
          <p:cNvGrpSpPr/>
          <p:nvPr/>
        </p:nvGrpSpPr>
        <p:grpSpPr>
          <a:xfrm>
            <a:off x="3327400" y="2319345"/>
            <a:ext cx="520700" cy="990600"/>
            <a:chOff x="3327400" y="2085975"/>
            <a:chExt cx="520700" cy="990600"/>
          </a:xfrm>
        </p:grpSpPr>
        <p:grpSp>
          <p:nvGrpSpPr>
            <p:cNvPr id="4" name="Group 12"/>
            <p:cNvGrpSpPr>
              <a:grpSpLocks/>
            </p:cNvGrpSpPr>
            <p:nvPr/>
          </p:nvGrpSpPr>
          <p:grpSpPr bwMode="auto">
            <a:xfrm>
              <a:off x="3619500" y="2085975"/>
              <a:ext cx="228600" cy="990600"/>
              <a:chOff x="144" y="1728"/>
              <a:chExt cx="144" cy="576"/>
            </a:xfrm>
          </p:grpSpPr>
          <p:sp>
            <p:nvSpPr>
              <p:cNvPr id="48141" name="Line 13"/>
              <p:cNvSpPr>
                <a:spLocks noChangeShapeType="1"/>
              </p:cNvSpPr>
              <p:nvPr/>
            </p:nvSpPr>
            <p:spPr bwMode="auto">
              <a:xfrm flipV="1">
                <a:off x="144" y="1728"/>
                <a:ext cx="0" cy="576"/>
              </a:xfrm>
              <a:prstGeom prst="line">
                <a:avLst/>
              </a:prstGeom>
              <a:noFill/>
              <a:ln w="38100">
                <a:solidFill>
                  <a:schemeClr val="tx1"/>
                </a:solidFill>
                <a:round/>
                <a:headEnd/>
                <a:tailEnd/>
              </a:ln>
              <a:effectLst/>
            </p:spPr>
            <p:txBody>
              <a:bodyPr/>
              <a:lstStyle/>
              <a:p>
                <a:endParaRPr lang="en-US"/>
              </a:p>
            </p:txBody>
          </p:sp>
          <p:cxnSp>
            <p:nvCxnSpPr>
              <p:cNvPr id="48142" name="AutoShape 14"/>
              <p:cNvCxnSpPr>
                <a:cxnSpLocks noChangeShapeType="1"/>
                <a:stCxn id="48141" idx="1"/>
              </p:cNvCxnSpPr>
              <p:nvPr/>
            </p:nvCxnSpPr>
            <p:spPr bwMode="auto">
              <a:xfrm>
                <a:off x="144" y="1728"/>
                <a:ext cx="144" cy="0"/>
              </a:xfrm>
              <a:prstGeom prst="straightConnector1">
                <a:avLst/>
              </a:prstGeom>
              <a:noFill/>
              <a:ln w="38100">
                <a:solidFill>
                  <a:schemeClr val="tx1"/>
                </a:solidFill>
                <a:round/>
                <a:headEnd/>
                <a:tailEnd/>
              </a:ln>
              <a:effectLst/>
            </p:spPr>
          </p:cxnSp>
          <p:cxnSp>
            <p:nvCxnSpPr>
              <p:cNvPr id="48143" name="AutoShape 15"/>
              <p:cNvCxnSpPr>
                <a:cxnSpLocks noChangeShapeType="1"/>
              </p:cNvCxnSpPr>
              <p:nvPr/>
            </p:nvCxnSpPr>
            <p:spPr bwMode="auto">
              <a:xfrm>
                <a:off x="144" y="2303"/>
                <a:ext cx="144" cy="1"/>
              </a:xfrm>
              <a:prstGeom prst="straightConnector1">
                <a:avLst/>
              </a:prstGeom>
              <a:noFill/>
              <a:ln w="38100">
                <a:solidFill>
                  <a:schemeClr val="tx1"/>
                </a:solidFill>
                <a:round/>
                <a:headEnd/>
                <a:tailEnd/>
              </a:ln>
              <a:effectLst/>
            </p:spPr>
          </p:cxnSp>
        </p:grpSp>
        <p:sp>
          <p:nvSpPr>
            <p:cNvPr id="48151" name="Text Box 23"/>
            <p:cNvSpPr txBox="1">
              <a:spLocks noChangeArrowheads="1"/>
            </p:cNvSpPr>
            <p:nvPr/>
          </p:nvSpPr>
          <p:spPr bwMode="auto">
            <a:xfrm rot="5400000">
              <a:off x="3104356" y="2413794"/>
              <a:ext cx="782638" cy="336550"/>
            </a:xfrm>
            <a:prstGeom prst="rect">
              <a:avLst/>
            </a:prstGeom>
            <a:noFill/>
            <a:ln w="9525" algn="ctr">
              <a:noFill/>
              <a:miter lim="800000"/>
              <a:headEnd/>
              <a:tailEnd/>
            </a:ln>
            <a:effectLst/>
          </p:spPr>
          <p:txBody>
            <a:bodyPr wrap="none">
              <a:spAutoFit/>
            </a:bodyPr>
            <a:lstStyle/>
            <a:p>
              <a:r>
                <a:rPr lang="en-US" sz="1600" dirty="0"/>
                <a:t>atomic</a:t>
              </a:r>
            </a:p>
          </p:txBody>
        </p:sp>
      </p:grpSp>
      <p:grpSp>
        <p:nvGrpSpPr>
          <p:cNvPr id="5" name="Group 38"/>
          <p:cNvGrpSpPr/>
          <p:nvPr/>
        </p:nvGrpSpPr>
        <p:grpSpPr>
          <a:xfrm>
            <a:off x="457486" y="2432343"/>
            <a:ext cx="675278" cy="1363093"/>
            <a:chOff x="457486" y="2198973"/>
            <a:chExt cx="675278" cy="1363093"/>
          </a:xfrm>
        </p:grpSpPr>
        <p:grpSp>
          <p:nvGrpSpPr>
            <p:cNvPr id="6" name="Group 8"/>
            <p:cNvGrpSpPr>
              <a:grpSpLocks/>
            </p:cNvGrpSpPr>
            <p:nvPr/>
          </p:nvGrpSpPr>
          <p:grpSpPr bwMode="auto">
            <a:xfrm>
              <a:off x="784510" y="2198973"/>
              <a:ext cx="348254" cy="1363093"/>
              <a:chOff x="144" y="1728"/>
              <a:chExt cx="144" cy="576"/>
            </a:xfrm>
          </p:grpSpPr>
          <p:sp>
            <p:nvSpPr>
              <p:cNvPr id="48137" name="Line 9"/>
              <p:cNvSpPr>
                <a:spLocks noChangeShapeType="1"/>
              </p:cNvSpPr>
              <p:nvPr/>
            </p:nvSpPr>
            <p:spPr bwMode="auto">
              <a:xfrm flipV="1">
                <a:off x="144" y="1728"/>
                <a:ext cx="0" cy="576"/>
              </a:xfrm>
              <a:prstGeom prst="line">
                <a:avLst/>
              </a:prstGeom>
              <a:noFill/>
              <a:ln w="38100">
                <a:solidFill>
                  <a:schemeClr val="tx1"/>
                </a:solidFill>
                <a:round/>
                <a:headEnd/>
                <a:tailEnd/>
              </a:ln>
              <a:effectLst/>
            </p:spPr>
            <p:txBody>
              <a:bodyPr/>
              <a:lstStyle/>
              <a:p>
                <a:endParaRPr lang="en-US"/>
              </a:p>
            </p:txBody>
          </p:sp>
          <p:cxnSp>
            <p:nvCxnSpPr>
              <p:cNvPr id="48138" name="AutoShape 10"/>
              <p:cNvCxnSpPr>
                <a:cxnSpLocks noChangeShapeType="1"/>
                <a:stCxn id="48137" idx="1"/>
              </p:cNvCxnSpPr>
              <p:nvPr/>
            </p:nvCxnSpPr>
            <p:spPr bwMode="auto">
              <a:xfrm>
                <a:off x="144" y="1728"/>
                <a:ext cx="144" cy="0"/>
              </a:xfrm>
              <a:prstGeom prst="straightConnector1">
                <a:avLst/>
              </a:prstGeom>
              <a:noFill/>
              <a:ln w="38100">
                <a:solidFill>
                  <a:schemeClr val="tx1"/>
                </a:solidFill>
                <a:round/>
                <a:headEnd/>
                <a:tailEnd/>
              </a:ln>
              <a:effectLst/>
            </p:spPr>
          </p:cxnSp>
          <p:cxnSp>
            <p:nvCxnSpPr>
              <p:cNvPr id="48139" name="AutoShape 11"/>
              <p:cNvCxnSpPr>
                <a:cxnSpLocks noChangeShapeType="1"/>
              </p:cNvCxnSpPr>
              <p:nvPr/>
            </p:nvCxnSpPr>
            <p:spPr bwMode="auto">
              <a:xfrm>
                <a:off x="144" y="2303"/>
                <a:ext cx="144" cy="1"/>
              </a:xfrm>
              <a:prstGeom prst="straightConnector1">
                <a:avLst/>
              </a:prstGeom>
              <a:noFill/>
              <a:ln w="38100">
                <a:solidFill>
                  <a:schemeClr val="tx1"/>
                </a:solidFill>
                <a:round/>
                <a:headEnd/>
                <a:tailEnd/>
              </a:ln>
              <a:effectLst/>
            </p:spPr>
          </p:cxnSp>
        </p:grpSp>
        <p:sp>
          <p:nvSpPr>
            <p:cNvPr id="48152" name="Text Box 24"/>
            <p:cNvSpPr txBox="1">
              <a:spLocks noChangeArrowheads="1"/>
            </p:cNvSpPr>
            <p:nvPr/>
          </p:nvSpPr>
          <p:spPr bwMode="auto">
            <a:xfrm rot="5400000">
              <a:off x="234442" y="2661444"/>
              <a:ext cx="782637" cy="336550"/>
            </a:xfrm>
            <a:prstGeom prst="rect">
              <a:avLst/>
            </a:prstGeom>
            <a:noFill/>
            <a:ln w="9525" algn="ctr">
              <a:noFill/>
              <a:miter lim="800000"/>
              <a:headEnd/>
              <a:tailEnd/>
            </a:ln>
            <a:effectLst/>
          </p:spPr>
          <p:txBody>
            <a:bodyPr wrap="none">
              <a:spAutoFit/>
            </a:bodyPr>
            <a:lstStyle/>
            <a:p>
              <a:r>
                <a:rPr lang="en-US" sz="1600" dirty="0"/>
                <a:t>atomic</a:t>
              </a:r>
            </a:p>
          </p:txBody>
        </p:sp>
      </p:grpSp>
      <p:sp>
        <p:nvSpPr>
          <p:cNvPr id="48132" name="Rectangle 4"/>
          <p:cNvSpPr>
            <a:spLocks noChangeArrowheads="1"/>
          </p:cNvSpPr>
          <p:nvPr/>
        </p:nvSpPr>
        <p:spPr bwMode="auto">
          <a:xfrm>
            <a:off x="6324600" y="2106620"/>
            <a:ext cx="2209800" cy="2014538"/>
          </a:xfrm>
          <a:prstGeom prst="rect">
            <a:avLst/>
          </a:prstGeom>
          <a:noFill/>
          <a:ln w="12700" algn="ctr">
            <a:noFill/>
            <a:miter lim="800000"/>
            <a:headEnd/>
            <a:tailEnd/>
          </a:ln>
          <a:effectLst/>
        </p:spPr>
        <p:txBody>
          <a:bodyPr wrap="square">
            <a:spAutoFit/>
          </a:bodyPr>
          <a:lstStyle/>
          <a:p>
            <a:r>
              <a:rPr lang="en-US" b="1" dirty="0">
                <a:solidFill>
                  <a:schemeClr val="tx2"/>
                </a:solidFill>
                <a:latin typeface="Courier New" pitchFamily="49" charset="0"/>
                <a:cs typeface="Courier New" pitchFamily="49" charset="0"/>
              </a:rPr>
              <a:t>{ </a:t>
            </a:r>
          </a:p>
          <a:p>
            <a:r>
              <a:rPr lang="en-US" b="1" dirty="0">
                <a:solidFill>
                  <a:schemeClr val="tx2"/>
                </a:solidFill>
                <a:latin typeface="Courier New" pitchFamily="49" charset="0"/>
                <a:cs typeface="Courier New" pitchFamily="49" charset="0"/>
              </a:rPr>
              <a:t>   </a:t>
            </a:r>
            <a:r>
              <a:rPr lang="en-US" b="1" dirty="0" smtClean="0">
                <a:solidFill>
                  <a:schemeClr val="tx2"/>
                </a:solidFill>
                <a:latin typeface="Courier New" pitchFamily="49" charset="0"/>
                <a:cs typeface="Courier New" pitchFamily="49" charset="0"/>
              </a:rPr>
              <a:t>…………………..</a:t>
            </a:r>
            <a:endParaRPr lang="en-US" b="1" dirty="0">
              <a:solidFill>
                <a:schemeClr val="tx2"/>
              </a:solidFill>
              <a:latin typeface="Courier New" pitchFamily="49" charset="0"/>
              <a:cs typeface="Courier New" pitchFamily="49" charset="0"/>
            </a:endParaRPr>
          </a:p>
          <a:p>
            <a:r>
              <a:rPr lang="en-US" b="1" dirty="0">
                <a:solidFill>
                  <a:schemeClr val="tx2"/>
                </a:solidFill>
                <a:latin typeface="Courier New" pitchFamily="49" charset="0"/>
                <a:cs typeface="Courier New" pitchFamily="49" charset="0"/>
              </a:rPr>
              <a:t>   </a:t>
            </a:r>
            <a:r>
              <a:rPr lang="en-US" b="1" dirty="0" smtClean="0">
                <a:solidFill>
                  <a:schemeClr val="tx2"/>
                </a:solidFill>
                <a:latin typeface="Courier New" pitchFamily="49" charset="0"/>
                <a:cs typeface="Courier New" pitchFamily="49" charset="0"/>
              </a:rPr>
              <a:t>……</a:t>
            </a:r>
            <a:endParaRPr lang="en-US" b="1" dirty="0">
              <a:solidFill>
                <a:schemeClr val="tx2"/>
              </a:solidFill>
              <a:latin typeface="Courier New" pitchFamily="49" charset="0"/>
              <a:cs typeface="Courier New" pitchFamily="49" charset="0"/>
            </a:endParaRPr>
          </a:p>
          <a:p>
            <a:r>
              <a:rPr lang="en-US" b="1" dirty="0" smtClean="0">
                <a:solidFill>
                  <a:schemeClr val="tx2"/>
                </a:solidFill>
                <a:latin typeface="Courier New" pitchFamily="49" charset="0"/>
                <a:cs typeface="Courier New" pitchFamily="49" charset="0"/>
              </a:rPr>
              <a:t>   …………………….</a:t>
            </a:r>
            <a:endParaRPr lang="en-US" b="1" dirty="0">
              <a:solidFill>
                <a:schemeClr val="tx2"/>
              </a:solidFill>
              <a:latin typeface="Courier New" pitchFamily="49" charset="0"/>
              <a:cs typeface="Courier New" pitchFamily="49" charset="0"/>
            </a:endParaRPr>
          </a:p>
          <a:p>
            <a:r>
              <a:rPr lang="en-US" b="1" dirty="0">
                <a:solidFill>
                  <a:schemeClr val="tx2"/>
                </a:solidFill>
                <a:latin typeface="Courier New" pitchFamily="49" charset="0"/>
                <a:cs typeface="Courier New" pitchFamily="49" charset="0"/>
              </a:rPr>
              <a:t>   </a:t>
            </a:r>
            <a:r>
              <a:rPr lang="en-US" b="1" dirty="0" smtClean="0">
                <a:solidFill>
                  <a:schemeClr val="tx2"/>
                </a:solidFill>
                <a:latin typeface="Courier New" pitchFamily="49" charset="0"/>
                <a:cs typeface="Courier New" pitchFamily="49" charset="0"/>
              </a:rPr>
              <a:t>………………</a:t>
            </a:r>
            <a:endParaRPr lang="en-US" b="1" dirty="0">
              <a:solidFill>
                <a:schemeClr val="tx2"/>
              </a:solidFill>
              <a:latin typeface="Courier New" pitchFamily="49" charset="0"/>
              <a:cs typeface="Courier New" pitchFamily="49" charset="0"/>
            </a:endParaRPr>
          </a:p>
          <a:p>
            <a:r>
              <a:rPr lang="en-US" b="1" dirty="0">
                <a:solidFill>
                  <a:schemeClr val="tx2"/>
                </a:solidFill>
                <a:latin typeface="Courier New" pitchFamily="49" charset="0"/>
                <a:cs typeface="Courier New" pitchFamily="49" charset="0"/>
              </a:rPr>
              <a:t>   </a:t>
            </a:r>
            <a:r>
              <a:rPr lang="en-US" b="1" dirty="0" smtClean="0">
                <a:solidFill>
                  <a:schemeClr val="tx2"/>
                </a:solidFill>
                <a:latin typeface="Courier New" pitchFamily="49" charset="0"/>
                <a:cs typeface="Courier New" pitchFamily="49" charset="0"/>
              </a:rPr>
              <a:t>……………………</a:t>
            </a:r>
            <a:endParaRPr lang="en-US" b="1" dirty="0">
              <a:solidFill>
                <a:schemeClr val="tx2"/>
              </a:solidFill>
              <a:latin typeface="Courier New" pitchFamily="49" charset="0"/>
              <a:cs typeface="Courier New" pitchFamily="49" charset="0"/>
            </a:endParaRPr>
          </a:p>
          <a:p>
            <a:r>
              <a:rPr lang="en-US" b="1" dirty="0">
                <a:solidFill>
                  <a:schemeClr val="tx2"/>
                </a:solidFill>
                <a:latin typeface="Courier New" pitchFamily="49" charset="0"/>
                <a:cs typeface="Courier New" pitchFamily="49" charset="0"/>
              </a:rPr>
              <a:t>}</a:t>
            </a:r>
          </a:p>
        </p:txBody>
      </p:sp>
      <p:sp>
        <p:nvSpPr>
          <p:cNvPr id="48135" name="Rectangle 7"/>
          <p:cNvSpPr>
            <a:spLocks noChangeArrowheads="1"/>
          </p:cNvSpPr>
          <p:nvPr/>
        </p:nvSpPr>
        <p:spPr bwMode="auto">
          <a:xfrm>
            <a:off x="6248400" y="1681170"/>
            <a:ext cx="2057400" cy="533400"/>
          </a:xfrm>
          <a:prstGeom prst="rect">
            <a:avLst/>
          </a:prstGeom>
          <a:noFill/>
          <a:ln w="9525">
            <a:noFill/>
            <a:miter lim="800000"/>
            <a:headEnd/>
            <a:tailEnd/>
          </a:ln>
          <a:effectLst/>
        </p:spPr>
        <p:txBody>
          <a:bodyPr anchor="ctr"/>
          <a:lstStyle/>
          <a:p>
            <a:r>
              <a:rPr kumimoji="1" lang="en-US" sz="1600" dirty="0" smtClean="0">
                <a:latin typeface="Arial Black" pitchFamily="34" charset="0"/>
              </a:rPr>
              <a:t>P3()</a:t>
            </a:r>
            <a:endParaRPr kumimoji="1" lang="en-US" sz="1600" dirty="0">
              <a:latin typeface="Arial Black" pitchFamily="34" charset="0"/>
            </a:endParaRPr>
          </a:p>
        </p:txBody>
      </p:sp>
      <p:grpSp>
        <p:nvGrpSpPr>
          <p:cNvPr id="7" name="Group 40"/>
          <p:cNvGrpSpPr/>
          <p:nvPr/>
        </p:nvGrpSpPr>
        <p:grpSpPr>
          <a:xfrm>
            <a:off x="6302375" y="2395545"/>
            <a:ext cx="631825" cy="1404938"/>
            <a:chOff x="6302375" y="2162175"/>
            <a:chExt cx="631825" cy="1404938"/>
          </a:xfrm>
        </p:grpSpPr>
        <p:grpSp>
          <p:nvGrpSpPr>
            <p:cNvPr id="8" name="Group 16"/>
            <p:cNvGrpSpPr>
              <a:grpSpLocks/>
            </p:cNvGrpSpPr>
            <p:nvPr/>
          </p:nvGrpSpPr>
          <p:grpSpPr bwMode="auto">
            <a:xfrm>
              <a:off x="6642100" y="2162175"/>
              <a:ext cx="292100" cy="1404938"/>
              <a:chOff x="144" y="1728"/>
              <a:chExt cx="144" cy="576"/>
            </a:xfrm>
          </p:grpSpPr>
          <p:sp>
            <p:nvSpPr>
              <p:cNvPr id="48145" name="Line 17"/>
              <p:cNvSpPr>
                <a:spLocks noChangeShapeType="1"/>
              </p:cNvSpPr>
              <p:nvPr/>
            </p:nvSpPr>
            <p:spPr bwMode="auto">
              <a:xfrm flipV="1">
                <a:off x="144" y="1728"/>
                <a:ext cx="0" cy="576"/>
              </a:xfrm>
              <a:prstGeom prst="line">
                <a:avLst/>
              </a:prstGeom>
              <a:noFill/>
              <a:ln w="38100">
                <a:solidFill>
                  <a:schemeClr val="tx1"/>
                </a:solidFill>
                <a:round/>
                <a:headEnd/>
                <a:tailEnd/>
              </a:ln>
              <a:effectLst/>
            </p:spPr>
            <p:txBody>
              <a:bodyPr/>
              <a:lstStyle/>
              <a:p>
                <a:endParaRPr lang="en-US"/>
              </a:p>
            </p:txBody>
          </p:sp>
          <p:cxnSp>
            <p:nvCxnSpPr>
              <p:cNvPr id="48146" name="AutoShape 18"/>
              <p:cNvCxnSpPr>
                <a:cxnSpLocks noChangeShapeType="1"/>
                <a:stCxn id="48145" idx="1"/>
              </p:cNvCxnSpPr>
              <p:nvPr/>
            </p:nvCxnSpPr>
            <p:spPr bwMode="auto">
              <a:xfrm>
                <a:off x="144" y="1728"/>
                <a:ext cx="144" cy="0"/>
              </a:xfrm>
              <a:prstGeom prst="straightConnector1">
                <a:avLst/>
              </a:prstGeom>
              <a:noFill/>
              <a:ln w="38100">
                <a:solidFill>
                  <a:schemeClr val="tx1"/>
                </a:solidFill>
                <a:round/>
                <a:headEnd/>
                <a:tailEnd/>
              </a:ln>
              <a:effectLst/>
            </p:spPr>
          </p:cxnSp>
          <p:cxnSp>
            <p:nvCxnSpPr>
              <p:cNvPr id="48147" name="AutoShape 19"/>
              <p:cNvCxnSpPr>
                <a:cxnSpLocks noChangeShapeType="1"/>
              </p:cNvCxnSpPr>
              <p:nvPr/>
            </p:nvCxnSpPr>
            <p:spPr bwMode="auto">
              <a:xfrm>
                <a:off x="144" y="2303"/>
                <a:ext cx="144" cy="1"/>
              </a:xfrm>
              <a:prstGeom prst="straightConnector1">
                <a:avLst/>
              </a:prstGeom>
              <a:noFill/>
              <a:ln w="38100">
                <a:solidFill>
                  <a:schemeClr val="tx1"/>
                </a:solidFill>
                <a:round/>
                <a:headEnd/>
                <a:tailEnd/>
              </a:ln>
              <a:effectLst/>
            </p:spPr>
          </p:cxnSp>
        </p:grpSp>
        <p:sp>
          <p:nvSpPr>
            <p:cNvPr id="48153" name="Text Box 25"/>
            <p:cNvSpPr txBox="1">
              <a:spLocks noChangeArrowheads="1"/>
            </p:cNvSpPr>
            <p:nvPr/>
          </p:nvSpPr>
          <p:spPr bwMode="auto">
            <a:xfrm rot="5400000">
              <a:off x="6079331" y="2696369"/>
              <a:ext cx="782638" cy="336550"/>
            </a:xfrm>
            <a:prstGeom prst="rect">
              <a:avLst/>
            </a:prstGeom>
            <a:noFill/>
            <a:ln w="9525" algn="ctr">
              <a:noFill/>
              <a:miter lim="800000"/>
              <a:headEnd/>
              <a:tailEnd/>
            </a:ln>
            <a:effectLst/>
          </p:spPr>
          <p:txBody>
            <a:bodyPr wrap="none">
              <a:spAutoFit/>
            </a:bodyPr>
            <a:lstStyle/>
            <a:p>
              <a:r>
                <a:rPr lang="en-US" sz="1600" dirty="0"/>
                <a:t>atomic</a:t>
              </a:r>
            </a:p>
          </p:txBody>
        </p:sp>
      </p:grpSp>
      <p:sp>
        <p:nvSpPr>
          <p:cNvPr id="34" name="Rounded Rectangle 33"/>
          <p:cNvSpPr/>
          <p:nvPr/>
        </p:nvSpPr>
        <p:spPr>
          <a:xfrm>
            <a:off x="381000" y="4876800"/>
            <a:ext cx="2895600" cy="990600"/>
          </a:xfrm>
          <a:prstGeom prst="roundRect">
            <a:avLst/>
          </a:prstGeom>
          <a:solidFill>
            <a:schemeClr val="tx2">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2000" dirty="0" smtClean="0"/>
              <a:t>Safety Specification: S</a:t>
            </a:r>
            <a:endParaRPr lang="en-US" sz="2000" dirty="0"/>
          </a:p>
        </p:txBody>
      </p:sp>
      <p:grpSp>
        <p:nvGrpSpPr>
          <p:cNvPr id="9" name="Group 14"/>
          <p:cNvGrpSpPr/>
          <p:nvPr/>
        </p:nvGrpSpPr>
        <p:grpSpPr>
          <a:xfrm>
            <a:off x="2800350" y="2214570"/>
            <a:ext cx="152400" cy="1600200"/>
            <a:chOff x="2438400" y="2057400"/>
            <a:chExt cx="152400" cy="1600200"/>
          </a:xfrm>
        </p:grpSpPr>
        <p:cxnSp>
          <p:nvCxnSpPr>
            <p:cNvPr id="27" name="Straight Connector 26"/>
            <p:cNvCxnSpPr/>
            <p:nvPr/>
          </p:nvCxnSpPr>
          <p:spPr>
            <a:xfrm rot="5400000">
              <a:off x="1638300" y="2857500"/>
              <a:ext cx="1600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1790700" y="2857500"/>
              <a:ext cx="1600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14"/>
          <p:cNvGrpSpPr/>
          <p:nvPr/>
        </p:nvGrpSpPr>
        <p:grpSpPr>
          <a:xfrm>
            <a:off x="5810250" y="2138370"/>
            <a:ext cx="152400" cy="1600200"/>
            <a:chOff x="2438400" y="2057400"/>
            <a:chExt cx="152400" cy="1600200"/>
          </a:xfrm>
        </p:grpSpPr>
        <p:cxnSp>
          <p:nvCxnSpPr>
            <p:cNvPr id="36" name="Straight Connector 35"/>
            <p:cNvCxnSpPr/>
            <p:nvPr/>
          </p:nvCxnSpPr>
          <p:spPr>
            <a:xfrm rot="5400000">
              <a:off x="1638300" y="2857500"/>
              <a:ext cx="1600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1790700" y="2857500"/>
              <a:ext cx="1600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 name="Slide Number Placeholder 37"/>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44</a:t>
            </a:fld>
            <a:endParaRPr kumimoji="0" lang="en-US" sz="1200">
              <a:solidFill>
                <a:schemeClr val="tx2"/>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9"/>
          <p:cNvGrpSpPr>
            <a:grpSpLocks/>
          </p:cNvGrpSpPr>
          <p:nvPr/>
        </p:nvGrpSpPr>
        <p:grpSpPr bwMode="auto">
          <a:xfrm>
            <a:off x="3506787" y="2513020"/>
            <a:ext cx="254000" cy="533400"/>
            <a:chOff x="144" y="1728"/>
            <a:chExt cx="144" cy="576"/>
          </a:xfrm>
        </p:grpSpPr>
        <p:sp>
          <p:nvSpPr>
            <p:cNvPr id="50186" name="Line 10"/>
            <p:cNvSpPr>
              <a:spLocks noChangeShapeType="1"/>
            </p:cNvSpPr>
            <p:nvPr/>
          </p:nvSpPr>
          <p:spPr bwMode="auto">
            <a:xfrm flipV="1">
              <a:off x="144" y="1728"/>
              <a:ext cx="0" cy="576"/>
            </a:xfrm>
            <a:prstGeom prst="line">
              <a:avLst/>
            </a:prstGeom>
            <a:noFill/>
            <a:ln w="25400">
              <a:solidFill>
                <a:schemeClr val="tx1"/>
              </a:solidFill>
              <a:round/>
              <a:headEnd/>
              <a:tailEnd/>
            </a:ln>
            <a:effectLst/>
          </p:spPr>
          <p:txBody>
            <a:bodyPr/>
            <a:lstStyle/>
            <a:p>
              <a:endParaRPr lang="en-US"/>
            </a:p>
          </p:txBody>
        </p:sp>
        <p:cxnSp>
          <p:nvCxnSpPr>
            <p:cNvPr id="50187" name="AutoShape 11"/>
            <p:cNvCxnSpPr>
              <a:cxnSpLocks noChangeShapeType="1"/>
              <a:stCxn id="50186" idx="1"/>
            </p:cNvCxnSpPr>
            <p:nvPr/>
          </p:nvCxnSpPr>
          <p:spPr bwMode="auto">
            <a:xfrm>
              <a:off x="144" y="1728"/>
              <a:ext cx="144" cy="0"/>
            </a:xfrm>
            <a:prstGeom prst="straightConnector1">
              <a:avLst/>
            </a:prstGeom>
            <a:noFill/>
            <a:ln w="25400">
              <a:solidFill>
                <a:schemeClr val="tx1"/>
              </a:solidFill>
              <a:round/>
              <a:headEnd/>
              <a:tailEnd/>
            </a:ln>
            <a:effectLst/>
          </p:spPr>
        </p:cxnSp>
        <p:cxnSp>
          <p:nvCxnSpPr>
            <p:cNvPr id="50188" name="AutoShape 12"/>
            <p:cNvCxnSpPr>
              <a:cxnSpLocks noChangeShapeType="1"/>
            </p:cNvCxnSpPr>
            <p:nvPr/>
          </p:nvCxnSpPr>
          <p:spPr bwMode="auto">
            <a:xfrm>
              <a:off x="144" y="2303"/>
              <a:ext cx="144" cy="1"/>
            </a:xfrm>
            <a:prstGeom prst="straightConnector1">
              <a:avLst/>
            </a:prstGeom>
            <a:noFill/>
            <a:ln w="25400">
              <a:solidFill>
                <a:schemeClr val="tx1"/>
              </a:solidFill>
              <a:round/>
              <a:headEnd/>
              <a:tailEnd/>
            </a:ln>
            <a:effectLst/>
          </p:spPr>
        </p:cxnSp>
      </p:grpSp>
      <p:grpSp>
        <p:nvGrpSpPr>
          <p:cNvPr id="3" name="Group 13"/>
          <p:cNvGrpSpPr>
            <a:grpSpLocks/>
          </p:cNvGrpSpPr>
          <p:nvPr/>
        </p:nvGrpSpPr>
        <p:grpSpPr bwMode="auto">
          <a:xfrm>
            <a:off x="6553200" y="2519370"/>
            <a:ext cx="304800" cy="533400"/>
            <a:chOff x="144" y="1728"/>
            <a:chExt cx="144" cy="576"/>
          </a:xfrm>
        </p:grpSpPr>
        <p:sp>
          <p:nvSpPr>
            <p:cNvPr id="50190" name="Line 14"/>
            <p:cNvSpPr>
              <a:spLocks noChangeShapeType="1"/>
            </p:cNvSpPr>
            <p:nvPr/>
          </p:nvSpPr>
          <p:spPr bwMode="auto">
            <a:xfrm flipV="1">
              <a:off x="144" y="1728"/>
              <a:ext cx="0" cy="576"/>
            </a:xfrm>
            <a:prstGeom prst="line">
              <a:avLst/>
            </a:prstGeom>
            <a:noFill/>
            <a:ln w="25400">
              <a:solidFill>
                <a:schemeClr val="tx1"/>
              </a:solidFill>
              <a:round/>
              <a:headEnd/>
              <a:tailEnd/>
            </a:ln>
            <a:effectLst/>
          </p:spPr>
          <p:txBody>
            <a:bodyPr/>
            <a:lstStyle/>
            <a:p>
              <a:endParaRPr lang="en-US"/>
            </a:p>
          </p:txBody>
        </p:sp>
        <p:cxnSp>
          <p:nvCxnSpPr>
            <p:cNvPr id="50191" name="AutoShape 15"/>
            <p:cNvCxnSpPr>
              <a:cxnSpLocks noChangeShapeType="1"/>
              <a:stCxn id="50190" idx="1"/>
            </p:cNvCxnSpPr>
            <p:nvPr/>
          </p:nvCxnSpPr>
          <p:spPr bwMode="auto">
            <a:xfrm>
              <a:off x="144" y="1728"/>
              <a:ext cx="144" cy="0"/>
            </a:xfrm>
            <a:prstGeom prst="straightConnector1">
              <a:avLst/>
            </a:prstGeom>
            <a:noFill/>
            <a:ln w="25400">
              <a:solidFill>
                <a:schemeClr val="tx1"/>
              </a:solidFill>
              <a:round/>
              <a:headEnd/>
              <a:tailEnd/>
            </a:ln>
            <a:effectLst/>
          </p:spPr>
        </p:cxnSp>
        <p:cxnSp>
          <p:nvCxnSpPr>
            <p:cNvPr id="50192" name="AutoShape 16"/>
            <p:cNvCxnSpPr>
              <a:cxnSpLocks noChangeShapeType="1"/>
            </p:cNvCxnSpPr>
            <p:nvPr/>
          </p:nvCxnSpPr>
          <p:spPr bwMode="auto">
            <a:xfrm>
              <a:off x="144" y="2303"/>
              <a:ext cx="144" cy="1"/>
            </a:xfrm>
            <a:prstGeom prst="straightConnector1">
              <a:avLst/>
            </a:prstGeom>
            <a:noFill/>
            <a:ln w="25400">
              <a:solidFill>
                <a:schemeClr val="tx1"/>
              </a:solidFill>
              <a:round/>
              <a:headEnd/>
              <a:tailEnd/>
            </a:ln>
            <a:effectLst/>
          </p:spPr>
        </p:cxnSp>
      </p:grpSp>
      <p:grpSp>
        <p:nvGrpSpPr>
          <p:cNvPr id="4" name="Group 18"/>
          <p:cNvGrpSpPr>
            <a:grpSpLocks/>
          </p:cNvGrpSpPr>
          <p:nvPr/>
        </p:nvGrpSpPr>
        <p:grpSpPr bwMode="auto">
          <a:xfrm>
            <a:off x="762000" y="2406658"/>
            <a:ext cx="215900" cy="793750"/>
            <a:chOff x="144" y="1728"/>
            <a:chExt cx="144" cy="576"/>
          </a:xfrm>
        </p:grpSpPr>
        <p:sp>
          <p:nvSpPr>
            <p:cNvPr id="50195" name="Line 19"/>
            <p:cNvSpPr>
              <a:spLocks noChangeShapeType="1"/>
            </p:cNvSpPr>
            <p:nvPr/>
          </p:nvSpPr>
          <p:spPr bwMode="auto">
            <a:xfrm flipV="1">
              <a:off x="144" y="1728"/>
              <a:ext cx="0" cy="576"/>
            </a:xfrm>
            <a:prstGeom prst="line">
              <a:avLst/>
            </a:prstGeom>
            <a:noFill/>
            <a:ln w="25400">
              <a:solidFill>
                <a:schemeClr val="tx1"/>
              </a:solidFill>
              <a:round/>
              <a:headEnd/>
              <a:tailEnd/>
            </a:ln>
            <a:effectLst/>
          </p:spPr>
          <p:txBody>
            <a:bodyPr/>
            <a:lstStyle/>
            <a:p>
              <a:endParaRPr lang="en-US"/>
            </a:p>
          </p:txBody>
        </p:sp>
        <p:cxnSp>
          <p:nvCxnSpPr>
            <p:cNvPr id="50196" name="AutoShape 20"/>
            <p:cNvCxnSpPr>
              <a:cxnSpLocks noChangeShapeType="1"/>
              <a:stCxn id="50195" idx="1"/>
            </p:cNvCxnSpPr>
            <p:nvPr/>
          </p:nvCxnSpPr>
          <p:spPr bwMode="auto">
            <a:xfrm>
              <a:off x="144" y="1728"/>
              <a:ext cx="144" cy="0"/>
            </a:xfrm>
            <a:prstGeom prst="straightConnector1">
              <a:avLst/>
            </a:prstGeom>
            <a:noFill/>
            <a:ln w="25400">
              <a:solidFill>
                <a:schemeClr val="tx1"/>
              </a:solidFill>
              <a:round/>
              <a:headEnd/>
              <a:tailEnd/>
            </a:ln>
            <a:effectLst/>
          </p:spPr>
        </p:cxnSp>
        <p:cxnSp>
          <p:nvCxnSpPr>
            <p:cNvPr id="50197" name="AutoShape 21"/>
            <p:cNvCxnSpPr>
              <a:cxnSpLocks noChangeShapeType="1"/>
            </p:cNvCxnSpPr>
            <p:nvPr/>
          </p:nvCxnSpPr>
          <p:spPr bwMode="auto">
            <a:xfrm>
              <a:off x="144" y="2303"/>
              <a:ext cx="144" cy="1"/>
            </a:xfrm>
            <a:prstGeom prst="straightConnector1">
              <a:avLst/>
            </a:prstGeom>
            <a:noFill/>
            <a:ln w="25400">
              <a:solidFill>
                <a:schemeClr val="tx1"/>
              </a:solidFill>
              <a:round/>
              <a:headEnd/>
              <a:tailEnd/>
            </a:ln>
            <a:effectLst/>
          </p:spPr>
        </p:cxnSp>
      </p:grpSp>
      <p:grpSp>
        <p:nvGrpSpPr>
          <p:cNvPr id="5" name="Group 22"/>
          <p:cNvGrpSpPr>
            <a:grpSpLocks/>
          </p:cNvGrpSpPr>
          <p:nvPr/>
        </p:nvGrpSpPr>
        <p:grpSpPr bwMode="auto">
          <a:xfrm>
            <a:off x="6550025" y="2773370"/>
            <a:ext cx="152400" cy="812800"/>
            <a:chOff x="144" y="1728"/>
            <a:chExt cx="144" cy="576"/>
          </a:xfrm>
        </p:grpSpPr>
        <p:sp>
          <p:nvSpPr>
            <p:cNvPr id="50199" name="Line 23"/>
            <p:cNvSpPr>
              <a:spLocks noChangeShapeType="1"/>
            </p:cNvSpPr>
            <p:nvPr/>
          </p:nvSpPr>
          <p:spPr bwMode="auto">
            <a:xfrm flipV="1">
              <a:off x="144" y="1728"/>
              <a:ext cx="0" cy="576"/>
            </a:xfrm>
            <a:prstGeom prst="line">
              <a:avLst/>
            </a:prstGeom>
            <a:noFill/>
            <a:ln w="25400">
              <a:solidFill>
                <a:schemeClr val="tx1"/>
              </a:solidFill>
              <a:round/>
              <a:headEnd/>
              <a:tailEnd/>
            </a:ln>
            <a:effectLst/>
          </p:spPr>
          <p:txBody>
            <a:bodyPr/>
            <a:lstStyle/>
            <a:p>
              <a:endParaRPr lang="en-US"/>
            </a:p>
          </p:txBody>
        </p:sp>
        <p:cxnSp>
          <p:nvCxnSpPr>
            <p:cNvPr id="50200" name="AutoShape 24"/>
            <p:cNvCxnSpPr>
              <a:cxnSpLocks noChangeShapeType="1"/>
              <a:stCxn id="50199" idx="1"/>
            </p:cNvCxnSpPr>
            <p:nvPr/>
          </p:nvCxnSpPr>
          <p:spPr bwMode="auto">
            <a:xfrm>
              <a:off x="144" y="1728"/>
              <a:ext cx="144" cy="0"/>
            </a:xfrm>
            <a:prstGeom prst="straightConnector1">
              <a:avLst/>
            </a:prstGeom>
            <a:noFill/>
            <a:ln w="25400">
              <a:solidFill>
                <a:schemeClr val="tx1"/>
              </a:solidFill>
              <a:round/>
              <a:headEnd/>
              <a:tailEnd/>
            </a:ln>
            <a:effectLst/>
          </p:spPr>
        </p:cxnSp>
        <p:cxnSp>
          <p:nvCxnSpPr>
            <p:cNvPr id="50201" name="AutoShape 25"/>
            <p:cNvCxnSpPr>
              <a:cxnSpLocks noChangeShapeType="1"/>
            </p:cNvCxnSpPr>
            <p:nvPr/>
          </p:nvCxnSpPr>
          <p:spPr bwMode="auto">
            <a:xfrm>
              <a:off x="144" y="2303"/>
              <a:ext cx="144" cy="1"/>
            </a:xfrm>
            <a:prstGeom prst="straightConnector1">
              <a:avLst/>
            </a:prstGeom>
            <a:noFill/>
            <a:ln w="25400">
              <a:solidFill>
                <a:schemeClr val="tx1"/>
              </a:solidFill>
              <a:round/>
              <a:headEnd/>
              <a:tailEnd/>
            </a:ln>
            <a:effectLst/>
          </p:spPr>
        </p:cxnSp>
      </p:grpSp>
      <p:grpSp>
        <p:nvGrpSpPr>
          <p:cNvPr id="6" name="Group 26"/>
          <p:cNvGrpSpPr>
            <a:grpSpLocks/>
          </p:cNvGrpSpPr>
          <p:nvPr/>
        </p:nvGrpSpPr>
        <p:grpSpPr bwMode="auto">
          <a:xfrm>
            <a:off x="3505200" y="2519370"/>
            <a:ext cx="234950" cy="798512"/>
            <a:chOff x="144" y="1728"/>
            <a:chExt cx="144" cy="576"/>
          </a:xfrm>
        </p:grpSpPr>
        <p:sp>
          <p:nvSpPr>
            <p:cNvPr id="50203" name="Line 27"/>
            <p:cNvSpPr>
              <a:spLocks noChangeShapeType="1"/>
            </p:cNvSpPr>
            <p:nvPr/>
          </p:nvSpPr>
          <p:spPr bwMode="auto">
            <a:xfrm flipV="1">
              <a:off x="144" y="1728"/>
              <a:ext cx="0" cy="576"/>
            </a:xfrm>
            <a:prstGeom prst="line">
              <a:avLst/>
            </a:prstGeom>
            <a:noFill/>
            <a:ln w="25400">
              <a:solidFill>
                <a:schemeClr val="tx1"/>
              </a:solidFill>
              <a:round/>
              <a:headEnd/>
              <a:tailEnd/>
            </a:ln>
            <a:effectLst/>
          </p:spPr>
          <p:txBody>
            <a:bodyPr/>
            <a:lstStyle/>
            <a:p>
              <a:endParaRPr lang="en-US"/>
            </a:p>
          </p:txBody>
        </p:sp>
        <p:cxnSp>
          <p:nvCxnSpPr>
            <p:cNvPr id="50204" name="AutoShape 28"/>
            <p:cNvCxnSpPr>
              <a:cxnSpLocks noChangeShapeType="1"/>
              <a:stCxn id="50203" idx="1"/>
            </p:cNvCxnSpPr>
            <p:nvPr/>
          </p:nvCxnSpPr>
          <p:spPr bwMode="auto">
            <a:xfrm>
              <a:off x="144" y="1728"/>
              <a:ext cx="144" cy="0"/>
            </a:xfrm>
            <a:prstGeom prst="straightConnector1">
              <a:avLst/>
            </a:prstGeom>
            <a:noFill/>
            <a:ln w="25400">
              <a:solidFill>
                <a:schemeClr val="tx1"/>
              </a:solidFill>
              <a:round/>
              <a:headEnd/>
              <a:tailEnd/>
            </a:ln>
            <a:effectLst/>
          </p:spPr>
        </p:cxnSp>
        <p:cxnSp>
          <p:nvCxnSpPr>
            <p:cNvPr id="50205" name="AutoShape 29"/>
            <p:cNvCxnSpPr>
              <a:cxnSpLocks noChangeShapeType="1"/>
            </p:cNvCxnSpPr>
            <p:nvPr/>
          </p:nvCxnSpPr>
          <p:spPr bwMode="auto">
            <a:xfrm>
              <a:off x="144" y="2303"/>
              <a:ext cx="144" cy="1"/>
            </a:xfrm>
            <a:prstGeom prst="straightConnector1">
              <a:avLst/>
            </a:prstGeom>
            <a:noFill/>
            <a:ln w="25400">
              <a:solidFill>
                <a:schemeClr val="tx1"/>
              </a:solidFill>
              <a:round/>
              <a:headEnd/>
              <a:tailEnd/>
            </a:ln>
            <a:effectLst/>
          </p:spPr>
        </p:cxnSp>
      </p:grpSp>
      <p:grpSp>
        <p:nvGrpSpPr>
          <p:cNvPr id="7" name="Group 30"/>
          <p:cNvGrpSpPr>
            <a:grpSpLocks/>
          </p:cNvGrpSpPr>
          <p:nvPr/>
        </p:nvGrpSpPr>
        <p:grpSpPr bwMode="auto">
          <a:xfrm>
            <a:off x="6550025" y="3078170"/>
            <a:ext cx="215900" cy="508000"/>
            <a:chOff x="144" y="1728"/>
            <a:chExt cx="144" cy="576"/>
          </a:xfrm>
        </p:grpSpPr>
        <p:sp>
          <p:nvSpPr>
            <p:cNvPr id="50207" name="Line 31"/>
            <p:cNvSpPr>
              <a:spLocks noChangeShapeType="1"/>
            </p:cNvSpPr>
            <p:nvPr/>
          </p:nvSpPr>
          <p:spPr bwMode="auto">
            <a:xfrm flipV="1">
              <a:off x="144" y="1728"/>
              <a:ext cx="0" cy="576"/>
            </a:xfrm>
            <a:prstGeom prst="line">
              <a:avLst/>
            </a:prstGeom>
            <a:noFill/>
            <a:ln w="25400">
              <a:solidFill>
                <a:schemeClr val="tx1"/>
              </a:solidFill>
              <a:round/>
              <a:headEnd/>
              <a:tailEnd/>
            </a:ln>
            <a:effectLst/>
          </p:spPr>
          <p:txBody>
            <a:bodyPr/>
            <a:lstStyle/>
            <a:p>
              <a:endParaRPr lang="en-US"/>
            </a:p>
          </p:txBody>
        </p:sp>
        <p:cxnSp>
          <p:nvCxnSpPr>
            <p:cNvPr id="50208" name="AutoShape 32"/>
            <p:cNvCxnSpPr>
              <a:cxnSpLocks noChangeShapeType="1"/>
              <a:stCxn id="50207" idx="1"/>
            </p:cNvCxnSpPr>
            <p:nvPr/>
          </p:nvCxnSpPr>
          <p:spPr bwMode="auto">
            <a:xfrm>
              <a:off x="144" y="1728"/>
              <a:ext cx="144" cy="0"/>
            </a:xfrm>
            <a:prstGeom prst="straightConnector1">
              <a:avLst/>
            </a:prstGeom>
            <a:noFill/>
            <a:ln w="25400">
              <a:solidFill>
                <a:schemeClr val="tx1"/>
              </a:solidFill>
              <a:round/>
              <a:headEnd/>
              <a:tailEnd/>
            </a:ln>
            <a:effectLst/>
          </p:spPr>
        </p:cxnSp>
        <p:cxnSp>
          <p:nvCxnSpPr>
            <p:cNvPr id="50209" name="AutoShape 33"/>
            <p:cNvCxnSpPr>
              <a:cxnSpLocks noChangeShapeType="1"/>
            </p:cNvCxnSpPr>
            <p:nvPr/>
          </p:nvCxnSpPr>
          <p:spPr bwMode="auto">
            <a:xfrm>
              <a:off x="144" y="2303"/>
              <a:ext cx="144" cy="1"/>
            </a:xfrm>
            <a:prstGeom prst="straightConnector1">
              <a:avLst/>
            </a:prstGeom>
            <a:noFill/>
            <a:ln w="25400">
              <a:solidFill>
                <a:schemeClr val="tx1"/>
              </a:solidFill>
              <a:round/>
              <a:headEnd/>
              <a:tailEnd/>
            </a:ln>
            <a:effectLst/>
          </p:spPr>
        </p:cxnSp>
      </p:grpSp>
      <p:grpSp>
        <p:nvGrpSpPr>
          <p:cNvPr id="8" name="Group 34"/>
          <p:cNvGrpSpPr>
            <a:grpSpLocks/>
          </p:cNvGrpSpPr>
          <p:nvPr/>
        </p:nvGrpSpPr>
        <p:grpSpPr bwMode="auto">
          <a:xfrm>
            <a:off x="3505200" y="2784482"/>
            <a:ext cx="220662" cy="533400"/>
            <a:chOff x="144" y="1728"/>
            <a:chExt cx="144" cy="576"/>
          </a:xfrm>
        </p:grpSpPr>
        <p:sp>
          <p:nvSpPr>
            <p:cNvPr id="50211" name="Line 35"/>
            <p:cNvSpPr>
              <a:spLocks noChangeShapeType="1"/>
            </p:cNvSpPr>
            <p:nvPr/>
          </p:nvSpPr>
          <p:spPr bwMode="auto">
            <a:xfrm flipV="1">
              <a:off x="144" y="1728"/>
              <a:ext cx="0" cy="576"/>
            </a:xfrm>
            <a:prstGeom prst="line">
              <a:avLst/>
            </a:prstGeom>
            <a:noFill/>
            <a:ln w="25400">
              <a:solidFill>
                <a:schemeClr val="tx1"/>
              </a:solidFill>
              <a:round/>
              <a:headEnd/>
              <a:tailEnd/>
            </a:ln>
            <a:effectLst/>
          </p:spPr>
          <p:txBody>
            <a:bodyPr/>
            <a:lstStyle/>
            <a:p>
              <a:endParaRPr lang="en-US"/>
            </a:p>
          </p:txBody>
        </p:sp>
        <p:cxnSp>
          <p:nvCxnSpPr>
            <p:cNvPr id="50212" name="AutoShape 36"/>
            <p:cNvCxnSpPr>
              <a:cxnSpLocks noChangeShapeType="1"/>
              <a:stCxn id="50211" idx="1"/>
            </p:cNvCxnSpPr>
            <p:nvPr/>
          </p:nvCxnSpPr>
          <p:spPr bwMode="auto">
            <a:xfrm>
              <a:off x="144" y="1728"/>
              <a:ext cx="144" cy="0"/>
            </a:xfrm>
            <a:prstGeom prst="straightConnector1">
              <a:avLst/>
            </a:prstGeom>
            <a:noFill/>
            <a:ln w="25400">
              <a:solidFill>
                <a:schemeClr val="tx1"/>
              </a:solidFill>
              <a:round/>
              <a:headEnd/>
              <a:tailEnd/>
            </a:ln>
            <a:effectLst/>
          </p:spPr>
        </p:cxnSp>
        <p:cxnSp>
          <p:nvCxnSpPr>
            <p:cNvPr id="50213" name="AutoShape 37"/>
            <p:cNvCxnSpPr>
              <a:cxnSpLocks noChangeShapeType="1"/>
            </p:cNvCxnSpPr>
            <p:nvPr/>
          </p:nvCxnSpPr>
          <p:spPr bwMode="auto">
            <a:xfrm>
              <a:off x="144" y="2303"/>
              <a:ext cx="144" cy="1"/>
            </a:xfrm>
            <a:prstGeom prst="straightConnector1">
              <a:avLst/>
            </a:prstGeom>
            <a:noFill/>
            <a:ln w="25400">
              <a:solidFill>
                <a:schemeClr val="tx1"/>
              </a:solidFill>
              <a:round/>
              <a:headEnd/>
              <a:tailEnd/>
            </a:ln>
            <a:effectLst/>
          </p:spPr>
        </p:cxnSp>
      </p:grpSp>
      <p:grpSp>
        <p:nvGrpSpPr>
          <p:cNvPr id="9" name="Group 43"/>
          <p:cNvGrpSpPr>
            <a:grpSpLocks/>
          </p:cNvGrpSpPr>
          <p:nvPr/>
        </p:nvGrpSpPr>
        <p:grpSpPr bwMode="auto">
          <a:xfrm>
            <a:off x="774700" y="2997208"/>
            <a:ext cx="215900" cy="736600"/>
            <a:chOff x="144" y="1728"/>
            <a:chExt cx="144" cy="576"/>
          </a:xfrm>
        </p:grpSpPr>
        <p:sp>
          <p:nvSpPr>
            <p:cNvPr id="50220" name="Line 44"/>
            <p:cNvSpPr>
              <a:spLocks noChangeShapeType="1"/>
            </p:cNvSpPr>
            <p:nvPr/>
          </p:nvSpPr>
          <p:spPr bwMode="auto">
            <a:xfrm flipV="1">
              <a:off x="144" y="1728"/>
              <a:ext cx="0" cy="576"/>
            </a:xfrm>
            <a:prstGeom prst="line">
              <a:avLst/>
            </a:prstGeom>
            <a:noFill/>
            <a:ln w="25400">
              <a:solidFill>
                <a:schemeClr val="tx1"/>
              </a:solidFill>
              <a:round/>
              <a:headEnd/>
              <a:tailEnd/>
            </a:ln>
            <a:effectLst/>
          </p:spPr>
          <p:txBody>
            <a:bodyPr/>
            <a:lstStyle/>
            <a:p>
              <a:endParaRPr lang="en-US"/>
            </a:p>
          </p:txBody>
        </p:sp>
        <p:cxnSp>
          <p:nvCxnSpPr>
            <p:cNvPr id="50221" name="AutoShape 45"/>
            <p:cNvCxnSpPr>
              <a:cxnSpLocks noChangeShapeType="1"/>
              <a:stCxn id="50220" idx="1"/>
            </p:cNvCxnSpPr>
            <p:nvPr/>
          </p:nvCxnSpPr>
          <p:spPr bwMode="auto">
            <a:xfrm>
              <a:off x="144" y="1728"/>
              <a:ext cx="144" cy="0"/>
            </a:xfrm>
            <a:prstGeom prst="straightConnector1">
              <a:avLst/>
            </a:prstGeom>
            <a:noFill/>
            <a:ln w="25400">
              <a:solidFill>
                <a:schemeClr val="tx1"/>
              </a:solidFill>
              <a:round/>
              <a:headEnd/>
              <a:tailEnd/>
            </a:ln>
            <a:effectLst/>
          </p:spPr>
        </p:cxnSp>
        <p:cxnSp>
          <p:nvCxnSpPr>
            <p:cNvPr id="50222" name="AutoShape 46"/>
            <p:cNvCxnSpPr>
              <a:cxnSpLocks noChangeShapeType="1"/>
            </p:cNvCxnSpPr>
            <p:nvPr/>
          </p:nvCxnSpPr>
          <p:spPr bwMode="auto">
            <a:xfrm>
              <a:off x="144" y="2303"/>
              <a:ext cx="144" cy="1"/>
            </a:xfrm>
            <a:prstGeom prst="straightConnector1">
              <a:avLst/>
            </a:prstGeom>
            <a:noFill/>
            <a:ln w="25400">
              <a:solidFill>
                <a:schemeClr val="tx1"/>
              </a:solidFill>
              <a:round/>
              <a:headEnd/>
              <a:tailEnd/>
            </a:ln>
            <a:effectLst/>
          </p:spPr>
        </p:cxnSp>
      </p:grpSp>
      <p:grpSp>
        <p:nvGrpSpPr>
          <p:cNvPr id="10" name="Group 47"/>
          <p:cNvGrpSpPr>
            <a:grpSpLocks/>
          </p:cNvGrpSpPr>
          <p:nvPr/>
        </p:nvGrpSpPr>
        <p:grpSpPr bwMode="auto">
          <a:xfrm>
            <a:off x="762000" y="2957520"/>
            <a:ext cx="215900" cy="736600"/>
            <a:chOff x="144" y="1728"/>
            <a:chExt cx="144" cy="576"/>
          </a:xfrm>
        </p:grpSpPr>
        <p:sp>
          <p:nvSpPr>
            <p:cNvPr id="50224" name="Line 48"/>
            <p:cNvSpPr>
              <a:spLocks noChangeShapeType="1"/>
            </p:cNvSpPr>
            <p:nvPr/>
          </p:nvSpPr>
          <p:spPr bwMode="auto">
            <a:xfrm flipV="1">
              <a:off x="144" y="1728"/>
              <a:ext cx="0" cy="576"/>
            </a:xfrm>
            <a:prstGeom prst="line">
              <a:avLst/>
            </a:prstGeom>
            <a:noFill/>
            <a:ln w="25400">
              <a:solidFill>
                <a:schemeClr val="tx1"/>
              </a:solidFill>
              <a:round/>
              <a:headEnd/>
              <a:tailEnd/>
            </a:ln>
            <a:effectLst/>
          </p:spPr>
          <p:txBody>
            <a:bodyPr/>
            <a:lstStyle/>
            <a:p>
              <a:endParaRPr lang="en-US"/>
            </a:p>
          </p:txBody>
        </p:sp>
        <p:cxnSp>
          <p:nvCxnSpPr>
            <p:cNvPr id="50225" name="AutoShape 49"/>
            <p:cNvCxnSpPr>
              <a:cxnSpLocks noChangeShapeType="1"/>
              <a:stCxn id="50224" idx="1"/>
            </p:cNvCxnSpPr>
            <p:nvPr/>
          </p:nvCxnSpPr>
          <p:spPr bwMode="auto">
            <a:xfrm>
              <a:off x="144" y="1728"/>
              <a:ext cx="144" cy="0"/>
            </a:xfrm>
            <a:prstGeom prst="straightConnector1">
              <a:avLst/>
            </a:prstGeom>
            <a:noFill/>
            <a:ln w="25400">
              <a:solidFill>
                <a:schemeClr val="tx1"/>
              </a:solidFill>
              <a:round/>
              <a:headEnd/>
              <a:tailEnd/>
            </a:ln>
            <a:effectLst/>
          </p:spPr>
        </p:cxnSp>
        <p:cxnSp>
          <p:nvCxnSpPr>
            <p:cNvPr id="50226" name="AutoShape 50"/>
            <p:cNvCxnSpPr>
              <a:cxnSpLocks noChangeShapeType="1"/>
            </p:cNvCxnSpPr>
            <p:nvPr/>
          </p:nvCxnSpPr>
          <p:spPr bwMode="auto">
            <a:xfrm>
              <a:off x="144" y="2303"/>
              <a:ext cx="144" cy="1"/>
            </a:xfrm>
            <a:prstGeom prst="straightConnector1">
              <a:avLst/>
            </a:prstGeom>
            <a:noFill/>
            <a:ln w="25400">
              <a:solidFill>
                <a:schemeClr val="tx1"/>
              </a:solidFill>
              <a:round/>
              <a:headEnd/>
              <a:tailEnd/>
            </a:ln>
            <a:effectLst/>
          </p:spPr>
        </p:cxnSp>
      </p:grpSp>
      <p:sp>
        <p:nvSpPr>
          <p:cNvPr id="50" name="Rectangle 20"/>
          <p:cNvSpPr>
            <a:spLocks noGrp="1" noChangeArrowheads="1"/>
          </p:cNvSpPr>
          <p:nvPr>
            <p:ph type="title"/>
          </p:nvPr>
        </p:nvSpPr>
        <p:spPr>
          <a:noFill/>
          <a:ln/>
        </p:spPr>
        <p:txBody>
          <a:bodyPr/>
          <a:lstStyle/>
          <a:p>
            <a:r>
              <a:rPr lang="en-US" sz="2600" dirty="0" smtClean="0"/>
              <a:t>Challenge: Correct and Efficient Synchronization</a:t>
            </a:r>
            <a:endParaRPr lang="en-US" sz="2600" dirty="0"/>
          </a:p>
        </p:txBody>
      </p:sp>
      <p:sp>
        <p:nvSpPr>
          <p:cNvPr id="51" name="Rounded Rectangle 50"/>
          <p:cNvSpPr/>
          <p:nvPr/>
        </p:nvSpPr>
        <p:spPr>
          <a:xfrm>
            <a:off x="152400" y="1528770"/>
            <a:ext cx="8763000" cy="2971800"/>
          </a:xfrm>
          <a:prstGeom prst="roundRect">
            <a:avLst/>
          </a:prstGeom>
          <a:no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2" name="Rectangle 2"/>
          <p:cNvSpPr>
            <a:spLocks noChangeArrowheads="1"/>
          </p:cNvSpPr>
          <p:nvPr/>
        </p:nvSpPr>
        <p:spPr bwMode="auto">
          <a:xfrm>
            <a:off x="701675" y="2078045"/>
            <a:ext cx="2117725" cy="2031325"/>
          </a:xfrm>
          <a:prstGeom prst="rect">
            <a:avLst/>
          </a:prstGeom>
          <a:noFill/>
          <a:ln w="12700" algn="ctr">
            <a:noFill/>
            <a:miter lim="800000"/>
            <a:headEnd/>
            <a:tailEnd/>
          </a:ln>
          <a:effectLst/>
        </p:spPr>
        <p:txBody>
          <a:bodyPr wrap="square">
            <a:spAutoFit/>
          </a:bodyPr>
          <a:lstStyle/>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p>
          <a:p>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a:t>
            </a:r>
          </a:p>
        </p:txBody>
      </p:sp>
      <p:sp>
        <p:nvSpPr>
          <p:cNvPr id="53" name="Rectangle 6"/>
          <p:cNvSpPr>
            <a:spLocks noChangeArrowheads="1"/>
          </p:cNvSpPr>
          <p:nvPr/>
        </p:nvSpPr>
        <p:spPr bwMode="auto">
          <a:xfrm>
            <a:off x="381000" y="1681170"/>
            <a:ext cx="2057400" cy="533400"/>
          </a:xfrm>
          <a:prstGeom prst="rect">
            <a:avLst/>
          </a:prstGeom>
          <a:noFill/>
          <a:ln w="9525">
            <a:noFill/>
            <a:miter lim="800000"/>
            <a:headEnd/>
            <a:tailEnd/>
          </a:ln>
          <a:effectLst/>
        </p:spPr>
        <p:txBody>
          <a:bodyPr anchor="ctr"/>
          <a:lstStyle/>
          <a:p>
            <a:r>
              <a:rPr kumimoji="1" lang="en-US" sz="1600" dirty="0" smtClean="0">
                <a:latin typeface="Arial Black" pitchFamily="34" charset="0"/>
              </a:rPr>
              <a:t>P1()</a:t>
            </a:r>
            <a:endParaRPr kumimoji="1" lang="en-US" sz="1600" dirty="0">
              <a:latin typeface="Arial Black" pitchFamily="34" charset="0"/>
            </a:endParaRPr>
          </a:p>
        </p:txBody>
      </p:sp>
      <p:grpSp>
        <p:nvGrpSpPr>
          <p:cNvPr id="11" name="Group 53"/>
          <p:cNvGrpSpPr/>
          <p:nvPr/>
        </p:nvGrpSpPr>
        <p:grpSpPr>
          <a:xfrm>
            <a:off x="3238500" y="1681170"/>
            <a:ext cx="2286000" cy="1892300"/>
            <a:chOff x="4724400" y="1447800"/>
            <a:chExt cx="2286000" cy="1892300"/>
          </a:xfrm>
        </p:grpSpPr>
        <p:sp>
          <p:nvSpPr>
            <p:cNvPr id="55" name="Rectangle 3"/>
            <p:cNvSpPr>
              <a:spLocks noChangeArrowheads="1"/>
            </p:cNvSpPr>
            <p:nvPr/>
          </p:nvSpPr>
          <p:spPr bwMode="auto">
            <a:xfrm>
              <a:off x="4724400" y="1600200"/>
              <a:ext cx="2286000" cy="1739900"/>
            </a:xfrm>
            <a:prstGeom prst="rect">
              <a:avLst/>
            </a:prstGeom>
            <a:noFill/>
            <a:ln w="12700" algn="ctr">
              <a:noFill/>
              <a:miter lim="800000"/>
              <a:headEnd/>
              <a:tailEnd/>
            </a:ln>
            <a:effectLst/>
          </p:spPr>
          <p:txBody>
            <a:bodyPr wrap="square">
              <a:spAutoFit/>
            </a:bodyPr>
            <a:lstStyle/>
            <a:p>
              <a:endParaRPr lang="en-US" b="1" dirty="0">
                <a:latin typeface="Courier New" pitchFamily="49" charset="0"/>
                <a:cs typeface="Courier New" pitchFamily="49" charset="0"/>
              </a:endParaRPr>
            </a:p>
            <a:p>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a:t>
              </a:r>
            </a:p>
          </p:txBody>
        </p:sp>
        <p:sp>
          <p:nvSpPr>
            <p:cNvPr id="56" name="Rectangle 5"/>
            <p:cNvSpPr>
              <a:spLocks noChangeArrowheads="1"/>
            </p:cNvSpPr>
            <p:nvPr/>
          </p:nvSpPr>
          <p:spPr bwMode="auto">
            <a:xfrm>
              <a:off x="4724400" y="1447800"/>
              <a:ext cx="1524000" cy="533400"/>
            </a:xfrm>
            <a:prstGeom prst="rect">
              <a:avLst/>
            </a:prstGeom>
            <a:noFill/>
            <a:ln w="9525">
              <a:noFill/>
              <a:miter lim="800000"/>
              <a:headEnd/>
              <a:tailEnd/>
            </a:ln>
            <a:effectLst/>
          </p:spPr>
          <p:txBody>
            <a:bodyPr anchor="ctr"/>
            <a:lstStyle/>
            <a:p>
              <a:r>
                <a:rPr kumimoji="1" lang="en-US" sz="1600" dirty="0" smtClean="0">
                  <a:latin typeface="Arial Black" pitchFamily="34" charset="0"/>
                </a:rPr>
                <a:t>P2()</a:t>
              </a:r>
              <a:endParaRPr kumimoji="1" lang="en-US" sz="1600" dirty="0">
                <a:latin typeface="Arial Black" pitchFamily="34" charset="0"/>
              </a:endParaRPr>
            </a:p>
          </p:txBody>
        </p:sp>
      </p:grpSp>
      <p:sp>
        <p:nvSpPr>
          <p:cNvPr id="69" name="Rectangle 4"/>
          <p:cNvSpPr>
            <a:spLocks noChangeArrowheads="1"/>
          </p:cNvSpPr>
          <p:nvPr/>
        </p:nvSpPr>
        <p:spPr bwMode="auto">
          <a:xfrm>
            <a:off x="6324600" y="2106620"/>
            <a:ext cx="2209800" cy="2014538"/>
          </a:xfrm>
          <a:prstGeom prst="rect">
            <a:avLst/>
          </a:prstGeom>
          <a:noFill/>
          <a:ln w="12700" algn="ctr">
            <a:noFill/>
            <a:miter lim="800000"/>
            <a:headEnd/>
            <a:tailEnd/>
          </a:ln>
          <a:effectLst/>
        </p:spPr>
        <p:txBody>
          <a:bodyPr wrap="square">
            <a:spAutoFit/>
          </a:bodyPr>
          <a:lstStyle/>
          <a:p>
            <a:r>
              <a:rPr lang="en-US" b="1" dirty="0">
                <a:solidFill>
                  <a:schemeClr val="tx2"/>
                </a:solidFill>
                <a:latin typeface="Courier New" pitchFamily="49" charset="0"/>
                <a:cs typeface="Courier New" pitchFamily="49" charset="0"/>
              </a:rPr>
              <a:t>{ </a:t>
            </a:r>
          </a:p>
          <a:p>
            <a:r>
              <a:rPr lang="en-US" b="1" dirty="0">
                <a:solidFill>
                  <a:schemeClr val="tx2"/>
                </a:solidFill>
                <a:latin typeface="Courier New" pitchFamily="49" charset="0"/>
                <a:cs typeface="Courier New" pitchFamily="49" charset="0"/>
              </a:rPr>
              <a:t>   </a:t>
            </a:r>
            <a:r>
              <a:rPr lang="en-US" b="1" dirty="0" smtClean="0">
                <a:solidFill>
                  <a:schemeClr val="tx2"/>
                </a:solidFill>
                <a:latin typeface="Courier New" pitchFamily="49" charset="0"/>
                <a:cs typeface="Courier New" pitchFamily="49" charset="0"/>
              </a:rPr>
              <a:t>…………………..</a:t>
            </a:r>
            <a:endParaRPr lang="en-US" b="1" dirty="0">
              <a:solidFill>
                <a:schemeClr val="tx2"/>
              </a:solidFill>
              <a:latin typeface="Courier New" pitchFamily="49" charset="0"/>
              <a:cs typeface="Courier New" pitchFamily="49" charset="0"/>
            </a:endParaRPr>
          </a:p>
          <a:p>
            <a:r>
              <a:rPr lang="en-US" b="1" dirty="0">
                <a:solidFill>
                  <a:schemeClr val="tx2"/>
                </a:solidFill>
                <a:latin typeface="Courier New" pitchFamily="49" charset="0"/>
                <a:cs typeface="Courier New" pitchFamily="49" charset="0"/>
              </a:rPr>
              <a:t>   </a:t>
            </a:r>
            <a:r>
              <a:rPr lang="en-US" b="1" dirty="0" smtClean="0">
                <a:solidFill>
                  <a:schemeClr val="tx2"/>
                </a:solidFill>
                <a:latin typeface="Courier New" pitchFamily="49" charset="0"/>
                <a:cs typeface="Courier New" pitchFamily="49" charset="0"/>
              </a:rPr>
              <a:t>……</a:t>
            </a:r>
            <a:endParaRPr lang="en-US" b="1" dirty="0">
              <a:solidFill>
                <a:schemeClr val="tx2"/>
              </a:solidFill>
              <a:latin typeface="Courier New" pitchFamily="49" charset="0"/>
              <a:cs typeface="Courier New" pitchFamily="49" charset="0"/>
            </a:endParaRPr>
          </a:p>
          <a:p>
            <a:r>
              <a:rPr lang="en-US" b="1" dirty="0" smtClean="0">
                <a:solidFill>
                  <a:schemeClr val="tx2"/>
                </a:solidFill>
                <a:latin typeface="Courier New" pitchFamily="49" charset="0"/>
                <a:cs typeface="Courier New" pitchFamily="49" charset="0"/>
              </a:rPr>
              <a:t>   …………………….</a:t>
            </a:r>
            <a:endParaRPr lang="en-US" b="1" dirty="0">
              <a:solidFill>
                <a:schemeClr val="tx2"/>
              </a:solidFill>
              <a:latin typeface="Courier New" pitchFamily="49" charset="0"/>
              <a:cs typeface="Courier New" pitchFamily="49" charset="0"/>
            </a:endParaRPr>
          </a:p>
          <a:p>
            <a:r>
              <a:rPr lang="en-US" b="1" dirty="0">
                <a:solidFill>
                  <a:schemeClr val="tx2"/>
                </a:solidFill>
                <a:latin typeface="Courier New" pitchFamily="49" charset="0"/>
                <a:cs typeface="Courier New" pitchFamily="49" charset="0"/>
              </a:rPr>
              <a:t>   </a:t>
            </a:r>
            <a:r>
              <a:rPr lang="en-US" b="1" dirty="0" smtClean="0">
                <a:solidFill>
                  <a:schemeClr val="tx2"/>
                </a:solidFill>
                <a:latin typeface="Courier New" pitchFamily="49" charset="0"/>
                <a:cs typeface="Courier New" pitchFamily="49" charset="0"/>
              </a:rPr>
              <a:t>………………</a:t>
            </a:r>
            <a:endParaRPr lang="en-US" b="1" dirty="0">
              <a:solidFill>
                <a:schemeClr val="tx2"/>
              </a:solidFill>
              <a:latin typeface="Courier New" pitchFamily="49" charset="0"/>
              <a:cs typeface="Courier New" pitchFamily="49" charset="0"/>
            </a:endParaRPr>
          </a:p>
          <a:p>
            <a:r>
              <a:rPr lang="en-US" b="1" dirty="0">
                <a:solidFill>
                  <a:schemeClr val="tx2"/>
                </a:solidFill>
                <a:latin typeface="Courier New" pitchFamily="49" charset="0"/>
                <a:cs typeface="Courier New" pitchFamily="49" charset="0"/>
              </a:rPr>
              <a:t>   </a:t>
            </a:r>
            <a:r>
              <a:rPr lang="en-US" b="1" dirty="0" smtClean="0">
                <a:solidFill>
                  <a:schemeClr val="tx2"/>
                </a:solidFill>
                <a:latin typeface="Courier New" pitchFamily="49" charset="0"/>
                <a:cs typeface="Courier New" pitchFamily="49" charset="0"/>
              </a:rPr>
              <a:t>……………………</a:t>
            </a:r>
            <a:endParaRPr lang="en-US" b="1" dirty="0">
              <a:solidFill>
                <a:schemeClr val="tx2"/>
              </a:solidFill>
              <a:latin typeface="Courier New" pitchFamily="49" charset="0"/>
              <a:cs typeface="Courier New" pitchFamily="49" charset="0"/>
            </a:endParaRPr>
          </a:p>
          <a:p>
            <a:r>
              <a:rPr lang="en-US" b="1" dirty="0">
                <a:solidFill>
                  <a:schemeClr val="tx2"/>
                </a:solidFill>
                <a:latin typeface="Courier New" pitchFamily="49" charset="0"/>
                <a:cs typeface="Courier New" pitchFamily="49" charset="0"/>
              </a:rPr>
              <a:t>}</a:t>
            </a:r>
          </a:p>
        </p:txBody>
      </p:sp>
      <p:sp>
        <p:nvSpPr>
          <p:cNvPr id="70" name="Rectangle 7"/>
          <p:cNvSpPr>
            <a:spLocks noChangeArrowheads="1"/>
          </p:cNvSpPr>
          <p:nvPr/>
        </p:nvSpPr>
        <p:spPr bwMode="auto">
          <a:xfrm>
            <a:off x="6248400" y="1681170"/>
            <a:ext cx="2057400" cy="533400"/>
          </a:xfrm>
          <a:prstGeom prst="rect">
            <a:avLst/>
          </a:prstGeom>
          <a:noFill/>
          <a:ln w="9525">
            <a:noFill/>
            <a:miter lim="800000"/>
            <a:headEnd/>
            <a:tailEnd/>
          </a:ln>
          <a:effectLst/>
        </p:spPr>
        <p:txBody>
          <a:bodyPr anchor="ctr"/>
          <a:lstStyle/>
          <a:p>
            <a:r>
              <a:rPr kumimoji="1" lang="en-US" sz="1600" dirty="0" smtClean="0">
                <a:latin typeface="Arial Black" pitchFamily="34" charset="0"/>
              </a:rPr>
              <a:t>P3()</a:t>
            </a:r>
            <a:endParaRPr kumimoji="1" lang="en-US" sz="1600" dirty="0">
              <a:latin typeface="Arial Black" pitchFamily="34" charset="0"/>
            </a:endParaRPr>
          </a:p>
        </p:txBody>
      </p:sp>
      <p:grpSp>
        <p:nvGrpSpPr>
          <p:cNvPr id="12" name="Group 14"/>
          <p:cNvGrpSpPr/>
          <p:nvPr/>
        </p:nvGrpSpPr>
        <p:grpSpPr>
          <a:xfrm>
            <a:off x="2800350" y="2214570"/>
            <a:ext cx="152400" cy="1600200"/>
            <a:chOff x="2438400" y="2057400"/>
            <a:chExt cx="152400" cy="1600200"/>
          </a:xfrm>
        </p:grpSpPr>
        <p:cxnSp>
          <p:nvCxnSpPr>
            <p:cNvPr id="78" name="Straight Connector 77"/>
            <p:cNvCxnSpPr/>
            <p:nvPr/>
          </p:nvCxnSpPr>
          <p:spPr>
            <a:xfrm rot="5400000">
              <a:off x="1638300" y="2857500"/>
              <a:ext cx="1600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1790700" y="2857500"/>
              <a:ext cx="1600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Group 14"/>
          <p:cNvGrpSpPr/>
          <p:nvPr/>
        </p:nvGrpSpPr>
        <p:grpSpPr>
          <a:xfrm>
            <a:off x="5810250" y="2138370"/>
            <a:ext cx="152400" cy="1600200"/>
            <a:chOff x="2438400" y="2057400"/>
            <a:chExt cx="152400" cy="1600200"/>
          </a:xfrm>
        </p:grpSpPr>
        <p:cxnSp>
          <p:nvCxnSpPr>
            <p:cNvPr id="81" name="Straight Connector 80"/>
            <p:cNvCxnSpPr/>
            <p:nvPr/>
          </p:nvCxnSpPr>
          <p:spPr>
            <a:xfrm rot="5400000">
              <a:off x="1638300" y="2857500"/>
              <a:ext cx="1600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1790700" y="2857500"/>
              <a:ext cx="1600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4" name="Rounded Rectangle 53"/>
          <p:cNvSpPr/>
          <p:nvPr/>
        </p:nvSpPr>
        <p:spPr>
          <a:xfrm>
            <a:off x="381000" y="4876800"/>
            <a:ext cx="2895600" cy="990600"/>
          </a:xfrm>
          <a:prstGeom prst="roundRect">
            <a:avLst/>
          </a:prstGeom>
          <a:solidFill>
            <a:schemeClr val="tx2">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2000" dirty="0" smtClean="0"/>
              <a:t>Safety Specification: S</a:t>
            </a:r>
            <a:endParaRPr lang="en-US" sz="2000" dirty="0"/>
          </a:p>
        </p:txBody>
      </p:sp>
      <p:sp>
        <p:nvSpPr>
          <p:cNvPr id="57" name="Slide Number Placeholder 56"/>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45</a:t>
            </a:fld>
            <a:endParaRPr kumimoji="0" lang="en-US" sz="1200">
              <a:solidFill>
                <a:schemeClr val="tx2"/>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2"/>
                                        </p:tgtEl>
                                        <p:attrNameLst>
                                          <p:attrName>ppt_x</p:attrName>
                                        </p:attrNameLst>
                                      </p:cBhvr>
                                      <p:tavLst>
                                        <p:tav tm="0">
                                          <p:val>
                                            <p:strVal val="ppt_x"/>
                                          </p:val>
                                        </p:tav>
                                        <p:tav tm="100000">
                                          <p:val>
                                            <p:strVal val="ppt_x"/>
                                          </p:val>
                                        </p:tav>
                                      </p:tavLst>
                                    </p:anim>
                                    <p:anim calcmode="lin" valueType="num">
                                      <p:cBhvr additive="base">
                                        <p:cTn id="11" dur="500"/>
                                        <p:tgtEl>
                                          <p:spTgt spid="2"/>
                                        </p:tgtEl>
                                        <p:attrNameLst>
                                          <p:attrName>ppt_y</p:attrName>
                                        </p:attrNameLst>
                                      </p:cBhvr>
                                      <p:tavLst>
                                        <p:tav tm="0">
                                          <p:val>
                                            <p:strVal val="ppt_y"/>
                                          </p:val>
                                        </p:tav>
                                        <p:tav tm="100000">
                                          <p:val>
                                            <p:strVal val="1+ppt_h/2"/>
                                          </p:val>
                                        </p:tav>
                                      </p:tavLst>
                                    </p:anim>
                                    <p:set>
                                      <p:cBhvr>
                                        <p:cTn id="12" dur="1" fill="hold">
                                          <p:stCondLst>
                                            <p:cond delay="499"/>
                                          </p:stCondLst>
                                        </p:cTn>
                                        <p:tgtEl>
                                          <p:spTgt spid="2"/>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500"/>
                                        <p:tgtEl>
                                          <p:spTgt spid="9"/>
                                        </p:tgtEl>
                                        <p:attrNameLst>
                                          <p:attrName>ppt_x</p:attrName>
                                        </p:attrNameLst>
                                      </p:cBhvr>
                                      <p:tavLst>
                                        <p:tav tm="0">
                                          <p:val>
                                            <p:strVal val="ppt_x"/>
                                          </p:val>
                                        </p:tav>
                                        <p:tav tm="100000">
                                          <p:val>
                                            <p:strVal val="ppt_x"/>
                                          </p:val>
                                        </p:tav>
                                      </p:tavLst>
                                    </p:anim>
                                    <p:anim calcmode="lin" valueType="num">
                                      <p:cBhvr additive="base">
                                        <p:cTn id="15" dur="500"/>
                                        <p:tgtEl>
                                          <p:spTgt spid="9"/>
                                        </p:tgtEl>
                                        <p:attrNameLst>
                                          <p:attrName>ppt_y</p:attrName>
                                        </p:attrNameLst>
                                      </p:cBhvr>
                                      <p:tavLst>
                                        <p:tav tm="0">
                                          <p:val>
                                            <p:strVal val="ppt_y"/>
                                          </p:val>
                                        </p:tav>
                                        <p:tav tm="100000">
                                          <p:val>
                                            <p:strVal val="1+ppt_h/2"/>
                                          </p:val>
                                        </p:tav>
                                      </p:tavLst>
                                    </p:anim>
                                    <p:set>
                                      <p:cBhvr>
                                        <p:cTn id="16" dur="1" fill="hold">
                                          <p:stCondLst>
                                            <p:cond delay="499"/>
                                          </p:stCondLst>
                                        </p:cTn>
                                        <p:tgtEl>
                                          <p:spTgt spid="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4"/>
                                        </p:tgtEl>
                                        <p:attrNameLst>
                                          <p:attrName>ppt_x</p:attrName>
                                        </p:attrNameLst>
                                      </p:cBhvr>
                                      <p:tavLst>
                                        <p:tav tm="0">
                                          <p:val>
                                            <p:strVal val="ppt_x"/>
                                          </p:val>
                                        </p:tav>
                                        <p:tav tm="100000">
                                          <p:val>
                                            <p:strVal val="ppt_x"/>
                                          </p:val>
                                        </p:tav>
                                      </p:tavLst>
                                    </p:anim>
                                    <p:anim calcmode="lin" valueType="num">
                                      <p:cBhvr additive="base">
                                        <p:cTn id="29" dur="500"/>
                                        <p:tgtEl>
                                          <p:spTgt spid="4"/>
                                        </p:tgtEl>
                                        <p:attrNameLst>
                                          <p:attrName>ppt_y</p:attrName>
                                        </p:attrNameLst>
                                      </p:cBhvr>
                                      <p:tavLst>
                                        <p:tav tm="0">
                                          <p:val>
                                            <p:strVal val="ppt_y"/>
                                          </p:val>
                                        </p:tav>
                                        <p:tav tm="100000">
                                          <p:val>
                                            <p:strVal val="1+ppt_h/2"/>
                                          </p:val>
                                        </p:tav>
                                      </p:tavLst>
                                    </p:anim>
                                    <p:set>
                                      <p:cBhvr>
                                        <p:cTn id="30" dur="1" fill="hold">
                                          <p:stCondLst>
                                            <p:cond delay="499"/>
                                          </p:stCondLst>
                                        </p:cTn>
                                        <p:tgtEl>
                                          <p:spTgt spid="4"/>
                                        </p:tgtEl>
                                        <p:attrNameLst>
                                          <p:attrName>style.visibility</p:attrName>
                                        </p:attrNameLst>
                                      </p:cBhvr>
                                      <p:to>
                                        <p:strVal val="hidden"/>
                                      </p:to>
                                    </p:set>
                                  </p:childTnLst>
                                </p:cTn>
                              </p:par>
                              <p:par>
                                <p:cTn id="31" presetID="2" presetClass="exit" presetSubtype="4" fill="hold" nodeType="withEffect">
                                  <p:stCondLst>
                                    <p:cond delay="0"/>
                                  </p:stCondLst>
                                  <p:childTnLst>
                                    <p:anim calcmode="lin" valueType="num">
                                      <p:cBhvr additive="base">
                                        <p:cTn id="32" dur="500"/>
                                        <p:tgtEl>
                                          <p:spTgt spid="6"/>
                                        </p:tgtEl>
                                        <p:attrNameLst>
                                          <p:attrName>ppt_x</p:attrName>
                                        </p:attrNameLst>
                                      </p:cBhvr>
                                      <p:tavLst>
                                        <p:tav tm="0">
                                          <p:val>
                                            <p:strVal val="ppt_x"/>
                                          </p:val>
                                        </p:tav>
                                        <p:tav tm="100000">
                                          <p:val>
                                            <p:strVal val="ppt_x"/>
                                          </p:val>
                                        </p:tav>
                                      </p:tavLst>
                                    </p:anim>
                                    <p:anim calcmode="lin" valueType="num">
                                      <p:cBhvr additive="base">
                                        <p:cTn id="33" dur="500"/>
                                        <p:tgtEl>
                                          <p:spTgt spid="6"/>
                                        </p:tgtEl>
                                        <p:attrNameLst>
                                          <p:attrName>ppt_y</p:attrName>
                                        </p:attrNameLst>
                                      </p:cBhvr>
                                      <p:tavLst>
                                        <p:tav tm="0">
                                          <p:val>
                                            <p:strVal val="ppt_y"/>
                                          </p:val>
                                        </p:tav>
                                        <p:tav tm="100000">
                                          <p:val>
                                            <p:strVal val="1+ppt_h/2"/>
                                          </p:val>
                                        </p:tav>
                                      </p:tavLst>
                                    </p:anim>
                                    <p:set>
                                      <p:cBhvr>
                                        <p:cTn id="34" dur="1" fill="hold">
                                          <p:stCondLst>
                                            <p:cond delay="499"/>
                                          </p:stCondLst>
                                        </p:cTn>
                                        <p:tgtEl>
                                          <p:spTgt spid="6"/>
                                        </p:tgtEl>
                                        <p:attrNameLst>
                                          <p:attrName>style.visibility</p:attrName>
                                        </p:attrNameLst>
                                      </p:cBhvr>
                                      <p:to>
                                        <p:strVal val="hidden"/>
                                      </p:to>
                                    </p:set>
                                  </p:childTnLst>
                                </p:cTn>
                              </p:par>
                              <p:par>
                                <p:cTn id="35" presetID="2" presetClass="exit" presetSubtype="4" fill="hold" nodeType="withEffect">
                                  <p:stCondLst>
                                    <p:cond delay="0"/>
                                  </p:stCondLst>
                                  <p:childTnLst>
                                    <p:anim calcmode="lin" valueType="num">
                                      <p:cBhvr additive="base">
                                        <p:cTn id="36" dur="500"/>
                                        <p:tgtEl>
                                          <p:spTgt spid="5"/>
                                        </p:tgtEl>
                                        <p:attrNameLst>
                                          <p:attrName>ppt_x</p:attrName>
                                        </p:attrNameLst>
                                      </p:cBhvr>
                                      <p:tavLst>
                                        <p:tav tm="0">
                                          <p:val>
                                            <p:strVal val="ppt_x"/>
                                          </p:val>
                                        </p:tav>
                                        <p:tav tm="100000">
                                          <p:val>
                                            <p:strVal val="ppt_x"/>
                                          </p:val>
                                        </p:tav>
                                      </p:tavLst>
                                    </p:anim>
                                    <p:anim calcmode="lin" valueType="num">
                                      <p:cBhvr additive="base">
                                        <p:cTn id="37" dur="500"/>
                                        <p:tgtEl>
                                          <p:spTgt spid="5"/>
                                        </p:tgtEl>
                                        <p:attrNameLst>
                                          <p:attrName>ppt_y</p:attrName>
                                        </p:attrNameLst>
                                      </p:cBhvr>
                                      <p:tavLst>
                                        <p:tav tm="0">
                                          <p:val>
                                            <p:strVal val="ppt_y"/>
                                          </p:val>
                                        </p:tav>
                                        <p:tav tm="100000">
                                          <p:val>
                                            <p:strVal val="1+ppt_h/2"/>
                                          </p:val>
                                        </p:tav>
                                      </p:tavLst>
                                    </p:anim>
                                    <p:set>
                                      <p:cBhvr>
                                        <p:cTn id="38" dur="1" fill="hold">
                                          <p:stCondLst>
                                            <p:cond delay="499"/>
                                          </p:stCondLst>
                                        </p:cTn>
                                        <p:tgtEl>
                                          <p:spTgt spid="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 presetClass="exit" presetSubtype="4" fill="hold" nodeType="clickEffect">
                                  <p:stCondLst>
                                    <p:cond delay="0"/>
                                  </p:stCondLst>
                                  <p:childTnLst>
                                    <p:anim calcmode="lin" valueType="num">
                                      <p:cBhvr additive="base">
                                        <p:cTn id="50" dur="500"/>
                                        <p:tgtEl>
                                          <p:spTgt spid="10"/>
                                        </p:tgtEl>
                                        <p:attrNameLst>
                                          <p:attrName>ppt_x</p:attrName>
                                        </p:attrNameLst>
                                      </p:cBhvr>
                                      <p:tavLst>
                                        <p:tav tm="0">
                                          <p:val>
                                            <p:strVal val="ppt_x"/>
                                          </p:val>
                                        </p:tav>
                                        <p:tav tm="100000">
                                          <p:val>
                                            <p:strVal val="ppt_x"/>
                                          </p:val>
                                        </p:tav>
                                      </p:tavLst>
                                    </p:anim>
                                    <p:anim calcmode="lin" valueType="num">
                                      <p:cBhvr additive="base">
                                        <p:cTn id="51" dur="500"/>
                                        <p:tgtEl>
                                          <p:spTgt spid="10"/>
                                        </p:tgtEl>
                                        <p:attrNameLst>
                                          <p:attrName>ppt_y</p:attrName>
                                        </p:attrNameLst>
                                      </p:cBhvr>
                                      <p:tavLst>
                                        <p:tav tm="0">
                                          <p:val>
                                            <p:strVal val="ppt_y"/>
                                          </p:val>
                                        </p:tav>
                                        <p:tav tm="100000">
                                          <p:val>
                                            <p:strVal val="1+ppt_h/2"/>
                                          </p:val>
                                        </p:tav>
                                      </p:tavLst>
                                    </p:anim>
                                    <p:set>
                                      <p:cBhvr>
                                        <p:cTn id="52" dur="1" fill="hold">
                                          <p:stCondLst>
                                            <p:cond delay="499"/>
                                          </p:stCondLst>
                                        </p:cTn>
                                        <p:tgtEl>
                                          <p:spTgt spid="10"/>
                                        </p:tgtEl>
                                        <p:attrNameLst>
                                          <p:attrName>style.visibility</p:attrName>
                                        </p:attrNameLst>
                                      </p:cBhvr>
                                      <p:to>
                                        <p:strVal val="hidden"/>
                                      </p:to>
                                    </p:set>
                                  </p:childTnLst>
                                </p:cTn>
                              </p:par>
                              <p:par>
                                <p:cTn id="53" presetID="2" presetClass="exit" presetSubtype="4" fill="hold" nodeType="withEffect">
                                  <p:stCondLst>
                                    <p:cond delay="0"/>
                                  </p:stCondLst>
                                  <p:childTnLst>
                                    <p:anim calcmode="lin" valueType="num">
                                      <p:cBhvr additive="base">
                                        <p:cTn id="54" dur="500"/>
                                        <p:tgtEl>
                                          <p:spTgt spid="8"/>
                                        </p:tgtEl>
                                        <p:attrNameLst>
                                          <p:attrName>ppt_x</p:attrName>
                                        </p:attrNameLst>
                                      </p:cBhvr>
                                      <p:tavLst>
                                        <p:tav tm="0">
                                          <p:val>
                                            <p:strVal val="ppt_x"/>
                                          </p:val>
                                        </p:tav>
                                        <p:tav tm="100000">
                                          <p:val>
                                            <p:strVal val="ppt_x"/>
                                          </p:val>
                                        </p:tav>
                                      </p:tavLst>
                                    </p:anim>
                                    <p:anim calcmode="lin" valueType="num">
                                      <p:cBhvr additive="base">
                                        <p:cTn id="55" dur="500"/>
                                        <p:tgtEl>
                                          <p:spTgt spid="8"/>
                                        </p:tgtEl>
                                        <p:attrNameLst>
                                          <p:attrName>ppt_y</p:attrName>
                                        </p:attrNameLst>
                                      </p:cBhvr>
                                      <p:tavLst>
                                        <p:tav tm="0">
                                          <p:val>
                                            <p:strVal val="ppt_y"/>
                                          </p:val>
                                        </p:tav>
                                        <p:tav tm="100000">
                                          <p:val>
                                            <p:strVal val="1+ppt_h/2"/>
                                          </p:val>
                                        </p:tav>
                                      </p:tavLst>
                                    </p:anim>
                                    <p:set>
                                      <p:cBhvr>
                                        <p:cTn id="56" dur="1" fill="hold">
                                          <p:stCondLst>
                                            <p:cond delay="499"/>
                                          </p:stCondLst>
                                        </p:cTn>
                                        <p:tgtEl>
                                          <p:spTgt spid="8"/>
                                        </p:tgtEl>
                                        <p:attrNameLst>
                                          <p:attrName>style.visibility</p:attrName>
                                        </p:attrNameLst>
                                      </p:cBhvr>
                                      <p:to>
                                        <p:strVal val="hidden"/>
                                      </p:to>
                                    </p:set>
                                  </p:childTnLst>
                                </p:cTn>
                              </p:par>
                              <p:par>
                                <p:cTn id="57" presetID="2" presetClass="exit" presetSubtype="4" fill="hold" nodeType="withEffect">
                                  <p:stCondLst>
                                    <p:cond delay="0"/>
                                  </p:stCondLst>
                                  <p:childTnLst>
                                    <p:anim calcmode="lin" valueType="num">
                                      <p:cBhvr additive="base">
                                        <p:cTn id="58" dur="500"/>
                                        <p:tgtEl>
                                          <p:spTgt spid="7"/>
                                        </p:tgtEl>
                                        <p:attrNameLst>
                                          <p:attrName>ppt_x</p:attrName>
                                        </p:attrNameLst>
                                      </p:cBhvr>
                                      <p:tavLst>
                                        <p:tav tm="0">
                                          <p:val>
                                            <p:strVal val="ppt_x"/>
                                          </p:val>
                                        </p:tav>
                                        <p:tav tm="100000">
                                          <p:val>
                                            <p:strVal val="ppt_x"/>
                                          </p:val>
                                        </p:tav>
                                      </p:tavLst>
                                    </p:anim>
                                    <p:anim calcmode="lin" valueType="num">
                                      <p:cBhvr additive="base">
                                        <p:cTn id="59" dur="500"/>
                                        <p:tgtEl>
                                          <p:spTgt spid="7"/>
                                        </p:tgtEl>
                                        <p:attrNameLst>
                                          <p:attrName>ppt_y</p:attrName>
                                        </p:attrNameLst>
                                      </p:cBhvr>
                                      <p:tavLst>
                                        <p:tav tm="0">
                                          <p:val>
                                            <p:strVal val="ppt_y"/>
                                          </p:val>
                                        </p:tav>
                                        <p:tav tm="100000">
                                          <p:val>
                                            <p:strVal val="1+ppt_h/2"/>
                                          </p:val>
                                        </p:tav>
                                      </p:tavLst>
                                    </p:anim>
                                    <p:set>
                                      <p:cBhvr>
                                        <p:cTn id="60"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a:t>
            </a:r>
            <a:endParaRPr lang="en-US" dirty="0"/>
          </a:p>
        </p:txBody>
      </p:sp>
      <p:sp>
        <p:nvSpPr>
          <p:cNvPr id="3" name="Content Placeholder 2"/>
          <p:cNvSpPr>
            <a:spLocks noGrp="1"/>
          </p:cNvSpPr>
          <p:nvPr>
            <p:ph idx="1"/>
          </p:nvPr>
        </p:nvSpPr>
        <p:spPr/>
        <p:txBody>
          <a:bodyPr>
            <a:normAutofit/>
          </a:bodyPr>
          <a:lstStyle/>
          <a:p>
            <a:r>
              <a:rPr lang="en-US" dirty="0" smtClean="0"/>
              <a:t>Assumption: serial executions satisfy the specification</a:t>
            </a:r>
          </a:p>
          <a:p>
            <a:endParaRPr lang="en-US" dirty="0" smtClean="0"/>
          </a:p>
          <a:p>
            <a:r>
              <a:rPr lang="en-US" dirty="0" smtClean="0"/>
              <a:t>Find </a:t>
            </a:r>
            <a:r>
              <a:rPr lang="en-US" dirty="0" smtClean="0">
                <a:solidFill>
                  <a:srgbClr val="FFFF00"/>
                </a:solidFill>
              </a:rPr>
              <a:t>minimal synchronization </a:t>
            </a:r>
            <a:r>
              <a:rPr lang="en-US" dirty="0" smtClean="0"/>
              <a:t>that makes the program satisfy the specification</a:t>
            </a:r>
          </a:p>
          <a:p>
            <a:pPr lvl="1"/>
            <a:r>
              <a:rPr lang="en-US" dirty="0" smtClean="0"/>
              <a:t>Avoid all bad interleaving while permitting as many good interleavings as possible</a:t>
            </a:r>
          </a:p>
          <a:p>
            <a:pPr lvl="1"/>
            <a:endParaRPr lang="en-US" dirty="0" smtClean="0"/>
          </a:p>
          <a:p>
            <a:pPr marL="411480" lvl="1" indent="-342900">
              <a:spcBef>
                <a:spcPts val="700"/>
              </a:spcBef>
              <a:buClr>
                <a:schemeClr val="tx2"/>
              </a:buClr>
              <a:buSzPct val="95000"/>
              <a:buFont typeface="Wingdings"/>
              <a:buChar char=""/>
            </a:pPr>
            <a:r>
              <a:rPr lang="en-US" dirty="0" smtClean="0"/>
              <a:t>Handle infinite-state programs</a:t>
            </a:r>
          </a:p>
          <a:p>
            <a:endParaRPr lang="en-US" dirty="0" smtClean="0"/>
          </a:p>
          <a:p>
            <a:pPr>
              <a:buNone/>
            </a:pPr>
            <a:endParaRPr lang="en-US" dirty="0" smtClean="0"/>
          </a:p>
          <a:p>
            <a:endParaRPr lang="en-US" dirty="0" smtClean="0"/>
          </a:p>
          <a:p>
            <a:endParaRPr lang="en-US" dirty="0" smtClean="0"/>
          </a:p>
        </p:txBody>
      </p:sp>
      <p:sp>
        <p:nvSpPr>
          <p:cNvPr id="4" name="Slide Number Placeholder 3"/>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46</a:t>
            </a:fld>
            <a:endParaRPr kumimoji="0" lang="en-US" sz="1200">
              <a:solidFill>
                <a:schemeClr val="tx2"/>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AGS Approach</a:t>
            </a:r>
            <a:endParaRPr lang="en-US" dirty="0"/>
          </a:p>
        </p:txBody>
      </p:sp>
      <p:sp>
        <p:nvSpPr>
          <p:cNvPr id="3" name="Content Placeholder 2"/>
          <p:cNvSpPr>
            <a:spLocks noGrp="1"/>
          </p:cNvSpPr>
          <p:nvPr>
            <p:ph idx="1"/>
          </p:nvPr>
        </p:nvSpPr>
        <p:spPr>
          <a:xfrm>
            <a:off x="609600" y="1783560"/>
            <a:ext cx="8229600" cy="4572000"/>
          </a:xfrm>
        </p:spPr>
        <p:txBody>
          <a:bodyPr>
            <a:normAutofit/>
          </a:bodyPr>
          <a:lstStyle/>
          <a:p>
            <a:r>
              <a:rPr lang="en-US" sz="2600" dirty="0" smtClean="0">
                <a:solidFill>
                  <a:srgbClr val="FFFF00"/>
                </a:solidFill>
              </a:rPr>
              <a:t>Synthesis of synchronization </a:t>
            </a:r>
            <a:r>
              <a:rPr lang="en-US" sz="2600" dirty="0" smtClean="0"/>
              <a:t>via abstract interpretation</a:t>
            </a:r>
          </a:p>
          <a:p>
            <a:pPr lvl="1"/>
            <a:r>
              <a:rPr lang="en-US" sz="2400" dirty="0" smtClean="0"/>
              <a:t>Compute over-approximation of all possible program executions</a:t>
            </a:r>
          </a:p>
          <a:p>
            <a:pPr lvl="1"/>
            <a:r>
              <a:rPr lang="en-US" sz="2400" dirty="0" smtClean="0"/>
              <a:t>Add minimal atomics to avoid (over approximation of) bad interleavings</a:t>
            </a:r>
          </a:p>
          <a:p>
            <a:pPr>
              <a:buNone/>
            </a:pPr>
            <a:endParaRPr lang="en-US" sz="2800" dirty="0" smtClean="0"/>
          </a:p>
          <a:p>
            <a:r>
              <a:rPr lang="en-US" sz="2600" dirty="0" smtClean="0">
                <a:solidFill>
                  <a:srgbClr val="FFFF00"/>
                </a:solidFill>
              </a:rPr>
              <a:t>Interplay between abstraction and synchronization</a:t>
            </a:r>
          </a:p>
          <a:p>
            <a:pPr lvl="1"/>
            <a:r>
              <a:rPr lang="en-US" sz="2400" dirty="0" smtClean="0"/>
              <a:t>Finer abstraction may enable  finer synchronization</a:t>
            </a:r>
          </a:p>
          <a:p>
            <a:pPr lvl="1"/>
            <a:r>
              <a:rPr lang="en-US" sz="2400" dirty="0" smtClean="0"/>
              <a:t>Coarse synchronization may enable coarser abstraction</a:t>
            </a:r>
          </a:p>
        </p:txBody>
      </p:sp>
      <p:sp>
        <p:nvSpPr>
          <p:cNvPr id="4" name="Slide Number Placeholder 3"/>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47</a:t>
            </a:fld>
            <a:endParaRPr kumimoji="0" lang="en-US" sz="1200">
              <a:solidFill>
                <a:schemeClr val="tx2"/>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407988"/>
            <a:ext cx="8572560" cy="1371600"/>
          </a:xfrm>
        </p:spPr>
        <p:txBody>
          <a:bodyPr/>
          <a:lstStyle/>
          <a:p>
            <a:pPr>
              <a:defRPr/>
            </a:pPr>
            <a:r>
              <a:rPr lang="en-US" sz="3200" b="1" dirty="0" smtClean="0">
                <a:solidFill>
                  <a:schemeClr val="tx2"/>
                </a:solidFill>
              </a:rPr>
              <a:t>Crash Course </a:t>
            </a:r>
            <a:r>
              <a:rPr lang="en-US" sz="3200" dirty="0" smtClean="0">
                <a:solidFill>
                  <a:schemeClr val="tx2"/>
                </a:solidFill>
              </a:rPr>
              <a:t>on Abstract Interpretation</a:t>
            </a:r>
            <a:endParaRPr lang="en-GB" sz="3200" dirty="0"/>
          </a:p>
        </p:txBody>
      </p:sp>
      <p:sp>
        <p:nvSpPr>
          <p:cNvPr id="3" name="Content Placeholder 2"/>
          <p:cNvSpPr>
            <a:spLocks noGrp="1"/>
          </p:cNvSpPr>
          <p:nvPr>
            <p:ph idx="1"/>
          </p:nvPr>
        </p:nvSpPr>
        <p:spPr>
          <a:xfrm>
            <a:off x="457200" y="1285860"/>
            <a:ext cx="8229600" cy="4608513"/>
          </a:xfrm>
        </p:spPr>
        <p:txBody>
          <a:bodyPr>
            <a:noAutofit/>
          </a:bodyPr>
          <a:lstStyle/>
          <a:p>
            <a:pPr>
              <a:defRPr/>
            </a:pPr>
            <a:r>
              <a:rPr lang="en-US" sz="3200" dirty="0" smtClean="0">
                <a:solidFill>
                  <a:srgbClr val="FFFF00"/>
                </a:solidFill>
              </a:rPr>
              <a:t>verify that property holds on </a:t>
            </a:r>
            <a:r>
              <a:rPr lang="en-US" sz="3200" b="1" dirty="0" smtClean="0">
                <a:solidFill>
                  <a:srgbClr val="FFFF00"/>
                </a:solidFill>
              </a:rPr>
              <a:t>all</a:t>
            </a:r>
            <a:r>
              <a:rPr lang="en-US" sz="3200" dirty="0" smtClean="0">
                <a:solidFill>
                  <a:srgbClr val="FFFF00"/>
                </a:solidFill>
              </a:rPr>
              <a:t> executions</a:t>
            </a:r>
          </a:p>
          <a:p>
            <a:pPr>
              <a:defRPr/>
            </a:pPr>
            <a:r>
              <a:rPr lang="en-US" sz="3200" dirty="0" smtClean="0"/>
              <a:t>challenges</a:t>
            </a:r>
          </a:p>
          <a:p>
            <a:pPr lvl="1">
              <a:defRPr/>
            </a:pPr>
            <a:r>
              <a:rPr lang="en-US" sz="2800" dirty="0" smtClean="0"/>
              <a:t>programs with unbounded state</a:t>
            </a:r>
          </a:p>
          <a:p>
            <a:pPr lvl="1">
              <a:defRPr/>
            </a:pPr>
            <a:r>
              <a:rPr lang="en-US" sz="2800" dirty="0" smtClean="0"/>
              <a:t>non trivial properties</a:t>
            </a:r>
          </a:p>
          <a:p>
            <a:pPr>
              <a:buFont typeface="Wingdings" pitchFamily="2" charset="2"/>
              <a:buChar char="ü"/>
              <a:defRPr/>
            </a:pPr>
            <a:endParaRPr lang="en-US" sz="400" dirty="0" smtClean="0"/>
          </a:p>
          <a:p>
            <a:pPr>
              <a:buFont typeface="Wingdings" pitchFamily="2" charset="2"/>
              <a:buChar char=""/>
              <a:defRPr/>
            </a:pPr>
            <a:r>
              <a:rPr lang="en-US" sz="3200" dirty="0" smtClean="0"/>
              <a:t>bad news: problem is undecidable</a:t>
            </a:r>
          </a:p>
          <a:p>
            <a:pPr>
              <a:buFont typeface="Wingdings" pitchFamily="2" charset="2"/>
              <a:buChar char="J"/>
              <a:defRPr/>
            </a:pPr>
            <a:r>
              <a:rPr lang="en-US" sz="3200" dirty="0" smtClean="0"/>
              <a:t>good news: can use over-approximation</a:t>
            </a:r>
          </a:p>
          <a:p>
            <a:pPr lvl="1">
              <a:defRPr/>
            </a:pPr>
            <a:r>
              <a:rPr lang="en-US" sz="2800" dirty="0" smtClean="0"/>
              <a:t>Consider a superset of possible executions</a:t>
            </a:r>
          </a:p>
          <a:p>
            <a:pPr lvl="1">
              <a:defRPr/>
            </a:pPr>
            <a:r>
              <a:rPr lang="en-US" sz="2800" b="1" dirty="0" smtClean="0"/>
              <a:t>sound</a:t>
            </a:r>
            <a:r>
              <a:rPr lang="en-US" sz="2800" dirty="0" smtClean="0"/>
              <a:t>: a </a:t>
            </a:r>
            <a:r>
              <a:rPr lang="en-US" sz="2800" b="1" dirty="0" smtClean="0">
                <a:solidFill>
                  <a:srgbClr val="00B050"/>
                </a:solidFill>
              </a:rPr>
              <a:t>yes</a:t>
            </a:r>
            <a:r>
              <a:rPr lang="en-US" sz="2800" dirty="0" smtClean="0">
                <a:solidFill>
                  <a:schemeClr val="bg2">
                    <a:lumMod val="60000"/>
                    <a:lumOff val="40000"/>
                  </a:schemeClr>
                </a:solidFill>
              </a:rPr>
              <a:t> </a:t>
            </a:r>
            <a:r>
              <a:rPr lang="en-US" sz="2800" dirty="0" smtClean="0"/>
              <a:t>is a </a:t>
            </a:r>
            <a:r>
              <a:rPr lang="en-US" sz="2800" b="1" dirty="0" smtClean="0">
                <a:solidFill>
                  <a:srgbClr val="00B050"/>
                </a:solidFill>
              </a:rPr>
              <a:t>yes</a:t>
            </a:r>
            <a:r>
              <a:rPr lang="en-US" sz="2800" dirty="0" smtClean="0"/>
              <a:t>!</a:t>
            </a:r>
          </a:p>
          <a:p>
            <a:pPr lvl="1">
              <a:defRPr/>
            </a:pPr>
            <a:r>
              <a:rPr lang="en-US" sz="2800" b="1" dirty="0" smtClean="0"/>
              <a:t>incomplete</a:t>
            </a:r>
            <a:r>
              <a:rPr lang="en-US" sz="2800" dirty="0" smtClean="0"/>
              <a:t>: a </a:t>
            </a:r>
            <a:r>
              <a:rPr lang="en-US" sz="2800" b="1" dirty="0" smtClean="0">
                <a:solidFill>
                  <a:srgbClr val="FF0000"/>
                </a:solidFill>
              </a:rPr>
              <a:t>no</a:t>
            </a:r>
            <a:r>
              <a:rPr lang="en-US" sz="2800" dirty="0" smtClean="0"/>
              <a:t> is a </a:t>
            </a:r>
            <a:r>
              <a:rPr lang="en-US" sz="2800" b="1" dirty="0" smtClean="0">
                <a:solidFill>
                  <a:srgbClr val="FFCC00"/>
                </a:solidFill>
              </a:rPr>
              <a:t>maybe </a:t>
            </a:r>
            <a:r>
              <a:rPr lang="en-US" sz="2800" b="1" dirty="0" smtClean="0"/>
              <a:t>…</a:t>
            </a:r>
          </a:p>
          <a:p>
            <a:pPr>
              <a:buNone/>
              <a:defRPr/>
            </a:pPr>
            <a:endParaRPr lang="en-US" sz="3200" dirty="0" smtClean="0"/>
          </a:p>
        </p:txBody>
      </p:sp>
      <p:sp>
        <p:nvSpPr>
          <p:cNvPr id="4" name="Slide Number Placeholder 3"/>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48</a:t>
            </a:fld>
            <a:endParaRPr kumimoji="0" lang="en-US" sz="1200">
              <a:solidFill>
                <a:schemeClr val="tx2"/>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z="4000" dirty="0" smtClean="0"/>
              <a:t>Verification Challenge</a:t>
            </a:r>
          </a:p>
        </p:txBody>
      </p:sp>
      <p:sp>
        <p:nvSpPr>
          <p:cNvPr id="21" name="Rectangle 8"/>
          <p:cNvSpPr>
            <a:spLocks noChangeArrowheads="1"/>
          </p:cNvSpPr>
          <p:nvPr/>
        </p:nvSpPr>
        <p:spPr bwMode="auto">
          <a:xfrm>
            <a:off x="685800" y="1447800"/>
            <a:ext cx="3834685" cy="3657600"/>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wrap="none" anchor="ctr"/>
          <a:lstStyle/>
          <a:p>
            <a:r>
              <a:rPr lang="en-US" sz="2800" dirty="0" smtClean="0">
                <a:latin typeface="Courier New" pitchFamily="49" charset="0"/>
                <a:cs typeface="Courier New" pitchFamily="49" charset="0"/>
              </a:rPr>
              <a:t>main(</a:t>
            </a:r>
            <a:r>
              <a:rPr lang="en-US" sz="2800" dirty="0" err="1" smtClean="0">
                <a:latin typeface="Courier New" pitchFamily="49" charset="0"/>
                <a:cs typeface="Courier New" pitchFamily="49" charset="0"/>
              </a:rPr>
              <a:t>int</a:t>
            </a:r>
            <a:r>
              <a:rPr lang="en-US" sz="2800" dirty="0" smtClean="0">
                <a:latin typeface="Courier New" pitchFamily="49" charset="0"/>
                <a:cs typeface="Courier New" pitchFamily="49" charset="0"/>
              </a:rPr>
              <a:t> </a:t>
            </a:r>
            <a:r>
              <a:rPr lang="en-US" sz="2800" dirty="0" err="1" smtClean="0">
                <a:latin typeface="Courier New" pitchFamily="49" charset="0"/>
                <a:cs typeface="Courier New" pitchFamily="49" charset="0"/>
              </a:rPr>
              <a:t>i</a:t>
            </a:r>
            <a:r>
              <a:rPr lang="en-US" sz="2800" dirty="0" smtClean="0">
                <a:latin typeface="Courier New" pitchFamily="49" charset="0"/>
                <a:cs typeface="Courier New" pitchFamily="49" charset="0"/>
              </a:rPr>
              <a:t>) </a:t>
            </a:r>
            <a:r>
              <a:rPr lang="en-US" sz="2800" dirty="0">
                <a:latin typeface="Courier New" pitchFamily="49" charset="0"/>
                <a:cs typeface="Courier New" pitchFamily="49" charset="0"/>
              </a:rPr>
              <a:t>{ </a:t>
            </a:r>
          </a:p>
          <a:p>
            <a:r>
              <a:rPr lang="en-US" sz="2800" dirty="0">
                <a:latin typeface="Courier New" pitchFamily="49" charset="0"/>
                <a:cs typeface="Courier New" pitchFamily="49" charset="0"/>
              </a:rPr>
              <a:t> </a:t>
            </a:r>
            <a:r>
              <a:rPr lang="en-US" sz="2800" dirty="0" err="1" smtClean="0">
                <a:latin typeface="Courier New" pitchFamily="49" charset="0"/>
                <a:cs typeface="Courier New" pitchFamily="49" charset="0"/>
              </a:rPr>
              <a:t>int</a:t>
            </a:r>
            <a:r>
              <a:rPr lang="en-US" sz="2800" dirty="0" smtClean="0">
                <a:latin typeface="Courier New" pitchFamily="49" charset="0"/>
                <a:cs typeface="Courier New" pitchFamily="49" charset="0"/>
              </a:rPr>
              <a:t> x=3,y=1;</a:t>
            </a:r>
          </a:p>
          <a:p>
            <a:endParaRPr lang="en-US" sz="2800" dirty="0">
              <a:latin typeface="Courier New" pitchFamily="49" charset="0"/>
              <a:cs typeface="Courier New" pitchFamily="49" charset="0"/>
            </a:endParaRPr>
          </a:p>
          <a:p>
            <a:r>
              <a:rPr lang="en-US" sz="2800" dirty="0" smtClean="0">
                <a:latin typeface="Courier New" pitchFamily="49" charset="0"/>
                <a:cs typeface="Courier New" pitchFamily="49" charset="0"/>
              </a:rPr>
              <a:t> do {</a:t>
            </a:r>
          </a:p>
          <a:p>
            <a:r>
              <a:rPr lang="en-US" sz="2800" dirty="0" smtClean="0">
                <a:latin typeface="Courier New" pitchFamily="49" charset="0"/>
                <a:cs typeface="Courier New" pitchFamily="49" charset="0"/>
              </a:rPr>
              <a:t>  y = y + 1;</a:t>
            </a:r>
          </a:p>
          <a:p>
            <a:r>
              <a:rPr lang="en-US" sz="2800" dirty="0" smtClean="0">
                <a:latin typeface="Courier New" pitchFamily="49" charset="0"/>
                <a:cs typeface="Courier New" pitchFamily="49" charset="0"/>
              </a:rPr>
              <a:t> } while(--</a:t>
            </a:r>
            <a:r>
              <a:rPr lang="en-US" sz="2800" dirty="0" err="1" smtClean="0">
                <a:latin typeface="Courier New" pitchFamily="49" charset="0"/>
                <a:cs typeface="Courier New" pitchFamily="49" charset="0"/>
              </a:rPr>
              <a:t>i</a:t>
            </a:r>
            <a:r>
              <a:rPr lang="en-US" sz="2800" dirty="0" smtClean="0">
                <a:latin typeface="Courier New" pitchFamily="49" charset="0"/>
                <a:cs typeface="Courier New" pitchFamily="49" charset="0"/>
              </a:rPr>
              <a:t> &gt; 0)  </a:t>
            </a:r>
          </a:p>
          <a:p>
            <a:r>
              <a:rPr lang="en-US" sz="2800" b="1" i="1" dirty="0" smtClean="0">
                <a:solidFill>
                  <a:schemeClr val="accent3">
                    <a:lumMod val="20000"/>
                    <a:lumOff val="80000"/>
                  </a:schemeClr>
                </a:solidFill>
                <a:latin typeface="Courier New" pitchFamily="49" charset="0"/>
                <a:cs typeface="Courier New" pitchFamily="49" charset="0"/>
              </a:rPr>
              <a:t> assert 0 &lt; x + y</a:t>
            </a:r>
          </a:p>
          <a:p>
            <a:r>
              <a:rPr lang="en-US" sz="2800" dirty="0" smtClean="0">
                <a:latin typeface="Courier New" pitchFamily="49" charset="0"/>
                <a:cs typeface="Courier New" pitchFamily="49" charset="0"/>
              </a:rPr>
              <a:t>}</a:t>
            </a:r>
            <a:endParaRPr lang="en-US" sz="2800" dirty="0">
              <a:latin typeface="Courier New" pitchFamily="49" charset="0"/>
              <a:cs typeface="Courier New" pitchFamily="49" charset="0"/>
            </a:endParaRPr>
          </a:p>
        </p:txBody>
      </p:sp>
      <p:sp>
        <p:nvSpPr>
          <p:cNvPr id="36" name="Rounded Rectangular Callout 35"/>
          <p:cNvSpPr/>
          <p:nvPr/>
        </p:nvSpPr>
        <p:spPr>
          <a:xfrm>
            <a:off x="5105400" y="3124200"/>
            <a:ext cx="3505200" cy="1600200"/>
          </a:xfrm>
          <a:prstGeom prst="wedgeRoundRectCallout">
            <a:avLst>
              <a:gd name="adj1" fmla="val -70098"/>
              <a:gd name="adj2" fmla="val 12342"/>
              <a:gd name="adj3" fmla="val 16667"/>
            </a:avLst>
          </a:prstGeom>
          <a:gradFill>
            <a:gsLst>
              <a:gs pos="0">
                <a:schemeClr val="accent4">
                  <a:tint val="60000"/>
                  <a:satMod val="160000"/>
                  <a:alpha val="58000"/>
                </a:schemeClr>
              </a:gs>
              <a:gs pos="46000">
                <a:schemeClr val="accent4">
                  <a:tint val="86000"/>
                  <a:satMod val="160000"/>
                </a:schemeClr>
              </a:gs>
              <a:gs pos="100000">
                <a:schemeClr val="accent4">
                  <a:shade val="40000"/>
                  <a:satMod val="160000"/>
                </a:schemeClr>
              </a:gs>
            </a:gsLst>
          </a:gradFill>
        </p:spPr>
        <p:style>
          <a:lnRef idx="0">
            <a:schemeClr val="accent4"/>
          </a:lnRef>
          <a:fillRef idx="3">
            <a:schemeClr val="accent4"/>
          </a:fillRef>
          <a:effectRef idx="3">
            <a:schemeClr val="accent4"/>
          </a:effectRef>
          <a:fontRef idx="minor">
            <a:schemeClr val="lt1"/>
          </a:fontRef>
        </p:style>
        <p:txBody>
          <a:bodyPr rtlCol="0" anchor="ctr"/>
          <a:lstStyle/>
          <a:p>
            <a:r>
              <a:rPr lang="en-US" sz="2800" dirty="0" smtClean="0"/>
              <a:t>Determine what states can arise during any execution</a:t>
            </a:r>
            <a:endParaRPr lang="en-US" sz="2800" dirty="0"/>
          </a:p>
        </p:txBody>
      </p:sp>
      <p:sp>
        <p:nvSpPr>
          <p:cNvPr id="41" name="TextBox 40"/>
          <p:cNvSpPr txBox="1"/>
          <p:nvPr/>
        </p:nvSpPr>
        <p:spPr>
          <a:xfrm>
            <a:off x="609600" y="5181600"/>
            <a:ext cx="7848600" cy="584775"/>
          </a:xfrm>
          <a:prstGeom prst="rect">
            <a:avLst/>
          </a:prstGeom>
          <a:noFill/>
        </p:spPr>
        <p:txBody>
          <a:bodyPr wrap="square" rtlCol="0">
            <a:spAutoFit/>
          </a:bodyPr>
          <a:lstStyle/>
          <a:p>
            <a:r>
              <a:rPr lang="en-US" sz="3200" dirty="0" smtClean="0"/>
              <a:t>Challenge: set of states is unbounded </a:t>
            </a:r>
            <a:endParaRPr lang="en-US" sz="3200" dirty="0"/>
          </a:p>
        </p:txBody>
      </p:sp>
      <p:sp>
        <p:nvSpPr>
          <p:cNvPr id="6" name="Slide Number Placeholder 5"/>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49</a:t>
            </a:fld>
            <a:endParaRPr kumimoji="0" lang="en-US" sz="1200">
              <a:solidFill>
                <a:schemeClr val="tx2"/>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1"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Non-Blocking Algorithms</a:t>
            </a:r>
            <a:endParaRPr lang="en-US" sz="3600" dirty="0"/>
          </a:p>
        </p:txBody>
      </p:sp>
      <p:sp>
        <p:nvSpPr>
          <p:cNvPr id="3" name="Content Placeholder 2"/>
          <p:cNvSpPr>
            <a:spLocks noGrp="1"/>
          </p:cNvSpPr>
          <p:nvPr>
            <p:ph idx="1"/>
          </p:nvPr>
        </p:nvSpPr>
        <p:spPr/>
        <p:txBody>
          <a:bodyPr>
            <a:normAutofit fontScale="92500"/>
          </a:bodyPr>
          <a:lstStyle/>
          <a:p>
            <a:r>
              <a:rPr lang="en-US" sz="2800" dirty="0" smtClean="0"/>
              <a:t>Guarantee system progress </a:t>
            </a:r>
          </a:p>
          <a:p>
            <a:r>
              <a:rPr lang="en-US" sz="2800" b="1" dirty="0" smtClean="0">
                <a:solidFill>
                  <a:srgbClr val="FFFF00"/>
                </a:solidFill>
              </a:rPr>
              <a:t>Failure of a single thread does not stop the system</a:t>
            </a:r>
          </a:p>
          <a:p>
            <a:r>
              <a:rPr lang="en-US" sz="2800" dirty="0" smtClean="0"/>
              <a:t>Obstruction-free</a:t>
            </a:r>
          </a:p>
          <a:p>
            <a:pPr lvl="1"/>
            <a:r>
              <a:rPr lang="en-US" sz="2400" dirty="0" smtClean="0"/>
              <a:t>Every thread can make progress if it runs in isolation</a:t>
            </a:r>
          </a:p>
          <a:p>
            <a:r>
              <a:rPr lang="en-US" sz="2800" dirty="0" smtClean="0"/>
              <a:t>Lock-free</a:t>
            </a:r>
          </a:p>
          <a:p>
            <a:pPr lvl="1"/>
            <a:r>
              <a:rPr lang="en-US" sz="2400" b="1" dirty="0" smtClean="0">
                <a:solidFill>
                  <a:srgbClr val="FFFF00"/>
                </a:solidFill>
              </a:rPr>
              <a:t>There exists</a:t>
            </a:r>
            <a:r>
              <a:rPr lang="en-US" sz="2400" b="1" dirty="0" smtClean="0"/>
              <a:t> </a:t>
            </a:r>
            <a:r>
              <a:rPr lang="en-US" sz="2400" dirty="0" smtClean="0"/>
              <a:t>a thread that makes progress in a finite number of system steps</a:t>
            </a:r>
          </a:p>
          <a:p>
            <a:r>
              <a:rPr lang="en-US" sz="2800" dirty="0" smtClean="0"/>
              <a:t>Wait-free</a:t>
            </a:r>
          </a:p>
          <a:p>
            <a:pPr lvl="1"/>
            <a:r>
              <a:rPr lang="en-US" sz="2400" b="1" dirty="0" smtClean="0">
                <a:solidFill>
                  <a:srgbClr val="FFFF00"/>
                </a:solidFill>
              </a:rPr>
              <a:t>All</a:t>
            </a:r>
            <a:r>
              <a:rPr lang="en-US" sz="2400" dirty="0" smtClean="0"/>
              <a:t> threads make progress in a finite number of system steps</a:t>
            </a:r>
            <a:endParaRPr lang="en-US" sz="2400" dirty="0"/>
          </a:p>
        </p:txBody>
      </p:sp>
      <p:sp>
        <p:nvSpPr>
          <p:cNvPr id="4" name="Slide Number Placeholder 3"/>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5</a:t>
            </a:fld>
            <a:endParaRPr kumimoji="0" lang="en-US" sz="1200">
              <a:solidFill>
                <a:schemeClr val="tx2"/>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z="4000" dirty="0" smtClean="0"/>
              <a:t>Abstract Interpretation</a:t>
            </a:r>
          </a:p>
        </p:txBody>
      </p:sp>
      <p:sp>
        <p:nvSpPr>
          <p:cNvPr id="32" name="Content Placeholder 31"/>
          <p:cNvSpPr>
            <a:spLocks noGrp="1"/>
          </p:cNvSpPr>
          <p:nvPr>
            <p:ph sz="quarter" idx="4294967295"/>
          </p:nvPr>
        </p:nvSpPr>
        <p:spPr>
          <a:xfrm>
            <a:off x="5102225" y="1447800"/>
            <a:ext cx="4041775" cy="1825625"/>
          </a:xfrm>
        </p:spPr>
        <p:txBody>
          <a:bodyPr>
            <a:noAutofit/>
          </a:bodyPr>
          <a:lstStyle/>
          <a:p>
            <a:pPr marL="525780" indent="-457200">
              <a:buNone/>
            </a:pPr>
            <a:r>
              <a:rPr lang="en-US" sz="3200" dirty="0" smtClean="0"/>
              <a:t>Recipe</a:t>
            </a:r>
          </a:p>
          <a:p>
            <a:pPr marL="525780" indent="-457200">
              <a:buFont typeface="+mj-lt"/>
              <a:buAutoNum type="arabicParenR"/>
            </a:pPr>
            <a:r>
              <a:rPr lang="en-US" sz="3200" dirty="0" smtClean="0"/>
              <a:t>Abstraction</a:t>
            </a:r>
          </a:p>
          <a:p>
            <a:pPr marL="525780" indent="-457200">
              <a:buFont typeface="+mj-lt"/>
              <a:buAutoNum type="arabicParenR"/>
            </a:pPr>
            <a:r>
              <a:rPr lang="en-US" sz="3200" dirty="0" smtClean="0"/>
              <a:t>Transformers</a:t>
            </a:r>
          </a:p>
          <a:p>
            <a:pPr marL="525780" indent="-457200">
              <a:buFont typeface="+mj-lt"/>
              <a:buAutoNum type="arabicParenR"/>
            </a:pPr>
            <a:r>
              <a:rPr lang="en-US" sz="3200" dirty="0" smtClean="0"/>
              <a:t>Exploration</a:t>
            </a:r>
            <a:endParaRPr lang="en-US" sz="3200" dirty="0"/>
          </a:p>
        </p:txBody>
      </p:sp>
      <p:sp>
        <p:nvSpPr>
          <p:cNvPr id="21" name="Rectangle 8"/>
          <p:cNvSpPr>
            <a:spLocks noChangeArrowheads="1"/>
          </p:cNvSpPr>
          <p:nvPr/>
        </p:nvSpPr>
        <p:spPr bwMode="auto">
          <a:xfrm>
            <a:off x="685800" y="1447800"/>
            <a:ext cx="3834685" cy="3657600"/>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wrap="none" anchor="ctr"/>
          <a:lstStyle/>
          <a:p>
            <a:r>
              <a:rPr lang="en-US" sz="2800" dirty="0" smtClean="0">
                <a:latin typeface="Courier New" pitchFamily="49" charset="0"/>
                <a:cs typeface="Courier New" pitchFamily="49" charset="0"/>
              </a:rPr>
              <a:t>main(</a:t>
            </a:r>
            <a:r>
              <a:rPr lang="en-US" sz="2800" dirty="0" err="1" smtClean="0">
                <a:latin typeface="Courier New" pitchFamily="49" charset="0"/>
                <a:cs typeface="Courier New" pitchFamily="49" charset="0"/>
              </a:rPr>
              <a:t>int</a:t>
            </a:r>
            <a:r>
              <a:rPr lang="en-US" sz="2800" dirty="0" smtClean="0">
                <a:latin typeface="Courier New" pitchFamily="49" charset="0"/>
                <a:cs typeface="Courier New" pitchFamily="49" charset="0"/>
              </a:rPr>
              <a:t> </a:t>
            </a:r>
            <a:r>
              <a:rPr lang="en-US" sz="2800" dirty="0" err="1" smtClean="0">
                <a:latin typeface="Courier New" pitchFamily="49" charset="0"/>
                <a:cs typeface="Courier New" pitchFamily="49" charset="0"/>
              </a:rPr>
              <a:t>i</a:t>
            </a:r>
            <a:r>
              <a:rPr lang="en-US" sz="2800" dirty="0" smtClean="0">
                <a:latin typeface="Courier New" pitchFamily="49" charset="0"/>
                <a:cs typeface="Courier New" pitchFamily="49" charset="0"/>
              </a:rPr>
              <a:t>) </a:t>
            </a:r>
            <a:r>
              <a:rPr lang="en-US" sz="2800" dirty="0">
                <a:latin typeface="Courier New" pitchFamily="49" charset="0"/>
                <a:cs typeface="Courier New" pitchFamily="49" charset="0"/>
              </a:rPr>
              <a:t>{ </a:t>
            </a:r>
          </a:p>
          <a:p>
            <a:r>
              <a:rPr lang="en-US" sz="2800" dirty="0">
                <a:latin typeface="Courier New" pitchFamily="49" charset="0"/>
                <a:cs typeface="Courier New" pitchFamily="49" charset="0"/>
              </a:rPr>
              <a:t> </a:t>
            </a:r>
            <a:r>
              <a:rPr lang="en-US" sz="2800" dirty="0" err="1" smtClean="0">
                <a:latin typeface="Courier New" pitchFamily="49" charset="0"/>
                <a:cs typeface="Courier New" pitchFamily="49" charset="0"/>
              </a:rPr>
              <a:t>int</a:t>
            </a:r>
            <a:r>
              <a:rPr lang="en-US" sz="2800" dirty="0" smtClean="0">
                <a:latin typeface="Courier New" pitchFamily="49" charset="0"/>
                <a:cs typeface="Courier New" pitchFamily="49" charset="0"/>
              </a:rPr>
              <a:t> x=3,y=1;</a:t>
            </a:r>
          </a:p>
          <a:p>
            <a:endParaRPr lang="en-US" sz="2800" dirty="0">
              <a:latin typeface="Courier New" pitchFamily="49" charset="0"/>
              <a:cs typeface="Courier New" pitchFamily="49" charset="0"/>
            </a:endParaRPr>
          </a:p>
          <a:p>
            <a:r>
              <a:rPr lang="en-US" sz="2800" dirty="0" smtClean="0">
                <a:latin typeface="Courier New" pitchFamily="49" charset="0"/>
                <a:cs typeface="Courier New" pitchFamily="49" charset="0"/>
              </a:rPr>
              <a:t> do {</a:t>
            </a:r>
          </a:p>
          <a:p>
            <a:r>
              <a:rPr lang="en-US" sz="2800" dirty="0" smtClean="0">
                <a:latin typeface="Courier New" pitchFamily="49" charset="0"/>
                <a:cs typeface="Courier New" pitchFamily="49" charset="0"/>
              </a:rPr>
              <a:t>  y = y + 1;</a:t>
            </a:r>
          </a:p>
          <a:p>
            <a:r>
              <a:rPr lang="en-US" sz="2800" dirty="0" smtClean="0">
                <a:latin typeface="Courier New" pitchFamily="49" charset="0"/>
                <a:cs typeface="Courier New" pitchFamily="49" charset="0"/>
              </a:rPr>
              <a:t> } while(--</a:t>
            </a:r>
            <a:r>
              <a:rPr lang="en-US" sz="2800" dirty="0" err="1" smtClean="0">
                <a:latin typeface="Courier New" pitchFamily="49" charset="0"/>
                <a:cs typeface="Courier New" pitchFamily="49" charset="0"/>
              </a:rPr>
              <a:t>i</a:t>
            </a:r>
            <a:r>
              <a:rPr lang="en-US" sz="2800" dirty="0" smtClean="0">
                <a:latin typeface="Courier New" pitchFamily="49" charset="0"/>
                <a:cs typeface="Courier New" pitchFamily="49" charset="0"/>
              </a:rPr>
              <a:t> &gt; 0)  </a:t>
            </a:r>
          </a:p>
          <a:p>
            <a:r>
              <a:rPr lang="en-US" sz="2800" b="1" i="1" dirty="0" smtClean="0">
                <a:solidFill>
                  <a:schemeClr val="accent3">
                    <a:lumMod val="20000"/>
                    <a:lumOff val="80000"/>
                  </a:schemeClr>
                </a:solidFill>
                <a:latin typeface="Courier New" pitchFamily="49" charset="0"/>
                <a:cs typeface="Courier New" pitchFamily="49" charset="0"/>
              </a:rPr>
              <a:t> assert 0 &lt; x + y</a:t>
            </a:r>
          </a:p>
          <a:p>
            <a:r>
              <a:rPr lang="en-US" sz="2800" dirty="0" smtClean="0">
                <a:latin typeface="Courier New" pitchFamily="49" charset="0"/>
                <a:cs typeface="Courier New" pitchFamily="49" charset="0"/>
              </a:rPr>
              <a:t>}</a:t>
            </a:r>
            <a:endParaRPr lang="en-US" sz="2800" dirty="0">
              <a:latin typeface="Courier New" pitchFamily="49" charset="0"/>
              <a:cs typeface="Courier New" pitchFamily="49" charset="0"/>
            </a:endParaRPr>
          </a:p>
        </p:txBody>
      </p:sp>
      <p:sp>
        <p:nvSpPr>
          <p:cNvPr id="6" name="TextBox 5"/>
          <p:cNvSpPr txBox="1"/>
          <p:nvPr/>
        </p:nvSpPr>
        <p:spPr>
          <a:xfrm>
            <a:off x="609600" y="5181600"/>
            <a:ext cx="7848600" cy="523220"/>
          </a:xfrm>
          <a:prstGeom prst="rect">
            <a:avLst/>
          </a:prstGeom>
          <a:noFill/>
        </p:spPr>
        <p:txBody>
          <a:bodyPr wrap="square" rtlCol="0">
            <a:spAutoFit/>
          </a:bodyPr>
          <a:lstStyle/>
          <a:p>
            <a:r>
              <a:rPr lang="en-US" sz="2800" dirty="0" smtClean="0"/>
              <a:t>Challenge: set of states is unbounded </a:t>
            </a:r>
            <a:endParaRPr lang="en-US" sz="2800" dirty="0"/>
          </a:p>
        </p:txBody>
      </p:sp>
      <p:sp>
        <p:nvSpPr>
          <p:cNvPr id="7" name="TextBox 6"/>
          <p:cNvSpPr txBox="1"/>
          <p:nvPr/>
        </p:nvSpPr>
        <p:spPr>
          <a:xfrm>
            <a:off x="609600" y="5739825"/>
            <a:ext cx="7848600" cy="954107"/>
          </a:xfrm>
          <a:prstGeom prst="rect">
            <a:avLst/>
          </a:prstGeom>
          <a:noFill/>
        </p:spPr>
        <p:txBody>
          <a:bodyPr wrap="square" rtlCol="0">
            <a:spAutoFit/>
          </a:bodyPr>
          <a:lstStyle/>
          <a:p>
            <a:r>
              <a:rPr lang="en-US" sz="2800" dirty="0" smtClean="0"/>
              <a:t>Solution: </a:t>
            </a:r>
            <a:r>
              <a:rPr lang="en-US" sz="2800" dirty="0" smtClean="0">
                <a:solidFill>
                  <a:srgbClr val="FFFF00"/>
                </a:solidFill>
              </a:rPr>
              <a:t>compute</a:t>
            </a:r>
            <a:r>
              <a:rPr lang="en-US" sz="2800" dirty="0" smtClean="0"/>
              <a:t> a </a:t>
            </a:r>
            <a:r>
              <a:rPr lang="en-US" sz="2800" dirty="0" smtClean="0">
                <a:solidFill>
                  <a:srgbClr val="FFFF00"/>
                </a:solidFill>
              </a:rPr>
              <a:t>bounded</a:t>
            </a:r>
            <a:r>
              <a:rPr lang="en-US" sz="2800" dirty="0" smtClean="0"/>
              <a:t> representation of  (a </a:t>
            </a:r>
            <a:r>
              <a:rPr lang="en-US" sz="2800" dirty="0" smtClean="0">
                <a:solidFill>
                  <a:srgbClr val="FFFF00"/>
                </a:solidFill>
              </a:rPr>
              <a:t>superset</a:t>
            </a:r>
            <a:r>
              <a:rPr lang="en-US" sz="2800" dirty="0" smtClean="0"/>
              <a:t>) of program states</a:t>
            </a:r>
            <a:endParaRPr lang="en-US" sz="2800" dirty="0"/>
          </a:p>
        </p:txBody>
      </p:sp>
      <p:sp>
        <p:nvSpPr>
          <p:cNvPr id="8" name="Rounded Rectangular Callout 7"/>
          <p:cNvSpPr/>
          <p:nvPr/>
        </p:nvSpPr>
        <p:spPr>
          <a:xfrm>
            <a:off x="5105400" y="3124200"/>
            <a:ext cx="3505200" cy="1600200"/>
          </a:xfrm>
          <a:prstGeom prst="wedgeRoundRectCallout">
            <a:avLst>
              <a:gd name="adj1" fmla="val -70098"/>
              <a:gd name="adj2" fmla="val 12342"/>
              <a:gd name="adj3" fmla="val 16667"/>
            </a:avLst>
          </a:prstGeom>
          <a:gradFill>
            <a:gsLst>
              <a:gs pos="0">
                <a:schemeClr val="accent4">
                  <a:tint val="60000"/>
                  <a:satMod val="160000"/>
                  <a:alpha val="58000"/>
                </a:schemeClr>
              </a:gs>
              <a:gs pos="46000">
                <a:schemeClr val="accent4">
                  <a:tint val="86000"/>
                  <a:satMod val="160000"/>
                </a:schemeClr>
              </a:gs>
              <a:gs pos="100000">
                <a:schemeClr val="accent4">
                  <a:shade val="40000"/>
                  <a:satMod val="160000"/>
                </a:schemeClr>
              </a:gs>
            </a:gsLst>
          </a:gradFill>
        </p:spPr>
        <p:style>
          <a:lnRef idx="0">
            <a:schemeClr val="accent4"/>
          </a:lnRef>
          <a:fillRef idx="3">
            <a:schemeClr val="accent4"/>
          </a:fillRef>
          <a:effectRef idx="3">
            <a:schemeClr val="accent4"/>
          </a:effectRef>
          <a:fontRef idx="minor">
            <a:schemeClr val="lt1"/>
          </a:fontRef>
        </p:style>
        <p:txBody>
          <a:bodyPr rtlCol="0" anchor="ctr"/>
          <a:lstStyle/>
          <a:p>
            <a:r>
              <a:rPr lang="en-US" sz="2800" dirty="0" smtClean="0"/>
              <a:t>Determine what states can arise during any execution</a:t>
            </a:r>
            <a:endParaRPr lang="en-US" sz="2800" dirty="0"/>
          </a:p>
        </p:txBody>
      </p:sp>
      <p:sp>
        <p:nvSpPr>
          <p:cNvPr id="9" name="Slide Number Placeholder 8"/>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50</a:t>
            </a:fld>
            <a:endParaRPr kumimoji="0" lang="en-US" sz="1200">
              <a:solidFill>
                <a:schemeClr val="tx2"/>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1000"/>
                                        <p:tgtEl>
                                          <p:spTgt spid="8"/>
                                        </p:tgtEl>
                                      </p:cBhvr>
                                    </p:animEffect>
                                    <p:set>
                                      <p:cBhvr>
                                        <p:cTn id="12" dur="1" fill="hold">
                                          <p:stCondLst>
                                            <p:cond delay="999"/>
                                          </p:stCondLst>
                                        </p:cTn>
                                        <p:tgtEl>
                                          <p:spTgt spid="8"/>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32">
                                            <p:txEl>
                                              <p:pRg st="0" end="0"/>
                                            </p:txEl>
                                          </p:spTgt>
                                        </p:tgtEl>
                                        <p:attrNameLst>
                                          <p:attrName>style.visibility</p:attrName>
                                        </p:attrNameLst>
                                      </p:cBhvr>
                                      <p:to>
                                        <p:strVal val="visible"/>
                                      </p:to>
                                    </p:set>
                                    <p:animEffect transition="in" filter="fade">
                                      <p:cBhvr>
                                        <p:cTn id="15" dur="1000"/>
                                        <p:tgtEl>
                                          <p:spTgt spid="32">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2">
                                            <p:txEl>
                                              <p:pRg st="1" end="1"/>
                                            </p:txEl>
                                          </p:spTgt>
                                        </p:tgtEl>
                                        <p:attrNameLst>
                                          <p:attrName>style.visibility</p:attrName>
                                        </p:attrNameLst>
                                      </p:cBhvr>
                                      <p:to>
                                        <p:strVal val="visible"/>
                                      </p:to>
                                    </p:set>
                                    <p:animEffect transition="in" filter="fade">
                                      <p:cBhvr>
                                        <p:cTn id="18" dur="1000"/>
                                        <p:tgtEl>
                                          <p:spTgt spid="32">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2">
                                            <p:txEl>
                                              <p:pRg st="2" end="2"/>
                                            </p:txEl>
                                          </p:spTgt>
                                        </p:tgtEl>
                                        <p:attrNameLst>
                                          <p:attrName>style.visibility</p:attrName>
                                        </p:attrNameLst>
                                      </p:cBhvr>
                                      <p:to>
                                        <p:strVal val="visible"/>
                                      </p:to>
                                    </p:set>
                                    <p:animEffect transition="in" filter="fade">
                                      <p:cBhvr>
                                        <p:cTn id="21" dur="1000"/>
                                        <p:tgtEl>
                                          <p:spTgt spid="32">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2">
                                            <p:txEl>
                                              <p:pRg st="3" end="3"/>
                                            </p:txEl>
                                          </p:spTgt>
                                        </p:tgtEl>
                                        <p:attrNameLst>
                                          <p:attrName>style.visibility</p:attrName>
                                        </p:attrNameLst>
                                      </p:cBhvr>
                                      <p:to>
                                        <p:strVal val="visible"/>
                                      </p:to>
                                    </p:set>
                                    <p:animEffect transition="in" filter="fade">
                                      <p:cBhvr>
                                        <p:cTn id="24" dur="1000"/>
                                        <p:tgtEl>
                                          <p:spTgt spid="3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p"/>
      <p:bldP spid="7" grpId="0"/>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Abstraction</a:t>
            </a:r>
            <a:endParaRPr lang="en-US" dirty="0"/>
          </a:p>
        </p:txBody>
      </p:sp>
      <p:sp>
        <p:nvSpPr>
          <p:cNvPr id="13" name="Content Placeholder 15"/>
          <p:cNvSpPr>
            <a:spLocks noGrp="1"/>
          </p:cNvSpPr>
          <p:nvPr>
            <p:ph sz="half" idx="4294967295"/>
          </p:nvPr>
        </p:nvSpPr>
        <p:spPr>
          <a:xfrm>
            <a:off x="5476875" y="1447800"/>
            <a:ext cx="3667125" cy="1143000"/>
          </a:xfrm>
        </p:spPr>
        <p:txBody>
          <a:bodyPr/>
          <a:lstStyle/>
          <a:p>
            <a:r>
              <a:rPr lang="en-US" dirty="0" smtClean="0"/>
              <a:t>concrete state </a:t>
            </a:r>
          </a:p>
        </p:txBody>
      </p:sp>
      <p:sp>
        <p:nvSpPr>
          <p:cNvPr id="14" name="Content Placeholder 25"/>
          <p:cNvSpPr>
            <a:spLocks noGrp="1"/>
          </p:cNvSpPr>
          <p:nvPr>
            <p:ph sz="quarter" idx="4294967295"/>
          </p:nvPr>
        </p:nvSpPr>
        <p:spPr>
          <a:xfrm>
            <a:off x="5861050" y="2743200"/>
            <a:ext cx="3282950" cy="1143000"/>
          </a:xfrm>
        </p:spPr>
        <p:txBody>
          <a:bodyPr/>
          <a:lstStyle/>
          <a:p>
            <a:r>
              <a:rPr lang="en-US" dirty="0" smtClean="0"/>
              <a:t>abstract state  </a:t>
            </a:r>
          </a:p>
        </p:txBody>
      </p:sp>
      <p:sp>
        <p:nvSpPr>
          <p:cNvPr id="8" name="Rectangle 8"/>
          <p:cNvSpPr>
            <a:spLocks noChangeArrowheads="1"/>
          </p:cNvSpPr>
          <p:nvPr/>
        </p:nvSpPr>
        <p:spPr bwMode="auto">
          <a:xfrm>
            <a:off x="685800" y="1447800"/>
            <a:ext cx="3834685" cy="3657600"/>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wrap="none" anchor="ctr"/>
          <a:lstStyle/>
          <a:p>
            <a:r>
              <a:rPr lang="en-US" sz="2800" dirty="0" smtClean="0">
                <a:latin typeface="Courier New" pitchFamily="49" charset="0"/>
                <a:cs typeface="Courier New" pitchFamily="49" charset="0"/>
              </a:rPr>
              <a:t>main(</a:t>
            </a:r>
            <a:r>
              <a:rPr lang="en-US" sz="2800" dirty="0" err="1" smtClean="0">
                <a:latin typeface="Courier New" pitchFamily="49" charset="0"/>
                <a:cs typeface="Courier New" pitchFamily="49" charset="0"/>
              </a:rPr>
              <a:t>int</a:t>
            </a:r>
            <a:r>
              <a:rPr lang="en-US" sz="2800" dirty="0" smtClean="0">
                <a:latin typeface="Courier New" pitchFamily="49" charset="0"/>
                <a:cs typeface="Courier New" pitchFamily="49" charset="0"/>
              </a:rPr>
              <a:t> </a:t>
            </a:r>
            <a:r>
              <a:rPr lang="en-US" sz="2800" dirty="0" err="1" smtClean="0">
                <a:latin typeface="Courier New" pitchFamily="49" charset="0"/>
                <a:cs typeface="Courier New" pitchFamily="49" charset="0"/>
              </a:rPr>
              <a:t>i</a:t>
            </a:r>
            <a:r>
              <a:rPr lang="en-US" sz="2800" dirty="0" smtClean="0">
                <a:latin typeface="Courier New" pitchFamily="49" charset="0"/>
                <a:cs typeface="Courier New" pitchFamily="49" charset="0"/>
              </a:rPr>
              <a:t>) </a:t>
            </a:r>
            <a:r>
              <a:rPr lang="en-US" sz="2800" dirty="0">
                <a:latin typeface="Courier New" pitchFamily="49" charset="0"/>
                <a:cs typeface="Courier New" pitchFamily="49" charset="0"/>
              </a:rPr>
              <a:t>{ </a:t>
            </a:r>
          </a:p>
          <a:p>
            <a:r>
              <a:rPr lang="en-US" sz="2800" dirty="0">
                <a:latin typeface="Courier New" pitchFamily="49" charset="0"/>
                <a:cs typeface="Courier New" pitchFamily="49" charset="0"/>
              </a:rPr>
              <a:t> </a:t>
            </a:r>
            <a:r>
              <a:rPr lang="en-US" sz="2800" dirty="0" err="1" smtClean="0">
                <a:latin typeface="Courier New" pitchFamily="49" charset="0"/>
                <a:cs typeface="Courier New" pitchFamily="49" charset="0"/>
              </a:rPr>
              <a:t>int</a:t>
            </a:r>
            <a:r>
              <a:rPr lang="en-US" sz="2800" dirty="0" smtClean="0">
                <a:latin typeface="Courier New" pitchFamily="49" charset="0"/>
                <a:cs typeface="Courier New" pitchFamily="49" charset="0"/>
              </a:rPr>
              <a:t> x=3,y=1;</a:t>
            </a:r>
          </a:p>
          <a:p>
            <a:endParaRPr lang="en-US" sz="2800" dirty="0">
              <a:latin typeface="Courier New" pitchFamily="49" charset="0"/>
              <a:cs typeface="Courier New" pitchFamily="49" charset="0"/>
            </a:endParaRPr>
          </a:p>
          <a:p>
            <a:r>
              <a:rPr lang="en-US" sz="2800" dirty="0" smtClean="0">
                <a:latin typeface="Courier New" pitchFamily="49" charset="0"/>
                <a:cs typeface="Courier New" pitchFamily="49" charset="0"/>
              </a:rPr>
              <a:t> do {</a:t>
            </a:r>
          </a:p>
          <a:p>
            <a:r>
              <a:rPr lang="en-US" sz="2800" dirty="0" smtClean="0">
                <a:latin typeface="Courier New" pitchFamily="49" charset="0"/>
                <a:cs typeface="Courier New" pitchFamily="49" charset="0"/>
              </a:rPr>
              <a:t>  y = y + 1;</a:t>
            </a:r>
          </a:p>
          <a:p>
            <a:r>
              <a:rPr lang="en-US" sz="2800" dirty="0" smtClean="0">
                <a:latin typeface="Courier New" pitchFamily="49" charset="0"/>
                <a:cs typeface="Courier New" pitchFamily="49" charset="0"/>
              </a:rPr>
              <a:t> } while(--</a:t>
            </a:r>
            <a:r>
              <a:rPr lang="en-US" sz="2800" dirty="0" err="1" smtClean="0">
                <a:latin typeface="Courier New" pitchFamily="49" charset="0"/>
                <a:cs typeface="Courier New" pitchFamily="49" charset="0"/>
              </a:rPr>
              <a:t>i</a:t>
            </a:r>
            <a:r>
              <a:rPr lang="en-US" sz="2800" dirty="0" smtClean="0">
                <a:latin typeface="Courier New" pitchFamily="49" charset="0"/>
                <a:cs typeface="Courier New" pitchFamily="49" charset="0"/>
              </a:rPr>
              <a:t> &gt; 0)  </a:t>
            </a:r>
          </a:p>
          <a:p>
            <a:r>
              <a:rPr lang="en-US" sz="2800" b="1" i="1" dirty="0" smtClean="0">
                <a:solidFill>
                  <a:schemeClr val="accent3">
                    <a:lumMod val="20000"/>
                    <a:lumOff val="80000"/>
                  </a:schemeClr>
                </a:solidFill>
                <a:latin typeface="Courier New" pitchFamily="49" charset="0"/>
                <a:cs typeface="Courier New" pitchFamily="49" charset="0"/>
              </a:rPr>
              <a:t> assert 0 &lt; x + y</a:t>
            </a:r>
          </a:p>
          <a:p>
            <a:r>
              <a:rPr lang="en-US" sz="2800" dirty="0" smtClean="0">
                <a:latin typeface="Courier New" pitchFamily="49" charset="0"/>
                <a:cs typeface="Courier New" pitchFamily="49" charset="0"/>
              </a:rPr>
              <a:t>}</a:t>
            </a:r>
            <a:endParaRPr lang="en-US" sz="2800" dirty="0">
              <a:latin typeface="Courier New" pitchFamily="49" charset="0"/>
              <a:cs typeface="Courier New" pitchFamily="49" charset="0"/>
            </a:endParaRPr>
          </a:p>
        </p:txBody>
      </p:sp>
      <p:sp>
        <p:nvSpPr>
          <p:cNvPr id="15" name="Rectangle 14"/>
          <p:cNvSpPr/>
          <p:nvPr/>
        </p:nvSpPr>
        <p:spPr>
          <a:xfrm>
            <a:off x="5315728" y="1905000"/>
            <a:ext cx="1111458" cy="461665"/>
          </a:xfrm>
          <a:prstGeom prst="rect">
            <a:avLst/>
          </a:prstGeom>
        </p:spPr>
        <p:txBody>
          <a:bodyPr wrap="none">
            <a:spAutoFit/>
          </a:bodyPr>
          <a:lstStyle/>
          <a:p>
            <a:r>
              <a:rPr lang="en-US" dirty="0" smtClean="0">
                <a:sym typeface="Symbol"/>
              </a:rPr>
              <a:t>: </a:t>
            </a:r>
            <a:r>
              <a:rPr lang="en-US" dirty="0" err="1" smtClean="0"/>
              <a:t>Var</a:t>
            </a:r>
            <a:r>
              <a:rPr lang="en-US" dirty="0" smtClean="0"/>
              <a:t> </a:t>
            </a:r>
            <a:r>
              <a:rPr lang="en-US" dirty="0" smtClean="0">
                <a:sym typeface="Wingdings" pitchFamily="2" charset="2"/>
              </a:rPr>
              <a:t></a:t>
            </a:r>
            <a:r>
              <a:rPr lang="en-US" sz="2400" i="1" dirty="0" smtClean="0">
                <a:latin typeface="Blackadder ITC" pitchFamily="82" charset="0"/>
                <a:sym typeface="Wingdings" pitchFamily="2" charset="2"/>
              </a:rPr>
              <a:t>Z</a:t>
            </a:r>
            <a:endParaRPr lang="en-US" sz="1400" dirty="0" smtClean="0">
              <a:latin typeface="Arial"/>
              <a:cs typeface="Arial"/>
              <a:sym typeface="Wingdings" pitchFamily="2" charset="2"/>
            </a:endParaRPr>
          </a:p>
        </p:txBody>
      </p:sp>
      <p:sp>
        <p:nvSpPr>
          <p:cNvPr id="16" name="Rectangle 15"/>
          <p:cNvSpPr/>
          <p:nvPr/>
        </p:nvSpPr>
        <p:spPr>
          <a:xfrm>
            <a:off x="5212802" y="3308120"/>
            <a:ext cx="1932196" cy="369332"/>
          </a:xfrm>
          <a:prstGeom prst="rect">
            <a:avLst/>
          </a:prstGeom>
        </p:spPr>
        <p:txBody>
          <a:bodyPr wrap="none">
            <a:spAutoFit/>
          </a:bodyPr>
          <a:lstStyle/>
          <a:p>
            <a:r>
              <a:rPr lang="en-US" dirty="0" smtClean="0">
                <a:sym typeface="Symbol"/>
              </a:rPr>
              <a:t></a:t>
            </a:r>
            <a:r>
              <a:rPr lang="en-US" baseline="30000" dirty="0" smtClean="0">
                <a:sym typeface="Symbol"/>
              </a:rPr>
              <a:t>#</a:t>
            </a:r>
            <a:r>
              <a:rPr lang="en-US" dirty="0" smtClean="0">
                <a:sym typeface="Symbol"/>
              </a:rPr>
              <a:t>: </a:t>
            </a:r>
            <a:r>
              <a:rPr lang="en-US" dirty="0" err="1" smtClean="0"/>
              <a:t>Var</a:t>
            </a:r>
            <a:r>
              <a:rPr lang="en-US" dirty="0" smtClean="0">
                <a:sym typeface="Wingdings" pitchFamily="2" charset="2"/>
              </a:rPr>
              <a:t>{+, 0, -, ?}</a:t>
            </a:r>
            <a:endParaRPr lang="en-US" dirty="0" smtClean="0"/>
          </a:p>
        </p:txBody>
      </p:sp>
      <p:graphicFrame>
        <p:nvGraphicFramePr>
          <p:cNvPr id="17" name="Group 265"/>
          <p:cNvGraphicFramePr>
            <a:graphicFrameLocks/>
          </p:cNvGraphicFramePr>
          <p:nvPr/>
        </p:nvGraphicFramePr>
        <p:xfrm>
          <a:off x="4953000" y="4038600"/>
          <a:ext cx="1146531" cy="407988"/>
        </p:xfrm>
        <a:graphic>
          <a:graphicData uri="http://schemas.openxmlformats.org/drawingml/2006/table">
            <a:tbl>
              <a:tblPr/>
              <a:tblGrid>
                <a:gridCol w="360143"/>
                <a:gridCol w="362949"/>
                <a:gridCol w="423439"/>
              </a:tblGrid>
              <a:tr h="40798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dirty="0" smtClean="0">
                          <a:ln>
                            <a:noFill/>
                          </a:ln>
                          <a:solidFill>
                            <a:schemeClr val="tx1"/>
                          </a:solidFill>
                          <a:effectLst/>
                          <a:latin typeface="Arial" charset="0"/>
                          <a:cs typeface="Arial" charset="0"/>
                        </a:rPr>
                        <a:t>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dirty="0" smtClean="0">
                          <a:ln>
                            <a:noFill/>
                          </a:ln>
                          <a:solidFill>
                            <a:schemeClr val="tx1"/>
                          </a:solidFill>
                          <a:effectLst/>
                          <a:latin typeface="Arial" charset="0"/>
                          <a:cs typeface="Arial"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dirty="0" err="1" smtClean="0">
                          <a:ln>
                            <a:noFill/>
                          </a:ln>
                          <a:solidFill>
                            <a:schemeClr val="tx1"/>
                          </a:solidFill>
                          <a:effectLst/>
                          <a:latin typeface="Arial" charset="0"/>
                          <a:cs typeface="Arial" charset="0"/>
                        </a:rPr>
                        <a:t>i</a:t>
                      </a:r>
                      <a:endParaRPr kumimoji="0" lang="en-US" sz="20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8" name="Group 277"/>
          <p:cNvGraphicFramePr>
            <a:graphicFrameLocks noGrp="1"/>
          </p:cNvGraphicFramePr>
          <p:nvPr/>
        </p:nvGraphicFramePr>
        <p:xfrm>
          <a:off x="4951831" y="4572000"/>
          <a:ext cx="1134468" cy="483659"/>
        </p:xfrm>
        <a:graphic>
          <a:graphicData uri="http://schemas.openxmlformats.org/drawingml/2006/table">
            <a:tbl>
              <a:tblPr/>
              <a:tblGrid>
                <a:gridCol w="344392"/>
                <a:gridCol w="374780"/>
                <a:gridCol w="415296"/>
              </a:tblGrid>
              <a:tr h="483659">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cs typeface="Arial" charset="0"/>
                        </a:rPr>
                        <a:t>7</a:t>
                      </a: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19" name="Group 265"/>
          <p:cNvGraphicFramePr>
            <a:graphicFrameLocks/>
          </p:cNvGraphicFramePr>
          <p:nvPr/>
        </p:nvGraphicFramePr>
        <p:xfrm>
          <a:off x="7010400" y="4648200"/>
          <a:ext cx="1146531" cy="407988"/>
        </p:xfrm>
        <a:graphic>
          <a:graphicData uri="http://schemas.openxmlformats.org/drawingml/2006/table">
            <a:tbl>
              <a:tblPr/>
              <a:tblGrid>
                <a:gridCol w="360143"/>
                <a:gridCol w="362949"/>
                <a:gridCol w="423439"/>
              </a:tblGrid>
              <a:tr h="40798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dirty="0" smtClean="0">
                          <a:ln>
                            <a:noFill/>
                          </a:ln>
                          <a:solidFill>
                            <a:schemeClr val="tx1"/>
                          </a:solidFill>
                          <a:effectLst/>
                          <a:latin typeface="Arial" charset="0"/>
                          <a:cs typeface="Arial" charset="0"/>
                        </a:rPr>
                        <a:t>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dirty="0" smtClean="0">
                          <a:ln>
                            <a:noFill/>
                          </a:ln>
                          <a:solidFill>
                            <a:schemeClr val="tx1"/>
                          </a:solidFill>
                          <a:effectLst/>
                          <a:latin typeface="Arial" charset="0"/>
                          <a:cs typeface="Arial"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dirty="0" err="1" smtClean="0">
                          <a:ln>
                            <a:noFill/>
                          </a:ln>
                          <a:solidFill>
                            <a:schemeClr val="tx1"/>
                          </a:solidFill>
                          <a:effectLst/>
                          <a:latin typeface="Arial" charset="0"/>
                          <a:cs typeface="Arial" charset="0"/>
                        </a:rPr>
                        <a:t>i</a:t>
                      </a:r>
                      <a:endParaRPr kumimoji="0" lang="en-US" sz="20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0" name="Group 277"/>
          <p:cNvGraphicFramePr>
            <a:graphicFrameLocks noGrp="1"/>
          </p:cNvGraphicFramePr>
          <p:nvPr/>
        </p:nvGraphicFramePr>
        <p:xfrm>
          <a:off x="7009231" y="5208432"/>
          <a:ext cx="1134468" cy="483659"/>
        </p:xfrm>
        <a:graphic>
          <a:graphicData uri="http://schemas.openxmlformats.org/drawingml/2006/table">
            <a:tbl>
              <a:tblPr/>
              <a:tblGrid>
                <a:gridCol w="344392"/>
                <a:gridCol w="374780"/>
                <a:gridCol w="415296"/>
              </a:tblGrid>
              <a:tr h="483659">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cs typeface="Arial" charset="0"/>
                        </a:rPr>
                        <a:t>+</a:t>
                      </a: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21" name="Group 277"/>
          <p:cNvGraphicFramePr>
            <a:graphicFrameLocks noGrp="1"/>
          </p:cNvGraphicFramePr>
          <p:nvPr/>
        </p:nvGraphicFramePr>
        <p:xfrm>
          <a:off x="4953000" y="5867929"/>
          <a:ext cx="1134468" cy="483659"/>
        </p:xfrm>
        <a:graphic>
          <a:graphicData uri="http://schemas.openxmlformats.org/drawingml/2006/table">
            <a:tbl>
              <a:tblPr/>
              <a:tblGrid>
                <a:gridCol w="344392"/>
                <a:gridCol w="374780"/>
                <a:gridCol w="415296"/>
              </a:tblGrid>
              <a:tr h="483659">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cs typeface="Arial" charset="0"/>
                        </a:rPr>
                        <a:t>6</a:t>
                      </a: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22" name="Group 265"/>
          <p:cNvGraphicFramePr>
            <a:graphicFrameLocks/>
          </p:cNvGraphicFramePr>
          <p:nvPr/>
        </p:nvGraphicFramePr>
        <p:xfrm>
          <a:off x="4953000" y="5334000"/>
          <a:ext cx="1146531" cy="407988"/>
        </p:xfrm>
        <a:graphic>
          <a:graphicData uri="http://schemas.openxmlformats.org/drawingml/2006/table">
            <a:tbl>
              <a:tblPr/>
              <a:tblGrid>
                <a:gridCol w="360143"/>
                <a:gridCol w="362949"/>
                <a:gridCol w="423439"/>
              </a:tblGrid>
              <a:tr h="40798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dirty="0" smtClean="0">
                          <a:ln>
                            <a:noFill/>
                          </a:ln>
                          <a:solidFill>
                            <a:schemeClr val="tx1"/>
                          </a:solidFill>
                          <a:effectLst/>
                          <a:latin typeface="Arial" charset="0"/>
                          <a:cs typeface="Arial" charset="0"/>
                        </a:rPr>
                        <a:t>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dirty="0" smtClean="0">
                          <a:ln>
                            <a:noFill/>
                          </a:ln>
                          <a:solidFill>
                            <a:schemeClr val="tx1"/>
                          </a:solidFill>
                          <a:effectLst/>
                          <a:latin typeface="Arial" charset="0"/>
                          <a:cs typeface="Arial"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dirty="0" err="1" smtClean="0">
                          <a:ln>
                            <a:noFill/>
                          </a:ln>
                          <a:solidFill>
                            <a:schemeClr val="tx1"/>
                          </a:solidFill>
                          <a:effectLst/>
                          <a:latin typeface="Arial" charset="0"/>
                          <a:cs typeface="Arial" charset="0"/>
                        </a:rPr>
                        <a:t>i</a:t>
                      </a:r>
                      <a:endParaRPr kumimoji="0" lang="en-US" sz="20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 name="TextBox 22"/>
          <p:cNvSpPr txBox="1"/>
          <p:nvPr/>
        </p:nvSpPr>
        <p:spPr>
          <a:xfrm>
            <a:off x="5181600" y="6172200"/>
            <a:ext cx="631904" cy="769441"/>
          </a:xfrm>
          <a:prstGeom prst="rect">
            <a:avLst/>
          </a:prstGeom>
          <a:noFill/>
        </p:spPr>
        <p:txBody>
          <a:bodyPr wrap="none" rtlCol="0">
            <a:spAutoFit/>
          </a:bodyPr>
          <a:lstStyle/>
          <a:p>
            <a:r>
              <a:rPr lang="en-US" sz="4400" dirty="0" smtClean="0"/>
              <a:t>…</a:t>
            </a:r>
            <a:endParaRPr lang="en-US" sz="4400" dirty="0"/>
          </a:p>
        </p:txBody>
      </p:sp>
      <p:sp>
        <p:nvSpPr>
          <p:cNvPr id="24" name="Slide Number Placeholder 23"/>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51</a:t>
            </a:fld>
            <a:endParaRPr kumimoji="0" lang="en-US" sz="120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20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Transformers</a:t>
            </a:r>
            <a:endParaRPr lang="en-US" dirty="0"/>
          </a:p>
        </p:txBody>
      </p:sp>
      <p:sp>
        <p:nvSpPr>
          <p:cNvPr id="13" name="Content Placeholder 15"/>
          <p:cNvSpPr>
            <a:spLocks noGrp="1"/>
          </p:cNvSpPr>
          <p:nvPr>
            <p:ph sz="half" idx="4294967295"/>
          </p:nvPr>
        </p:nvSpPr>
        <p:spPr>
          <a:xfrm>
            <a:off x="4857752" y="1428736"/>
            <a:ext cx="4286248" cy="1143000"/>
          </a:xfrm>
        </p:spPr>
        <p:txBody>
          <a:bodyPr>
            <a:normAutofit/>
          </a:bodyPr>
          <a:lstStyle/>
          <a:p>
            <a:r>
              <a:rPr lang="en-US" sz="2800" dirty="0" smtClean="0"/>
              <a:t>concrete transformer</a:t>
            </a:r>
          </a:p>
        </p:txBody>
      </p:sp>
      <p:sp>
        <p:nvSpPr>
          <p:cNvPr id="14" name="Content Placeholder 25"/>
          <p:cNvSpPr>
            <a:spLocks noGrp="1"/>
          </p:cNvSpPr>
          <p:nvPr>
            <p:ph sz="quarter" idx="4294967295"/>
          </p:nvPr>
        </p:nvSpPr>
        <p:spPr>
          <a:xfrm>
            <a:off x="4857752" y="3286124"/>
            <a:ext cx="3657600" cy="1143000"/>
          </a:xfrm>
        </p:spPr>
        <p:txBody>
          <a:bodyPr>
            <a:normAutofit/>
          </a:bodyPr>
          <a:lstStyle/>
          <a:p>
            <a:r>
              <a:rPr lang="en-US" sz="2800" dirty="0" smtClean="0"/>
              <a:t>abstract transformer </a:t>
            </a:r>
          </a:p>
        </p:txBody>
      </p:sp>
      <p:sp>
        <p:nvSpPr>
          <p:cNvPr id="8" name="Rectangle 8"/>
          <p:cNvSpPr>
            <a:spLocks noChangeArrowheads="1"/>
          </p:cNvSpPr>
          <p:nvPr/>
        </p:nvSpPr>
        <p:spPr bwMode="auto">
          <a:xfrm>
            <a:off x="685800" y="1447800"/>
            <a:ext cx="3834685" cy="3657600"/>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wrap="none" anchor="ctr"/>
          <a:lstStyle/>
          <a:p>
            <a:r>
              <a:rPr lang="en-US" sz="2800" dirty="0" smtClean="0">
                <a:latin typeface="Courier New" pitchFamily="49" charset="0"/>
                <a:cs typeface="Courier New" pitchFamily="49" charset="0"/>
              </a:rPr>
              <a:t>main(</a:t>
            </a:r>
            <a:r>
              <a:rPr lang="en-US" sz="2800" dirty="0" err="1" smtClean="0">
                <a:latin typeface="Courier New" pitchFamily="49" charset="0"/>
                <a:cs typeface="Courier New" pitchFamily="49" charset="0"/>
              </a:rPr>
              <a:t>int</a:t>
            </a:r>
            <a:r>
              <a:rPr lang="en-US" sz="2800" dirty="0" smtClean="0">
                <a:latin typeface="Courier New" pitchFamily="49" charset="0"/>
                <a:cs typeface="Courier New" pitchFamily="49" charset="0"/>
              </a:rPr>
              <a:t> </a:t>
            </a:r>
            <a:r>
              <a:rPr lang="en-US" sz="2800" dirty="0" err="1" smtClean="0">
                <a:latin typeface="Courier New" pitchFamily="49" charset="0"/>
                <a:cs typeface="Courier New" pitchFamily="49" charset="0"/>
              </a:rPr>
              <a:t>i</a:t>
            </a:r>
            <a:r>
              <a:rPr lang="en-US" sz="2800" dirty="0" smtClean="0">
                <a:latin typeface="Courier New" pitchFamily="49" charset="0"/>
                <a:cs typeface="Courier New" pitchFamily="49" charset="0"/>
              </a:rPr>
              <a:t>) </a:t>
            </a:r>
            <a:r>
              <a:rPr lang="en-US" sz="2800" dirty="0">
                <a:latin typeface="Courier New" pitchFamily="49" charset="0"/>
                <a:cs typeface="Courier New" pitchFamily="49" charset="0"/>
              </a:rPr>
              <a:t>{ </a:t>
            </a:r>
          </a:p>
          <a:p>
            <a:r>
              <a:rPr lang="en-US" sz="2800" dirty="0">
                <a:latin typeface="Courier New" pitchFamily="49" charset="0"/>
                <a:cs typeface="Courier New" pitchFamily="49" charset="0"/>
              </a:rPr>
              <a:t> </a:t>
            </a:r>
            <a:r>
              <a:rPr lang="en-US" sz="2800" dirty="0" err="1" smtClean="0">
                <a:latin typeface="Courier New" pitchFamily="49" charset="0"/>
                <a:cs typeface="Courier New" pitchFamily="49" charset="0"/>
              </a:rPr>
              <a:t>int</a:t>
            </a:r>
            <a:r>
              <a:rPr lang="en-US" sz="2800" dirty="0" smtClean="0">
                <a:latin typeface="Courier New" pitchFamily="49" charset="0"/>
                <a:cs typeface="Courier New" pitchFamily="49" charset="0"/>
              </a:rPr>
              <a:t> x=3,y=1;</a:t>
            </a:r>
          </a:p>
          <a:p>
            <a:endParaRPr lang="en-US" sz="2800" dirty="0">
              <a:latin typeface="Courier New" pitchFamily="49" charset="0"/>
              <a:cs typeface="Courier New" pitchFamily="49" charset="0"/>
            </a:endParaRPr>
          </a:p>
          <a:p>
            <a:r>
              <a:rPr lang="en-US" sz="2800" dirty="0" smtClean="0">
                <a:latin typeface="Courier New" pitchFamily="49" charset="0"/>
                <a:cs typeface="Courier New" pitchFamily="49" charset="0"/>
              </a:rPr>
              <a:t> do {</a:t>
            </a:r>
          </a:p>
          <a:p>
            <a:r>
              <a:rPr lang="en-US" sz="2800" dirty="0" smtClean="0">
                <a:latin typeface="Courier New" pitchFamily="49" charset="0"/>
                <a:cs typeface="Courier New" pitchFamily="49" charset="0"/>
              </a:rPr>
              <a:t>  y = y + 1;</a:t>
            </a:r>
          </a:p>
          <a:p>
            <a:r>
              <a:rPr lang="en-US" sz="2800" dirty="0" smtClean="0">
                <a:latin typeface="Courier New" pitchFamily="49" charset="0"/>
                <a:cs typeface="Courier New" pitchFamily="49" charset="0"/>
              </a:rPr>
              <a:t> } while(--</a:t>
            </a:r>
            <a:r>
              <a:rPr lang="en-US" sz="2800" dirty="0" err="1" smtClean="0">
                <a:latin typeface="Courier New" pitchFamily="49" charset="0"/>
                <a:cs typeface="Courier New" pitchFamily="49" charset="0"/>
              </a:rPr>
              <a:t>i</a:t>
            </a:r>
            <a:r>
              <a:rPr lang="en-US" sz="2800" dirty="0" smtClean="0">
                <a:latin typeface="Courier New" pitchFamily="49" charset="0"/>
                <a:cs typeface="Courier New" pitchFamily="49" charset="0"/>
              </a:rPr>
              <a:t> &gt; 0)  </a:t>
            </a:r>
          </a:p>
          <a:p>
            <a:r>
              <a:rPr lang="en-US" sz="2800" b="1" i="1" dirty="0" smtClean="0">
                <a:solidFill>
                  <a:schemeClr val="accent3">
                    <a:lumMod val="20000"/>
                    <a:lumOff val="80000"/>
                  </a:schemeClr>
                </a:solidFill>
                <a:latin typeface="Courier New" pitchFamily="49" charset="0"/>
                <a:cs typeface="Courier New" pitchFamily="49" charset="0"/>
              </a:rPr>
              <a:t> assert 0 &lt; x + y</a:t>
            </a:r>
          </a:p>
          <a:p>
            <a:r>
              <a:rPr lang="en-US" sz="2800" dirty="0" smtClean="0">
                <a:latin typeface="Courier New" pitchFamily="49" charset="0"/>
                <a:cs typeface="Courier New" pitchFamily="49" charset="0"/>
              </a:rPr>
              <a:t>}</a:t>
            </a:r>
            <a:endParaRPr lang="en-US" sz="2800" dirty="0">
              <a:latin typeface="Courier New" pitchFamily="49" charset="0"/>
              <a:cs typeface="Courier New" pitchFamily="49" charset="0"/>
            </a:endParaRPr>
          </a:p>
        </p:txBody>
      </p:sp>
      <p:graphicFrame>
        <p:nvGraphicFramePr>
          <p:cNvPr id="19" name="Group 265"/>
          <p:cNvGraphicFramePr>
            <a:graphicFrameLocks/>
          </p:cNvGraphicFramePr>
          <p:nvPr/>
        </p:nvGraphicFramePr>
        <p:xfrm>
          <a:off x="4797069" y="3886200"/>
          <a:ext cx="1146531" cy="407988"/>
        </p:xfrm>
        <a:graphic>
          <a:graphicData uri="http://schemas.openxmlformats.org/drawingml/2006/table">
            <a:tbl>
              <a:tblPr/>
              <a:tblGrid>
                <a:gridCol w="360143"/>
                <a:gridCol w="362949"/>
                <a:gridCol w="423439"/>
              </a:tblGrid>
              <a:tr h="40798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dirty="0" smtClean="0">
                          <a:ln>
                            <a:noFill/>
                          </a:ln>
                          <a:solidFill>
                            <a:schemeClr val="tx1"/>
                          </a:solidFill>
                          <a:effectLst/>
                          <a:latin typeface="Arial" charset="0"/>
                          <a:cs typeface="Arial" charset="0"/>
                        </a:rPr>
                        <a:t>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dirty="0" smtClean="0">
                          <a:ln>
                            <a:noFill/>
                          </a:ln>
                          <a:solidFill>
                            <a:schemeClr val="tx1"/>
                          </a:solidFill>
                          <a:effectLst/>
                          <a:latin typeface="Arial" charset="0"/>
                          <a:cs typeface="Arial"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dirty="0" err="1" smtClean="0">
                          <a:ln>
                            <a:noFill/>
                          </a:ln>
                          <a:solidFill>
                            <a:schemeClr val="tx1"/>
                          </a:solidFill>
                          <a:effectLst/>
                          <a:latin typeface="Arial" charset="0"/>
                          <a:cs typeface="Arial" charset="0"/>
                        </a:rPr>
                        <a:t>i</a:t>
                      </a:r>
                      <a:endParaRPr kumimoji="0" lang="en-US" sz="20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0" name="Group 277"/>
          <p:cNvGraphicFramePr>
            <a:graphicFrameLocks noGrp="1"/>
          </p:cNvGraphicFramePr>
          <p:nvPr/>
        </p:nvGraphicFramePr>
        <p:xfrm>
          <a:off x="4795900" y="4446432"/>
          <a:ext cx="1134468" cy="483659"/>
        </p:xfrm>
        <a:graphic>
          <a:graphicData uri="http://schemas.openxmlformats.org/drawingml/2006/table">
            <a:tbl>
              <a:tblPr/>
              <a:tblGrid>
                <a:gridCol w="344392"/>
                <a:gridCol w="374780"/>
                <a:gridCol w="415296"/>
              </a:tblGrid>
              <a:tr h="483659">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cs typeface="Arial" charset="0"/>
                        </a:rPr>
                        <a:t>0</a:t>
                      </a: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23" name="Group 265"/>
          <p:cNvGraphicFramePr>
            <a:graphicFrameLocks/>
          </p:cNvGraphicFramePr>
          <p:nvPr/>
        </p:nvGraphicFramePr>
        <p:xfrm>
          <a:off x="4800600" y="2057400"/>
          <a:ext cx="1146531" cy="407988"/>
        </p:xfrm>
        <a:graphic>
          <a:graphicData uri="http://schemas.openxmlformats.org/drawingml/2006/table">
            <a:tbl>
              <a:tblPr/>
              <a:tblGrid>
                <a:gridCol w="360143"/>
                <a:gridCol w="362949"/>
                <a:gridCol w="423439"/>
              </a:tblGrid>
              <a:tr h="40798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dirty="0" smtClean="0">
                          <a:ln>
                            <a:noFill/>
                          </a:ln>
                          <a:solidFill>
                            <a:schemeClr val="tx1"/>
                          </a:solidFill>
                          <a:effectLst/>
                          <a:latin typeface="Arial" charset="0"/>
                          <a:cs typeface="Arial" charset="0"/>
                        </a:rPr>
                        <a:t>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dirty="0" smtClean="0">
                          <a:ln>
                            <a:noFill/>
                          </a:ln>
                          <a:solidFill>
                            <a:schemeClr val="tx1"/>
                          </a:solidFill>
                          <a:effectLst/>
                          <a:latin typeface="Arial" charset="0"/>
                          <a:cs typeface="Arial"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dirty="0" err="1" smtClean="0">
                          <a:ln>
                            <a:noFill/>
                          </a:ln>
                          <a:solidFill>
                            <a:schemeClr val="tx1"/>
                          </a:solidFill>
                          <a:effectLst/>
                          <a:latin typeface="Arial" charset="0"/>
                          <a:cs typeface="Arial" charset="0"/>
                        </a:rPr>
                        <a:t>i</a:t>
                      </a:r>
                      <a:endParaRPr kumimoji="0" lang="en-US" sz="20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4" name="Group 277"/>
          <p:cNvGraphicFramePr>
            <a:graphicFrameLocks noGrp="1"/>
          </p:cNvGraphicFramePr>
          <p:nvPr/>
        </p:nvGraphicFramePr>
        <p:xfrm>
          <a:off x="4799431" y="2590800"/>
          <a:ext cx="1134468" cy="483659"/>
        </p:xfrm>
        <a:graphic>
          <a:graphicData uri="http://schemas.openxmlformats.org/drawingml/2006/table">
            <a:tbl>
              <a:tblPr/>
              <a:tblGrid>
                <a:gridCol w="344392"/>
                <a:gridCol w="374780"/>
                <a:gridCol w="415296"/>
              </a:tblGrid>
              <a:tr h="483659">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cs typeface="Arial" charset="0"/>
                        </a:rPr>
                        <a:t>0</a:t>
                      </a: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5" name="Rectangle 24"/>
          <p:cNvSpPr/>
          <p:nvPr/>
        </p:nvSpPr>
        <p:spPr>
          <a:xfrm>
            <a:off x="6096000" y="2286000"/>
            <a:ext cx="1425390" cy="369332"/>
          </a:xfrm>
          <a:prstGeom prst="rect">
            <a:avLst/>
          </a:prstGeom>
        </p:spPr>
        <p:txBody>
          <a:bodyPr wrap="none">
            <a:spAutoFit/>
          </a:bodyPr>
          <a:lstStyle/>
          <a:p>
            <a:r>
              <a:rPr lang="en-US" dirty="0" smtClean="0">
                <a:latin typeface="Courier New" pitchFamily="49" charset="0"/>
                <a:cs typeface="Courier New" pitchFamily="49" charset="0"/>
              </a:rPr>
              <a:t>y = y + 1</a:t>
            </a:r>
            <a:endParaRPr lang="en-US" dirty="0"/>
          </a:p>
        </p:txBody>
      </p:sp>
      <p:graphicFrame>
        <p:nvGraphicFramePr>
          <p:cNvPr id="26" name="Group 265"/>
          <p:cNvGraphicFramePr>
            <a:graphicFrameLocks/>
          </p:cNvGraphicFramePr>
          <p:nvPr/>
        </p:nvGraphicFramePr>
        <p:xfrm>
          <a:off x="7692669" y="2057400"/>
          <a:ext cx="1146531" cy="407988"/>
        </p:xfrm>
        <a:graphic>
          <a:graphicData uri="http://schemas.openxmlformats.org/drawingml/2006/table">
            <a:tbl>
              <a:tblPr/>
              <a:tblGrid>
                <a:gridCol w="360143"/>
                <a:gridCol w="362949"/>
                <a:gridCol w="423439"/>
              </a:tblGrid>
              <a:tr h="40798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dirty="0" smtClean="0">
                          <a:ln>
                            <a:noFill/>
                          </a:ln>
                          <a:solidFill>
                            <a:schemeClr val="tx1"/>
                          </a:solidFill>
                          <a:effectLst/>
                          <a:latin typeface="Arial" charset="0"/>
                          <a:cs typeface="Arial" charset="0"/>
                        </a:rPr>
                        <a:t>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dirty="0" smtClean="0">
                          <a:ln>
                            <a:noFill/>
                          </a:ln>
                          <a:solidFill>
                            <a:schemeClr val="tx1"/>
                          </a:solidFill>
                          <a:effectLst/>
                          <a:latin typeface="Arial" charset="0"/>
                          <a:cs typeface="Arial"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dirty="0" err="1" smtClean="0">
                          <a:ln>
                            <a:noFill/>
                          </a:ln>
                          <a:solidFill>
                            <a:schemeClr val="tx1"/>
                          </a:solidFill>
                          <a:effectLst/>
                          <a:latin typeface="Arial" charset="0"/>
                          <a:cs typeface="Arial" charset="0"/>
                        </a:rPr>
                        <a:t>i</a:t>
                      </a:r>
                      <a:endParaRPr kumimoji="0" lang="en-US" sz="20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7" name="Group 277"/>
          <p:cNvGraphicFramePr>
            <a:graphicFrameLocks noGrp="1"/>
          </p:cNvGraphicFramePr>
          <p:nvPr/>
        </p:nvGraphicFramePr>
        <p:xfrm>
          <a:off x="7691500" y="2590800"/>
          <a:ext cx="1134468" cy="483659"/>
        </p:xfrm>
        <a:graphic>
          <a:graphicData uri="http://schemas.openxmlformats.org/drawingml/2006/table">
            <a:tbl>
              <a:tblPr/>
              <a:tblGrid>
                <a:gridCol w="344392"/>
                <a:gridCol w="374780"/>
                <a:gridCol w="415296"/>
              </a:tblGrid>
              <a:tr h="483659">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cs typeface="Arial" charset="0"/>
                        </a:rPr>
                        <a:t>0</a:t>
                      </a: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8" name="Right Arrow 27"/>
          <p:cNvSpPr/>
          <p:nvPr/>
        </p:nvSpPr>
        <p:spPr>
          <a:xfrm>
            <a:off x="6172200" y="2743200"/>
            <a:ext cx="1371600" cy="228600"/>
          </a:xfrm>
          <a:prstGeom prst="rightArrow">
            <a:avLst/>
          </a:prstGeom>
          <a:gradFill>
            <a:gsLst>
              <a:gs pos="0">
                <a:schemeClr val="accent4">
                  <a:tint val="60000"/>
                  <a:satMod val="160000"/>
                  <a:alpha val="58000"/>
                </a:schemeClr>
              </a:gs>
              <a:gs pos="46000">
                <a:schemeClr val="accent4">
                  <a:tint val="86000"/>
                  <a:satMod val="160000"/>
                </a:schemeClr>
              </a:gs>
              <a:gs pos="100000">
                <a:schemeClr val="accent4">
                  <a:shade val="40000"/>
                  <a:satMod val="160000"/>
                </a:schemeClr>
              </a:gs>
            </a:gsLst>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2800" dirty="0" smtClean="0"/>
          </a:p>
        </p:txBody>
      </p:sp>
      <p:graphicFrame>
        <p:nvGraphicFramePr>
          <p:cNvPr id="29" name="Group 265"/>
          <p:cNvGraphicFramePr>
            <a:graphicFrameLocks/>
          </p:cNvGraphicFramePr>
          <p:nvPr/>
        </p:nvGraphicFramePr>
        <p:xfrm>
          <a:off x="7621169" y="3886200"/>
          <a:ext cx="1146531" cy="407988"/>
        </p:xfrm>
        <a:graphic>
          <a:graphicData uri="http://schemas.openxmlformats.org/drawingml/2006/table">
            <a:tbl>
              <a:tblPr/>
              <a:tblGrid>
                <a:gridCol w="360143"/>
                <a:gridCol w="362949"/>
                <a:gridCol w="423439"/>
              </a:tblGrid>
              <a:tr h="40798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dirty="0" smtClean="0">
                          <a:ln>
                            <a:noFill/>
                          </a:ln>
                          <a:solidFill>
                            <a:schemeClr val="tx1"/>
                          </a:solidFill>
                          <a:effectLst/>
                          <a:latin typeface="Arial" charset="0"/>
                          <a:cs typeface="Arial" charset="0"/>
                        </a:rPr>
                        <a:t>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dirty="0" smtClean="0">
                          <a:ln>
                            <a:noFill/>
                          </a:ln>
                          <a:solidFill>
                            <a:schemeClr val="tx1"/>
                          </a:solidFill>
                          <a:effectLst/>
                          <a:latin typeface="Arial" charset="0"/>
                          <a:cs typeface="Arial"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dirty="0" err="1" smtClean="0">
                          <a:ln>
                            <a:noFill/>
                          </a:ln>
                          <a:solidFill>
                            <a:schemeClr val="tx1"/>
                          </a:solidFill>
                          <a:effectLst/>
                          <a:latin typeface="Arial" charset="0"/>
                          <a:cs typeface="Arial" charset="0"/>
                        </a:rPr>
                        <a:t>i</a:t>
                      </a:r>
                      <a:endParaRPr kumimoji="0" lang="en-US" sz="20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0" name="Group 277"/>
          <p:cNvGraphicFramePr>
            <a:graphicFrameLocks noGrp="1"/>
          </p:cNvGraphicFramePr>
          <p:nvPr/>
        </p:nvGraphicFramePr>
        <p:xfrm>
          <a:off x="7620000" y="4446432"/>
          <a:ext cx="1134468" cy="483659"/>
        </p:xfrm>
        <a:graphic>
          <a:graphicData uri="http://schemas.openxmlformats.org/drawingml/2006/table">
            <a:tbl>
              <a:tblPr/>
              <a:tblGrid>
                <a:gridCol w="344392"/>
                <a:gridCol w="374780"/>
                <a:gridCol w="415296"/>
              </a:tblGrid>
              <a:tr h="483659">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cs typeface="Arial" charset="0"/>
                        </a:rPr>
                        <a:t>0</a:t>
                      </a: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31" name="Rectangle 30"/>
          <p:cNvSpPr/>
          <p:nvPr/>
        </p:nvSpPr>
        <p:spPr>
          <a:xfrm>
            <a:off x="6019800" y="4038600"/>
            <a:ext cx="1425390" cy="369332"/>
          </a:xfrm>
          <a:prstGeom prst="rect">
            <a:avLst/>
          </a:prstGeom>
        </p:spPr>
        <p:txBody>
          <a:bodyPr wrap="none">
            <a:spAutoFit/>
          </a:bodyPr>
          <a:lstStyle/>
          <a:p>
            <a:r>
              <a:rPr lang="en-US" dirty="0" smtClean="0">
                <a:latin typeface="Courier New" pitchFamily="49" charset="0"/>
                <a:cs typeface="Courier New" pitchFamily="49" charset="0"/>
              </a:rPr>
              <a:t>y = y + 1</a:t>
            </a:r>
            <a:endParaRPr lang="en-US" dirty="0"/>
          </a:p>
        </p:txBody>
      </p:sp>
      <p:sp>
        <p:nvSpPr>
          <p:cNvPr id="32" name="Right Arrow 31"/>
          <p:cNvSpPr/>
          <p:nvPr/>
        </p:nvSpPr>
        <p:spPr>
          <a:xfrm>
            <a:off x="6096000" y="4495800"/>
            <a:ext cx="1371600" cy="228600"/>
          </a:xfrm>
          <a:prstGeom prst="rightArrow">
            <a:avLst/>
          </a:prstGeom>
          <a:gradFill>
            <a:gsLst>
              <a:gs pos="0">
                <a:schemeClr val="accent4">
                  <a:tint val="60000"/>
                  <a:satMod val="160000"/>
                  <a:alpha val="58000"/>
                </a:schemeClr>
              </a:gs>
              <a:gs pos="46000">
                <a:schemeClr val="accent4">
                  <a:tint val="86000"/>
                  <a:satMod val="160000"/>
                </a:schemeClr>
              </a:gs>
              <a:gs pos="100000">
                <a:schemeClr val="accent4">
                  <a:shade val="40000"/>
                  <a:satMod val="160000"/>
                </a:schemeClr>
              </a:gs>
            </a:gsLst>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2800" dirty="0" smtClean="0"/>
          </a:p>
        </p:txBody>
      </p:sp>
      <p:graphicFrame>
        <p:nvGraphicFramePr>
          <p:cNvPr id="37" name="Group 277"/>
          <p:cNvGraphicFramePr>
            <a:graphicFrameLocks noGrp="1"/>
          </p:cNvGraphicFramePr>
          <p:nvPr/>
        </p:nvGraphicFramePr>
        <p:xfrm>
          <a:off x="4800600" y="5078941"/>
          <a:ext cx="1134468" cy="483659"/>
        </p:xfrm>
        <a:graphic>
          <a:graphicData uri="http://schemas.openxmlformats.org/drawingml/2006/table">
            <a:tbl>
              <a:tblPr/>
              <a:tblGrid>
                <a:gridCol w="344392"/>
                <a:gridCol w="374780"/>
                <a:gridCol w="415296"/>
              </a:tblGrid>
              <a:tr h="483659">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cs typeface="Arial" charset="0"/>
                        </a:rPr>
                        <a:t>0</a:t>
                      </a: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38" name="Group 277"/>
          <p:cNvGraphicFramePr>
            <a:graphicFrameLocks noGrp="1"/>
          </p:cNvGraphicFramePr>
          <p:nvPr/>
        </p:nvGraphicFramePr>
        <p:xfrm>
          <a:off x="7624700" y="5078941"/>
          <a:ext cx="1134468" cy="483659"/>
        </p:xfrm>
        <a:graphic>
          <a:graphicData uri="http://schemas.openxmlformats.org/drawingml/2006/table">
            <a:tbl>
              <a:tblPr/>
              <a:tblGrid>
                <a:gridCol w="344392"/>
                <a:gridCol w="374780"/>
                <a:gridCol w="415296"/>
              </a:tblGrid>
              <a:tr h="483659">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cs typeface="Arial" charset="0"/>
                        </a:rPr>
                        <a:t>0</a:t>
                      </a: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39" name="Right Arrow 38"/>
          <p:cNvSpPr/>
          <p:nvPr/>
        </p:nvSpPr>
        <p:spPr>
          <a:xfrm>
            <a:off x="6100700" y="5128309"/>
            <a:ext cx="1371600" cy="228600"/>
          </a:xfrm>
          <a:prstGeom prst="rightArrow">
            <a:avLst/>
          </a:prstGeom>
          <a:gradFill>
            <a:gsLst>
              <a:gs pos="0">
                <a:schemeClr val="accent4">
                  <a:tint val="60000"/>
                  <a:satMod val="160000"/>
                  <a:alpha val="58000"/>
                </a:schemeClr>
              </a:gs>
              <a:gs pos="46000">
                <a:schemeClr val="accent4">
                  <a:tint val="86000"/>
                  <a:satMod val="160000"/>
                </a:schemeClr>
              </a:gs>
              <a:gs pos="100000">
                <a:schemeClr val="accent4">
                  <a:shade val="40000"/>
                  <a:satMod val="160000"/>
                </a:schemeClr>
              </a:gs>
            </a:gsLst>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2800" dirty="0" smtClean="0"/>
          </a:p>
        </p:txBody>
      </p:sp>
      <p:graphicFrame>
        <p:nvGraphicFramePr>
          <p:cNvPr id="40" name="Group 277"/>
          <p:cNvGraphicFramePr>
            <a:graphicFrameLocks noGrp="1"/>
          </p:cNvGraphicFramePr>
          <p:nvPr/>
        </p:nvGraphicFramePr>
        <p:xfrm>
          <a:off x="4800600" y="5715000"/>
          <a:ext cx="1134468" cy="483659"/>
        </p:xfrm>
        <a:graphic>
          <a:graphicData uri="http://schemas.openxmlformats.org/drawingml/2006/table">
            <a:tbl>
              <a:tblPr/>
              <a:tblGrid>
                <a:gridCol w="344392"/>
                <a:gridCol w="374780"/>
                <a:gridCol w="415296"/>
              </a:tblGrid>
              <a:tr h="483659">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cs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cs typeface="Arial" charset="0"/>
                        </a:rPr>
                        <a:t>0</a:t>
                      </a: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41" name="Group 277"/>
          <p:cNvGraphicFramePr>
            <a:graphicFrameLocks noGrp="1"/>
          </p:cNvGraphicFramePr>
          <p:nvPr/>
        </p:nvGraphicFramePr>
        <p:xfrm>
          <a:off x="7624700" y="5715000"/>
          <a:ext cx="1134468" cy="483659"/>
        </p:xfrm>
        <a:graphic>
          <a:graphicData uri="http://schemas.openxmlformats.org/drawingml/2006/table">
            <a:tbl>
              <a:tblPr/>
              <a:tblGrid>
                <a:gridCol w="344392"/>
                <a:gridCol w="374780"/>
                <a:gridCol w="415296"/>
              </a:tblGrid>
              <a:tr h="483659">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cs typeface="Arial" charset="0"/>
                        </a:rPr>
                        <a:t>0</a:t>
                      </a: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42" name="Right Arrow 41"/>
          <p:cNvSpPr/>
          <p:nvPr/>
        </p:nvSpPr>
        <p:spPr>
          <a:xfrm>
            <a:off x="6100700" y="5764368"/>
            <a:ext cx="1371600" cy="228600"/>
          </a:xfrm>
          <a:prstGeom prst="rightArrow">
            <a:avLst/>
          </a:prstGeom>
          <a:gradFill>
            <a:gsLst>
              <a:gs pos="0">
                <a:schemeClr val="accent4">
                  <a:tint val="60000"/>
                  <a:satMod val="160000"/>
                  <a:alpha val="58000"/>
                </a:schemeClr>
              </a:gs>
              <a:gs pos="46000">
                <a:schemeClr val="accent4">
                  <a:tint val="86000"/>
                  <a:satMod val="160000"/>
                </a:schemeClr>
              </a:gs>
              <a:gs pos="100000">
                <a:schemeClr val="accent4">
                  <a:shade val="40000"/>
                  <a:satMod val="160000"/>
                </a:schemeClr>
              </a:gs>
            </a:gsLst>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2800" dirty="0" smtClean="0"/>
          </a:p>
        </p:txBody>
      </p:sp>
      <p:graphicFrame>
        <p:nvGraphicFramePr>
          <p:cNvPr id="43" name="Group 277"/>
          <p:cNvGraphicFramePr>
            <a:graphicFrameLocks noGrp="1"/>
          </p:cNvGraphicFramePr>
          <p:nvPr/>
        </p:nvGraphicFramePr>
        <p:xfrm>
          <a:off x="4800600" y="6324600"/>
          <a:ext cx="1134468" cy="483659"/>
        </p:xfrm>
        <a:graphic>
          <a:graphicData uri="http://schemas.openxmlformats.org/drawingml/2006/table">
            <a:tbl>
              <a:tblPr/>
              <a:tblGrid>
                <a:gridCol w="344392"/>
                <a:gridCol w="374780"/>
                <a:gridCol w="415296"/>
              </a:tblGrid>
              <a:tr h="483659">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cs typeface="Arial" charset="0"/>
                        </a:rPr>
                        <a:t>0</a:t>
                      </a: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44" name="Group 277"/>
          <p:cNvGraphicFramePr>
            <a:graphicFrameLocks noGrp="1"/>
          </p:cNvGraphicFramePr>
          <p:nvPr/>
        </p:nvGraphicFramePr>
        <p:xfrm>
          <a:off x="7624700" y="6324600"/>
          <a:ext cx="1134468" cy="483659"/>
        </p:xfrm>
        <a:graphic>
          <a:graphicData uri="http://schemas.openxmlformats.org/drawingml/2006/table">
            <a:tbl>
              <a:tblPr/>
              <a:tblGrid>
                <a:gridCol w="344392"/>
                <a:gridCol w="374780"/>
                <a:gridCol w="415296"/>
              </a:tblGrid>
              <a:tr h="483659">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cs typeface="Arial" charset="0"/>
                        </a:rPr>
                        <a:t>0</a:t>
                      </a: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45" name="Right Arrow 44"/>
          <p:cNvSpPr/>
          <p:nvPr/>
        </p:nvSpPr>
        <p:spPr>
          <a:xfrm>
            <a:off x="6100700" y="6373968"/>
            <a:ext cx="1371600" cy="228600"/>
          </a:xfrm>
          <a:prstGeom prst="rightArrow">
            <a:avLst/>
          </a:prstGeom>
          <a:gradFill>
            <a:gsLst>
              <a:gs pos="0">
                <a:schemeClr val="accent4">
                  <a:tint val="60000"/>
                  <a:satMod val="160000"/>
                  <a:alpha val="58000"/>
                </a:schemeClr>
              </a:gs>
              <a:gs pos="46000">
                <a:schemeClr val="accent4">
                  <a:tint val="86000"/>
                  <a:satMod val="160000"/>
                </a:schemeClr>
              </a:gs>
              <a:gs pos="100000">
                <a:schemeClr val="accent4">
                  <a:shade val="40000"/>
                  <a:satMod val="160000"/>
                </a:schemeClr>
              </a:gs>
            </a:gsLst>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2800" dirty="0" smtClean="0"/>
          </a:p>
        </p:txBody>
      </p:sp>
      <p:sp>
        <p:nvSpPr>
          <p:cNvPr id="33" name="Slide Number Placeholder 32"/>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52</a:t>
            </a:fld>
            <a:endParaRPr kumimoji="0" lang="en-US" sz="120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500"/>
                                        <p:tgtEl>
                                          <p:spTgt spid="2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left)">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left)">
                                      <p:cBhvr>
                                        <p:cTn id="39" dur="500"/>
                                        <p:tgtEl>
                                          <p:spTgt spid="31"/>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ipe(left)">
                                      <p:cBhvr>
                                        <p:cTn id="42" dur="5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par>
                                <p:cTn id="48" presetID="10" presetClass="entr" presetSubtype="0" fill="hold"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500"/>
                                        <p:tgtEl>
                                          <p:spTgt spid="37"/>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par>
                                <p:cTn id="59" presetID="10" presetClass="entr" presetSubtype="0" fill="hold" nodeType="with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fade">
                                      <p:cBhvr>
                                        <p:cTn id="61" dur="500"/>
                                        <p:tgtEl>
                                          <p:spTgt spid="38"/>
                                        </p:tgtEl>
                                      </p:cBhvr>
                                    </p:animEffect>
                                  </p:childTnLst>
                                </p:cTn>
                              </p:par>
                              <p:par>
                                <p:cTn id="62" presetID="10" presetClass="entr" presetSubtype="0" fill="hold" nodeType="with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500"/>
                                        <p:tgtEl>
                                          <p:spTgt spid="40"/>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wipe(left)">
                                      <p:cBhvr>
                                        <p:cTn id="67" dur="500"/>
                                        <p:tgtEl>
                                          <p:spTgt spid="42"/>
                                        </p:tgtEl>
                                      </p:cBhvr>
                                    </p:animEffect>
                                  </p:childTnLst>
                                </p:cTn>
                              </p:par>
                              <p:par>
                                <p:cTn id="68" presetID="10" presetClass="entr" presetSubtype="0" fill="hold" nodeType="withEffect">
                                  <p:stCondLst>
                                    <p:cond delay="0"/>
                                  </p:stCondLst>
                                  <p:childTnLst>
                                    <p:set>
                                      <p:cBhvr>
                                        <p:cTn id="69" dur="1" fill="hold">
                                          <p:stCondLst>
                                            <p:cond delay="0"/>
                                          </p:stCondLst>
                                        </p:cTn>
                                        <p:tgtEl>
                                          <p:spTgt spid="41"/>
                                        </p:tgtEl>
                                        <p:attrNameLst>
                                          <p:attrName>style.visibility</p:attrName>
                                        </p:attrNameLst>
                                      </p:cBhvr>
                                      <p:to>
                                        <p:strVal val="visible"/>
                                      </p:to>
                                    </p:set>
                                    <p:animEffect transition="in" filter="fade">
                                      <p:cBhvr>
                                        <p:cTn id="70" dur="500"/>
                                        <p:tgtEl>
                                          <p:spTgt spid="41"/>
                                        </p:tgtEl>
                                      </p:cBhvr>
                                    </p:animEffect>
                                  </p:childTnLst>
                                </p:cTn>
                              </p:par>
                              <p:par>
                                <p:cTn id="71" presetID="10" presetClass="entr" presetSubtype="0"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fade">
                                      <p:cBhvr>
                                        <p:cTn id="73" dur="500"/>
                                        <p:tgtEl>
                                          <p:spTgt spid="43"/>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45"/>
                                        </p:tgtEl>
                                        <p:attrNameLst>
                                          <p:attrName>style.visibility</p:attrName>
                                        </p:attrNameLst>
                                      </p:cBhvr>
                                      <p:to>
                                        <p:strVal val="visible"/>
                                      </p:to>
                                    </p:set>
                                    <p:animEffect transition="in" filter="wipe(left)">
                                      <p:cBhvr>
                                        <p:cTn id="76" dur="500"/>
                                        <p:tgtEl>
                                          <p:spTgt spid="45"/>
                                        </p:tgtEl>
                                      </p:cBhvr>
                                    </p:animEffect>
                                  </p:childTnLst>
                                </p:cTn>
                              </p:par>
                              <p:par>
                                <p:cTn id="77" presetID="10" presetClass="entr" presetSubtype="0" fill="hold" nodeType="with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fade">
                                      <p:cBhvr>
                                        <p:cTn id="7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8" grpId="0" animBg="1"/>
      <p:bldP spid="31" grpId="0"/>
      <p:bldP spid="32" grpId="0" animBg="1"/>
      <p:bldP spid="39" grpId="0" animBg="1"/>
      <p:bldP spid="42" grpId="0" animBg="1"/>
      <p:bldP spid="4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z="4000" dirty="0" smtClean="0"/>
              <a:t>3) Exploration</a:t>
            </a:r>
          </a:p>
        </p:txBody>
      </p:sp>
      <p:graphicFrame>
        <p:nvGraphicFramePr>
          <p:cNvPr id="38" name="Group 277"/>
          <p:cNvGraphicFramePr>
            <a:graphicFrameLocks noGrp="1"/>
          </p:cNvGraphicFramePr>
          <p:nvPr/>
        </p:nvGraphicFramePr>
        <p:xfrm>
          <a:off x="4732932" y="3213279"/>
          <a:ext cx="1134468" cy="406400"/>
        </p:xfrm>
        <a:graphic>
          <a:graphicData uri="http://schemas.openxmlformats.org/drawingml/2006/table">
            <a:tbl>
              <a:tblPr/>
              <a:tblGrid>
                <a:gridCol w="344392"/>
                <a:gridCol w="374780"/>
                <a:gridCol w="415296"/>
              </a:tblGrid>
              <a:tr h="4064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cs typeface="Arial" charset="0"/>
                        </a:rPr>
                        <a:t>?</a:t>
                      </a: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39" name="Group 277"/>
          <p:cNvGraphicFramePr>
            <a:graphicFrameLocks noGrp="1"/>
          </p:cNvGraphicFramePr>
          <p:nvPr/>
        </p:nvGraphicFramePr>
        <p:xfrm>
          <a:off x="6104532" y="3239037"/>
          <a:ext cx="1134468" cy="406400"/>
        </p:xfrm>
        <a:graphic>
          <a:graphicData uri="http://schemas.openxmlformats.org/drawingml/2006/table">
            <a:tbl>
              <a:tblPr/>
              <a:tblGrid>
                <a:gridCol w="344392"/>
                <a:gridCol w="374780"/>
                <a:gridCol w="415296"/>
              </a:tblGrid>
              <a:tr h="4064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cs typeface="Arial" charset="0"/>
                        </a:rPr>
                        <a:t>?</a:t>
                      </a: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18" name="Group 265"/>
          <p:cNvGraphicFramePr>
            <a:graphicFrameLocks/>
          </p:cNvGraphicFramePr>
          <p:nvPr/>
        </p:nvGraphicFramePr>
        <p:xfrm>
          <a:off x="4725569" y="1192212"/>
          <a:ext cx="1146531" cy="407988"/>
        </p:xfrm>
        <a:graphic>
          <a:graphicData uri="http://schemas.openxmlformats.org/drawingml/2006/table">
            <a:tbl>
              <a:tblPr/>
              <a:tblGrid>
                <a:gridCol w="360143"/>
                <a:gridCol w="362949"/>
                <a:gridCol w="423439"/>
              </a:tblGrid>
              <a:tr h="40798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charset="0"/>
                          <a:cs typeface="Arial" charset="0"/>
                        </a:rPr>
                        <a:t>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charset="0"/>
                          <a:cs typeface="Arial"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dirty="0" err="1" smtClean="0">
                          <a:ln>
                            <a:noFill/>
                          </a:ln>
                          <a:solidFill>
                            <a:schemeClr val="tx2">
                              <a:lumMod val="75000"/>
                            </a:schemeClr>
                          </a:solidFill>
                          <a:effectLst/>
                          <a:latin typeface="Arial" charset="0"/>
                          <a:cs typeface="Arial" charset="0"/>
                        </a:rPr>
                        <a:t>i</a:t>
                      </a:r>
                      <a:endParaRPr kumimoji="0" lang="en-US" sz="2000" b="1" i="0" u="none" strike="noStrike" cap="none" normalizeH="0" baseline="0" dirty="0" smtClean="0">
                        <a:ln>
                          <a:noFill/>
                        </a:ln>
                        <a:solidFill>
                          <a:schemeClr val="tx2">
                            <a:lumMod val="75000"/>
                          </a:schemeClr>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 name="Rectangle 8"/>
          <p:cNvSpPr>
            <a:spLocks noChangeArrowheads="1"/>
          </p:cNvSpPr>
          <p:nvPr/>
        </p:nvSpPr>
        <p:spPr bwMode="auto">
          <a:xfrm>
            <a:off x="685800" y="1447800"/>
            <a:ext cx="3834685" cy="3657600"/>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wrap="none" anchor="ctr"/>
          <a:lstStyle/>
          <a:p>
            <a:r>
              <a:rPr lang="en-US" sz="2800" dirty="0" smtClean="0">
                <a:latin typeface="Courier New" pitchFamily="49" charset="0"/>
                <a:cs typeface="Courier New" pitchFamily="49" charset="0"/>
              </a:rPr>
              <a:t>main(</a:t>
            </a:r>
            <a:r>
              <a:rPr lang="en-US" sz="2800" dirty="0" err="1" smtClean="0">
                <a:latin typeface="Courier New" pitchFamily="49" charset="0"/>
                <a:cs typeface="Courier New" pitchFamily="49" charset="0"/>
              </a:rPr>
              <a:t>int</a:t>
            </a:r>
            <a:r>
              <a:rPr lang="en-US" sz="2800" dirty="0" smtClean="0">
                <a:latin typeface="Courier New" pitchFamily="49" charset="0"/>
                <a:cs typeface="Courier New" pitchFamily="49" charset="0"/>
              </a:rPr>
              <a:t> </a:t>
            </a:r>
            <a:r>
              <a:rPr lang="en-US" sz="2800" dirty="0" err="1" smtClean="0">
                <a:latin typeface="Courier New" pitchFamily="49" charset="0"/>
                <a:cs typeface="Courier New" pitchFamily="49" charset="0"/>
              </a:rPr>
              <a:t>i</a:t>
            </a:r>
            <a:r>
              <a:rPr lang="en-US" sz="2800" dirty="0" smtClean="0">
                <a:latin typeface="Courier New" pitchFamily="49" charset="0"/>
                <a:cs typeface="Courier New" pitchFamily="49" charset="0"/>
              </a:rPr>
              <a:t>) </a:t>
            </a:r>
            <a:r>
              <a:rPr lang="en-US" sz="2800" dirty="0">
                <a:latin typeface="Courier New" pitchFamily="49" charset="0"/>
                <a:cs typeface="Courier New" pitchFamily="49" charset="0"/>
              </a:rPr>
              <a:t>{ </a:t>
            </a:r>
          </a:p>
          <a:p>
            <a:r>
              <a:rPr lang="en-US" sz="2800" dirty="0">
                <a:latin typeface="Courier New" pitchFamily="49" charset="0"/>
                <a:cs typeface="Courier New" pitchFamily="49" charset="0"/>
              </a:rPr>
              <a:t> </a:t>
            </a:r>
            <a:r>
              <a:rPr lang="en-US" sz="2800" dirty="0" err="1" smtClean="0">
                <a:latin typeface="Courier New" pitchFamily="49" charset="0"/>
                <a:cs typeface="Courier New" pitchFamily="49" charset="0"/>
              </a:rPr>
              <a:t>int</a:t>
            </a:r>
            <a:r>
              <a:rPr lang="en-US" sz="2800" dirty="0" smtClean="0">
                <a:latin typeface="Courier New" pitchFamily="49" charset="0"/>
                <a:cs typeface="Courier New" pitchFamily="49" charset="0"/>
              </a:rPr>
              <a:t> x=3,y=1;</a:t>
            </a:r>
          </a:p>
          <a:p>
            <a:endParaRPr lang="en-US" sz="2800" dirty="0">
              <a:latin typeface="Courier New" pitchFamily="49" charset="0"/>
              <a:cs typeface="Courier New" pitchFamily="49" charset="0"/>
            </a:endParaRPr>
          </a:p>
          <a:p>
            <a:r>
              <a:rPr lang="en-US" sz="2800" dirty="0" smtClean="0">
                <a:latin typeface="Courier New" pitchFamily="49" charset="0"/>
                <a:cs typeface="Courier New" pitchFamily="49" charset="0"/>
              </a:rPr>
              <a:t> do {</a:t>
            </a:r>
          </a:p>
          <a:p>
            <a:r>
              <a:rPr lang="en-US" sz="2800" dirty="0" smtClean="0">
                <a:latin typeface="Courier New" pitchFamily="49" charset="0"/>
                <a:cs typeface="Courier New" pitchFamily="49" charset="0"/>
              </a:rPr>
              <a:t>  y = y + 1;</a:t>
            </a:r>
          </a:p>
          <a:p>
            <a:r>
              <a:rPr lang="en-US" sz="2800" dirty="0" smtClean="0">
                <a:latin typeface="Courier New" pitchFamily="49" charset="0"/>
                <a:cs typeface="Courier New" pitchFamily="49" charset="0"/>
              </a:rPr>
              <a:t> } while(--</a:t>
            </a:r>
            <a:r>
              <a:rPr lang="en-US" sz="2800" dirty="0" err="1" smtClean="0">
                <a:latin typeface="Courier New" pitchFamily="49" charset="0"/>
                <a:cs typeface="Courier New" pitchFamily="49" charset="0"/>
              </a:rPr>
              <a:t>i</a:t>
            </a:r>
            <a:r>
              <a:rPr lang="en-US" sz="2800" dirty="0" smtClean="0">
                <a:latin typeface="Courier New" pitchFamily="49" charset="0"/>
                <a:cs typeface="Courier New" pitchFamily="49" charset="0"/>
              </a:rPr>
              <a:t> &gt; 0)  </a:t>
            </a:r>
          </a:p>
          <a:p>
            <a:r>
              <a:rPr lang="en-US" sz="2800" b="1" i="1" dirty="0" smtClean="0">
                <a:solidFill>
                  <a:schemeClr val="accent3">
                    <a:lumMod val="20000"/>
                    <a:lumOff val="80000"/>
                  </a:schemeClr>
                </a:solidFill>
                <a:latin typeface="Courier New" pitchFamily="49" charset="0"/>
                <a:cs typeface="Courier New" pitchFamily="49" charset="0"/>
              </a:rPr>
              <a:t> assert 0 &lt; x + y</a:t>
            </a:r>
          </a:p>
          <a:p>
            <a:r>
              <a:rPr lang="en-US" sz="2800" dirty="0" smtClean="0">
                <a:latin typeface="Courier New" pitchFamily="49" charset="0"/>
                <a:cs typeface="Courier New" pitchFamily="49" charset="0"/>
              </a:rPr>
              <a:t>}</a:t>
            </a:r>
            <a:endParaRPr lang="en-US" sz="2800" dirty="0">
              <a:latin typeface="Courier New" pitchFamily="49" charset="0"/>
              <a:cs typeface="Courier New" pitchFamily="49" charset="0"/>
            </a:endParaRPr>
          </a:p>
        </p:txBody>
      </p:sp>
      <p:graphicFrame>
        <p:nvGraphicFramePr>
          <p:cNvPr id="14" name="Group 277"/>
          <p:cNvGraphicFramePr>
            <a:graphicFrameLocks noGrp="1"/>
          </p:cNvGraphicFramePr>
          <p:nvPr/>
        </p:nvGraphicFramePr>
        <p:xfrm>
          <a:off x="4732932" y="3745963"/>
          <a:ext cx="1134468" cy="406400"/>
        </p:xfrm>
        <a:graphic>
          <a:graphicData uri="http://schemas.openxmlformats.org/drawingml/2006/table">
            <a:tbl>
              <a:tblPr/>
              <a:tblGrid>
                <a:gridCol w="344392"/>
                <a:gridCol w="374780"/>
                <a:gridCol w="415296"/>
              </a:tblGrid>
              <a:tr h="4064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cs typeface="Arial" charset="0"/>
                        </a:rPr>
                        <a:t>?</a:t>
                      </a: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15" name="Group 277"/>
          <p:cNvGraphicFramePr>
            <a:graphicFrameLocks noGrp="1"/>
          </p:cNvGraphicFramePr>
          <p:nvPr/>
        </p:nvGraphicFramePr>
        <p:xfrm>
          <a:off x="4724400" y="2286000"/>
          <a:ext cx="1134468" cy="406400"/>
        </p:xfrm>
        <a:graphic>
          <a:graphicData uri="http://schemas.openxmlformats.org/drawingml/2006/table">
            <a:tbl>
              <a:tblPr/>
              <a:tblGrid>
                <a:gridCol w="344392"/>
                <a:gridCol w="374780"/>
                <a:gridCol w="415296"/>
              </a:tblGrid>
              <a:tr h="4064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cs typeface="Arial" charset="0"/>
                        </a:rPr>
                        <a:t>?</a:t>
                      </a: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17" name="Group 277"/>
          <p:cNvGraphicFramePr>
            <a:graphicFrameLocks noGrp="1"/>
          </p:cNvGraphicFramePr>
          <p:nvPr/>
        </p:nvGraphicFramePr>
        <p:xfrm>
          <a:off x="4724400" y="1727200"/>
          <a:ext cx="1134468" cy="406400"/>
        </p:xfrm>
        <a:graphic>
          <a:graphicData uri="http://schemas.openxmlformats.org/drawingml/2006/table">
            <a:tbl>
              <a:tblPr/>
              <a:tblGrid>
                <a:gridCol w="344392"/>
                <a:gridCol w="374780"/>
                <a:gridCol w="415296"/>
              </a:tblGrid>
              <a:tr h="4064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cs typeface="Arial" charset="0"/>
                        </a:rPr>
                        <a:t>?</a:t>
                      </a: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19" name="Group 265"/>
          <p:cNvGraphicFramePr>
            <a:graphicFrameLocks/>
          </p:cNvGraphicFramePr>
          <p:nvPr/>
        </p:nvGraphicFramePr>
        <p:xfrm>
          <a:off x="6016269" y="1192212"/>
          <a:ext cx="1146531" cy="407988"/>
        </p:xfrm>
        <a:graphic>
          <a:graphicData uri="http://schemas.openxmlformats.org/drawingml/2006/table">
            <a:tbl>
              <a:tblPr/>
              <a:tblGrid>
                <a:gridCol w="360143"/>
                <a:gridCol w="362949"/>
                <a:gridCol w="423439"/>
              </a:tblGrid>
              <a:tr h="40798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charset="0"/>
                          <a:cs typeface="Arial" charset="0"/>
                        </a:rPr>
                        <a:t>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charset="0"/>
                          <a:cs typeface="Arial"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dirty="0" err="1" smtClean="0">
                          <a:ln>
                            <a:noFill/>
                          </a:ln>
                          <a:solidFill>
                            <a:schemeClr val="tx2">
                              <a:lumMod val="75000"/>
                            </a:schemeClr>
                          </a:solidFill>
                          <a:effectLst/>
                          <a:latin typeface="Arial" charset="0"/>
                          <a:cs typeface="Arial" charset="0"/>
                        </a:rPr>
                        <a:t>i</a:t>
                      </a:r>
                      <a:endParaRPr kumimoji="0" lang="en-US" sz="2000" b="1" i="0" u="none" strike="noStrike" cap="none" normalizeH="0" baseline="0" dirty="0" smtClean="0">
                        <a:ln>
                          <a:noFill/>
                        </a:ln>
                        <a:solidFill>
                          <a:schemeClr val="tx2">
                            <a:lumMod val="75000"/>
                          </a:schemeClr>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3" name="Group 277"/>
          <p:cNvGraphicFramePr>
            <a:graphicFrameLocks noGrp="1"/>
          </p:cNvGraphicFramePr>
          <p:nvPr/>
        </p:nvGraphicFramePr>
        <p:xfrm>
          <a:off x="6096000" y="3215785"/>
          <a:ext cx="1134468" cy="406400"/>
        </p:xfrm>
        <a:graphic>
          <a:graphicData uri="http://schemas.openxmlformats.org/drawingml/2006/table">
            <a:tbl>
              <a:tblPr/>
              <a:tblGrid>
                <a:gridCol w="344392"/>
                <a:gridCol w="374780"/>
                <a:gridCol w="415296"/>
              </a:tblGrid>
              <a:tr h="4064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cs typeface="Arial" charset="0"/>
                        </a:rPr>
                        <a:t>?</a:t>
                      </a: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24" name="Group 277"/>
          <p:cNvGraphicFramePr>
            <a:graphicFrameLocks noGrp="1"/>
          </p:cNvGraphicFramePr>
          <p:nvPr/>
        </p:nvGraphicFramePr>
        <p:xfrm>
          <a:off x="4724400" y="4342326"/>
          <a:ext cx="1134468" cy="406400"/>
        </p:xfrm>
        <a:graphic>
          <a:graphicData uri="http://schemas.openxmlformats.org/drawingml/2006/table">
            <a:tbl>
              <a:tblPr/>
              <a:tblGrid>
                <a:gridCol w="344392"/>
                <a:gridCol w="374780"/>
                <a:gridCol w="415296"/>
              </a:tblGrid>
              <a:tr h="4064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cs typeface="Arial" charset="0"/>
                        </a:rPr>
                        <a:t>?</a:t>
                      </a: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25" name="Group 277"/>
          <p:cNvGraphicFramePr>
            <a:graphicFrameLocks noGrp="1"/>
          </p:cNvGraphicFramePr>
          <p:nvPr/>
        </p:nvGraphicFramePr>
        <p:xfrm>
          <a:off x="6104532" y="3734874"/>
          <a:ext cx="1134468" cy="406400"/>
        </p:xfrm>
        <a:graphic>
          <a:graphicData uri="http://schemas.openxmlformats.org/drawingml/2006/table">
            <a:tbl>
              <a:tblPr/>
              <a:tblGrid>
                <a:gridCol w="344392"/>
                <a:gridCol w="374780"/>
                <a:gridCol w="415296"/>
              </a:tblGrid>
              <a:tr h="4064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cs typeface="Arial" charset="0"/>
                        </a:rPr>
                        <a:t>?</a:t>
                      </a: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27" name="Group 277"/>
          <p:cNvGraphicFramePr>
            <a:graphicFrameLocks noGrp="1"/>
          </p:cNvGraphicFramePr>
          <p:nvPr/>
        </p:nvGraphicFramePr>
        <p:xfrm>
          <a:off x="6104532" y="4316926"/>
          <a:ext cx="1134468" cy="406400"/>
        </p:xfrm>
        <a:graphic>
          <a:graphicData uri="http://schemas.openxmlformats.org/drawingml/2006/table">
            <a:tbl>
              <a:tblPr/>
              <a:tblGrid>
                <a:gridCol w="344392"/>
                <a:gridCol w="374780"/>
                <a:gridCol w="415296"/>
              </a:tblGrid>
              <a:tr h="4064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cs typeface="Arial" charset="0"/>
                        </a:rPr>
                        <a:t>?</a:t>
                      </a: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28" name="Group 277"/>
          <p:cNvGraphicFramePr>
            <a:graphicFrameLocks noGrp="1"/>
          </p:cNvGraphicFramePr>
          <p:nvPr/>
        </p:nvGraphicFramePr>
        <p:xfrm>
          <a:off x="6096000" y="3734874"/>
          <a:ext cx="1134468" cy="406400"/>
        </p:xfrm>
        <a:graphic>
          <a:graphicData uri="http://schemas.openxmlformats.org/drawingml/2006/table">
            <a:tbl>
              <a:tblPr/>
              <a:tblGrid>
                <a:gridCol w="344392"/>
                <a:gridCol w="374780"/>
                <a:gridCol w="415296"/>
              </a:tblGrid>
              <a:tr h="4064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cs typeface="Arial" charset="0"/>
                        </a:rPr>
                        <a:t>?</a:t>
                      </a: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29" name="Group 277"/>
          <p:cNvGraphicFramePr>
            <a:graphicFrameLocks noGrp="1"/>
          </p:cNvGraphicFramePr>
          <p:nvPr/>
        </p:nvGraphicFramePr>
        <p:xfrm>
          <a:off x="6096000" y="4316926"/>
          <a:ext cx="1134468" cy="406400"/>
        </p:xfrm>
        <a:graphic>
          <a:graphicData uri="http://schemas.openxmlformats.org/drawingml/2006/table">
            <a:tbl>
              <a:tblPr/>
              <a:tblGrid>
                <a:gridCol w="344392"/>
                <a:gridCol w="374780"/>
                <a:gridCol w="415296"/>
              </a:tblGrid>
              <a:tr h="4064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cs typeface="Arial" charset="0"/>
                        </a:rPr>
                        <a:t>?</a:t>
                      </a: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30" name="TextBox 29"/>
          <p:cNvSpPr txBox="1"/>
          <p:nvPr/>
        </p:nvSpPr>
        <p:spPr>
          <a:xfrm>
            <a:off x="5562600" y="4791670"/>
            <a:ext cx="728084" cy="923330"/>
          </a:xfrm>
          <a:prstGeom prst="rect">
            <a:avLst/>
          </a:prstGeom>
          <a:noFill/>
        </p:spPr>
        <p:txBody>
          <a:bodyPr wrap="none" rtlCol="0">
            <a:spAutoFit/>
          </a:bodyPr>
          <a:lstStyle/>
          <a:p>
            <a:r>
              <a:rPr lang="en-US" sz="5400" dirty="0" smtClean="0">
                <a:solidFill>
                  <a:schemeClr val="accent1"/>
                </a:solidFill>
                <a:sym typeface="Wingdings"/>
              </a:rPr>
              <a:t></a:t>
            </a:r>
            <a:endParaRPr lang="en-US" sz="5400" dirty="0">
              <a:solidFill>
                <a:schemeClr val="accent1"/>
              </a:solidFill>
            </a:endParaRPr>
          </a:p>
        </p:txBody>
      </p:sp>
      <p:sp>
        <p:nvSpPr>
          <p:cNvPr id="20" name="Slide Number Placeholder 19"/>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53</a:t>
            </a:fld>
            <a:endParaRPr kumimoji="0" lang="en-US" sz="1200">
              <a:solidFill>
                <a:schemeClr val="tx2"/>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20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2000"/>
                                        <p:tgtEl>
                                          <p:spTgt spid="3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20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20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35" presetClass="path" presetSubtype="0" accel="50000" decel="50000" fill="hold" nodeType="clickEffect">
                                  <p:stCondLst>
                                    <p:cond delay="0"/>
                                  </p:stCondLst>
                                  <p:childTnLst>
                                    <p:animMotion origin="layout" path="M -2.5E-6 9.24855E-7 L -0.14531 0.0037 " pathEditMode="relative" rAng="0" ptsTypes="AA">
                                      <p:cBhvr>
                                        <p:cTn id="56" dur="2000" fill="hold"/>
                                        <p:tgtEl>
                                          <p:spTgt spid="39"/>
                                        </p:tgtEl>
                                        <p:attrNameLst>
                                          <p:attrName>ppt_x</p:attrName>
                                          <p:attrName>ppt_y</p:attrName>
                                        </p:attrNameLst>
                                      </p:cBhvr>
                                      <p:rCtr x="-73" y="2"/>
                                    </p:animMotion>
                                  </p:childTnLst>
                                </p:cTn>
                              </p:par>
                              <p:par>
                                <p:cTn id="57" presetID="10" presetClass="entr" presetSubtype="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par>
                                <p:cTn id="60" presetID="10" presetClass="entr" presetSubtype="0" fill="hold"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500"/>
                                        <p:tgtEl>
                                          <p:spTgt spid="28"/>
                                        </p:tgtEl>
                                      </p:cBhvr>
                                    </p:animEffect>
                                  </p:childTnLst>
                                </p:cTn>
                              </p:par>
                              <p:par>
                                <p:cTn id="63" presetID="10" presetClass="entr" presetSubtype="0" fill="hold"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500"/>
                                        <p:tgtEl>
                                          <p:spTgt spid="29"/>
                                        </p:tgtEl>
                                      </p:cBhvr>
                                    </p:animEffect>
                                  </p:childTnLst>
                                </p:cTn>
                              </p:par>
                              <p:par>
                                <p:cTn id="66" presetID="35" presetClass="path" presetSubtype="0" accel="50000" decel="50000" fill="hold" nodeType="withEffect">
                                  <p:stCondLst>
                                    <p:cond delay="0"/>
                                  </p:stCondLst>
                                  <p:childTnLst>
                                    <p:animMotion origin="layout" path="M -2.5E-6 -2.18316E-6 L -0.13698 -0.0074 " pathEditMode="relative" rAng="0" ptsTypes="AA">
                                      <p:cBhvr>
                                        <p:cTn id="67" dur="2000" fill="hold"/>
                                        <p:tgtEl>
                                          <p:spTgt spid="28"/>
                                        </p:tgtEl>
                                        <p:attrNameLst>
                                          <p:attrName>ppt_x</p:attrName>
                                          <p:attrName>ppt_y</p:attrName>
                                        </p:attrNameLst>
                                      </p:cBhvr>
                                      <p:rCtr x="-69" y="-4"/>
                                    </p:animMotion>
                                  </p:childTnLst>
                                </p:cTn>
                              </p:par>
                              <p:par>
                                <p:cTn id="68" presetID="35" presetClass="path" presetSubtype="0" accel="50000" decel="50000" fill="hold" nodeType="withEffect">
                                  <p:stCondLst>
                                    <p:cond delay="0"/>
                                  </p:stCondLst>
                                  <p:childTnLst>
                                    <p:animMotion origin="layout" path="M -2.5E-6 -2.31267E-7 L -0.14531 -0.0037 " pathEditMode="relative" rAng="0" ptsTypes="AA">
                                      <p:cBhvr>
                                        <p:cTn id="69" dur="2000" fill="hold"/>
                                        <p:tgtEl>
                                          <p:spTgt spid="29"/>
                                        </p:tgtEl>
                                        <p:attrNameLst>
                                          <p:attrName>ppt_x</p:attrName>
                                          <p:attrName>ppt_y</p:attrName>
                                        </p:attrNameLst>
                                      </p:cBhvr>
                                      <p:rCtr x="-73" y="-2"/>
                                    </p:animMotion>
                                  </p:childTnLst>
                                </p:cTn>
                              </p:par>
                            </p:childTnLst>
                          </p:cTn>
                        </p:par>
                        <p:par>
                          <p:cTn id="70" fill="hold">
                            <p:stCondLst>
                              <p:cond delay="2000"/>
                            </p:stCondLst>
                            <p:childTnLst>
                              <p:par>
                                <p:cTn id="71" presetID="10" presetClass="exit" presetSubtype="0" fill="hold" nodeType="afterEffect">
                                  <p:stCondLst>
                                    <p:cond delay="0"/>
                                  </p:stCondLst>
                                  <p:childTnLst>
                                    <p:animEffect transition="out" filter="fade">
                                      <p:cBhvr>
                                        <p:cTn id="72" dur="500"/>
                                        <p:tgtEl>
                                          <p:spTgt spid="28"/>
                                        </p:tgtEl>
                                      </p:cBhvr>
                                    </p:animEffect>
                                    <p:set>
                                      <p:cBhvr>
                                        <p:cTn id="73" dur="1" fill="hold">
                                          <p:stCondLst>
                                            <p:cond delay="499"/>
                                          </p:stCondLst>
                                        </p:cTn>
                                        <p:tgtEl>
                                          <p:spTgt spid="28"/>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29"/>
                                        </p:tgtEl>
                                      </p:cBhvr>
                                    </p:animEffect>
                                    <p:set>
                                      <p:cBhvr>
                                        <p:cTn id="76" dur="1" fill="hold">
                                          <p:stCondLst>
                                            <p:cond delay="499"/>
                                          </p:stCondLst>
                                        </p:cTn>
                                        <p:tgtEl>
                                          <p:spTgt spid="29"/>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2000"/>
                                        <p:tgtEl>
                                          <p:spTgt spid="39"/>
                                        </p:tgtEl>
                                      </p:cBhvr>
                                    </p:animEffect>
                                    <p:set>
                                      <p:cBhvr>
                                        <p:cTn id="79" dur="1" fill="hold">
                                          <p:stCondLst>
                                            <p:cond delay="1999"/>
                                          </p:stCondLst>
                                        </p:cTn>
                                        <p:tgtEl>
                                          <p:spTgt spid="39"/>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smtClean="0"/>
              <a:t>Incompleteness</a:t>
            </a:r>
            <a:endParaRPr lang="en-US" sz="4000" dirty="0" smtClean="0"/>
          </a:p>
        </p:txBody>
      </p:sp>
      <p:sp>
        <p:nvSpPr>
          <p:cNvPr id="43" name="TextBox 42"/>
          <p:cNvSpPr txBox="1"/>
          <p:nvPr/>
        </p:nvSpPr>
        <p:spPr>
          <a:xfrm>
            <a:off x="7162800" y="4302204"/>
            <a:ext cx="721672" cy="1107996"/>
          </a:xfrm>
          <a:prstGeom prst="rect">
            <a:avLst/>
          </a:prstGeom>
          <a:noFill/>
        </p:spPr>
        <p:txBody>
          <a:bodyPr wrap="none" rtlCol="0">
            <a:spAutoFit/>
          </a:bodyPr>
          <a:lstStyle/>
          <a:p>
            <a:r>
              <a:rPr lang="en-US" sz="6600" dirty="0" smtClean="0">
                <a:solidFill>
                  <a:srgbClr val="FF0000"/>
                </a:solidFill>
                <a:sym typeface="Wingdings"/>
              </a:rPr>
              <a:t></a:t>
            </a:r>
            <a:endParaRPr lang="en-US" sz="6600" dirty="0">
              <a:solidFill>
                <a:srgbClr val="FF0000"/>
              </a:solidFill>
            </a:endParaRPr>
          </a:p>
        </p:txBody>
      </p:sp>
      <p:sp>
        <p:nvSpPr>
          <p:cNvPr id="18" name="Rectangle 8"/>
          <p:cNvSpPr>
            <a:spLocks noChangeArrowheads="1"/>
          </p:cNvSpPr>
          <p:nvPr/>
        </p:nvSpPr>
        <p:spPr bwMode="auto">
          <a:xfrm>
            <a:off x="685800" y="1447800"/>
            <a:ext cx="3834685" cy="3886200"/>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wrap="none" anchor="ctr"/>
          <a:lstStyle/>
          <a:p>
            <a:r>
              <a:rPr lang="en-US" sz="2800" dirty="0" smtClean="0">
                <a:latin typeface="Courier New" pitchFamily="49" charset="0"/>
                <a:cs typeface="Courier New" pitchFamily="49" charset="0"/>
              </a:rPr>
              <a:t>main(</a:t>
            </a:r>
            <a:r>
              <a:rPr lang="en-US" sz="2800" dirty="0" err="1" smtClean="0">
                <a:latin typeface="Courier New" pitchFamily="49" charset="0"/>
                <a:cs typeface="Courier New" pitchFamily="49" charset="0"/>
              </a:rPr>
              <a:t>int</a:t>
            </a:r>
            <a:r>
              <a:rPr lang="en-US" sz="2800" dirty="0" smtClean="0">
                <a:latin typeface="Courier New" pitchFamily="49" charset="0"/>
                <a:cs typeface="Courier New" pitchFamily="49" charset="0"/>
              </a:rPr>
              <a:t> </a:t>
            </a:r>
            <a:r>
              <a:rPr lang="en-US" sz="2800" dirty="0" err="1" smtClean="0">
                <a:latin typeface="Courier New" pitchFamily="49" charset="0"/>
                <a:cs typeface="Courier New" pitchFamily="49" charset="0"/>
              </a:rPr>
              <a:t>i</a:t>
            </a:r>
            <a:r>
              <a:rPr lang="en-US" sz="2800" dirty="0" smtClean="0">
                <a:latin typeface="Courier New" pitchFamily="49" charset="0"/>
                <a:cs typeface="Courier New" pitchFamily="49" charset="0"/>
              </a:rPr>
              <a:t>) </a:t>
            </a:r>
            <a:r>
              <a:rPr lang="en-US" sz="2800" dirty="0">
                <a:latin typeface="Courier New" pitchFamily="49" charset="0"/>
                <a:cs typeface="Courier New" pitchFamily="49" charset="0"/>
              </a:rPr>
              <a:t>{ </a:t>
            </a:r>
          </a:p>
          <a:p>
            <a:r>
              <a:rPr lang="en-US" sz="2800" dirty="0">
                <a:latin typeface="Courier New" pitchFamily="49" charset="0"/>
                <a:cs typeface="Courier New" pitchFamily="49" charset="0"/>
              </a:rPr>
              <a:t> </a:t>
            </a:r>
            <a:r>
              <a:rPr lang="en-US" sz="2800" dirty="0" err="1" smtClean="0">
                <a:latin typeface="Courier New" pitchFamily="49" charset="0"/>
                <a:cs typeface="Courier New" pitchFamily="49" charset="0"/>
              </a:rPr>
              <a:t>int</a:t>
            </a:r>
            <a:r>
              <a:rPr lang="en-US" sz="2800" dirty="0" smtClean="0">
                <a:latin typeface="Courier New" pitchFamily="49" charset="0"/>
                <a:cs typeface="Courier New" pitchFamily="49" charset="0"/>
              </a:rPr>
              <a:t> x=3,y=1;</a:t>
            </a:r>
          </a:p>
          <a:p>
            <a:endParaRPr lang="en-US" sz="2800" dirty="0">
              <a:latin typeface="Courier New" pitchFamily="49" charset="0"/>
              <a:cs typeface="Courier New" pitchFamily="49" charset="0"/>
            </a:endParaRPr>
          </a:p>
          <a:p>
            <a:r>
              <a:rPr lang="en-US" sz="2800" dirty="0" smtClean="0">
                <a:latin typeface="Courier New" pitchFamily="49" charset="0"/>
                <a:cs typeface="Courier New" pitchFamily="49" charset="0"/>
              </a:rPr>
              <a:t> do {</a:t>
            </a:r>
          </a:p>
          <a:p>
            <a:r>
              <a:rPr lang="en-US" sz="2800" dirty="0" smtClean="0">
                <a:latin typeface="Courier New" pitchFamily="49" charset="0"/>
                <a:cs typeface="Courier New" pitchFamily="49" charset="0"/>
              </a:rPr>
              <a:t>  y = y - 2;</a:t>
            </a:r>
          </a:p>
          <a:p>
            <a:r>
              <a:rPr lang="en-US" sz="2800" dirty="0" smtClean="0">
                <a:latin typeface="Courier New" pitchFamily="49" charset="0"/>
                <a:cs typeface="Courier New" pitchFamily="49" charset="0"/>
              </a:rPr>
              <a:t>  y = y + 3;</a:t>
            </a:r>
          </a:p>
          <a:p>
            <a:r>
              <a:rPr lang="en-US" sz="2800" dirty="0" smtClean="0">
                <a:latin typeface="Courier New" pitchFamily="49" charset="0"/>
                <a:cs typeface="Courier New" pitchFamily="49" charset="0"/>
              </a:rPr>
              <a:t> } while(--</a:t>
            </a:r>
            <a:r>
              <a:rPr lang="en-US" sz="2800" dirty="0" err="1" smtClean="0">
                <a:latin typeface="Courier New" pitchFamily="49" charset="0"/>
                <a:cs typeface="Courier New" pitchFamily="49" charset="0"/>
              </a:rPr>
              <a:t>i</a:t>
            </a:r>
            <a:r>
              <a:rPr lang="en-US" sz="2800" dirty="0" smtClean="0">
                <a:latin typeface="Courier New" pitchFamily="49" charset="0"/>
                <a:cs typeface="Courier New" pitchFamily="49" charset="0"/>
              </a:rPr>
              <a:t> &gt; 0)  </a:t>
            </a:r>
          </a:p>
          <a:p>
            <a:r>
              <a:rPr lang="en-US" sz="2800" b="1" i="1" dirty="0" smtClean="0">
                <a:solidFill>
                  <a:schemeClr val="accent3">
                    <a:lumMod val="20000"/>
                    <a:lumOff val="80000"/>
                  </a:schemeClr>
                </a:solidFill>
                <a:latin typeface="Courier New" pitchFamily="49" charset="0"/>
                <a:cs typeface="Courier New" pitchFamily="49" charset="0"/>
              </a:rPr>
              <a:t> assert 0 &lt; x + y</a:t>
            </a:r>
          </a:p>
          <a:p>
            <a:r>
              <a:rPr lang="en-US" sz="2800" dirty="0" smtClean="0">
                <a:latin typeface="Courier New" pitchFamily="49" charset="0"/>
                <a:cs typeface="Courier New" pitchFamily="49" charset="0"/>
              </a:rPr>
              <a:t>}</a:t>
            </a:r>
            <a:endParaRPr lang="en-US" sz="2800" dirty="0">
              <a:latin typeface="Courier New" pitchFamily="49" charset="0"/>
              <a:cs typeface="Courier New" pitchFamily="49" charset="0"/>
            </a:endParaRPr>
          </a:p>
        </p:txBody>
      </p:sp>
      <p:graphicFrame>
        <p:nvGraphicFramePr>
          <p:cNvPr id="13" name="Group 277"/>
          <p:cNvGraphicFramePr>
            <a:graphicFrameLocks noGrp="1"/>
          </p:cNvGraphicFramePr>
          <p:nvPr/>
        </p:nvGraphicFramePr>
        <p:xfrm>
          <a:off x="4732932" y="3251200"/>
          <a:ext cx="1134468" cy="406400"/>
        </p:xfrm>
        <a:graphic>
          <a:graphicData uri="http://schemas.openxmlformats.org/drawingml/2006/table">
            <a:tbl>
              <a:tblPr/>
              <a:tblGrid>
                <a:gridCol w="344392"/>
                <a:gridCol w="374780"/>
                <a:gridCol w="415296"/>
              </a:tblGrid>
              <a:tr h="4064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cs typeface="Arial" charset="0"/>
                        </a:rPr>
                        <a:t>?</a:t>
                      </a: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15" name="Group 277"/>
          <p:cNvGraphicFramePr>
            <a:graphicFrameLocks noGrp="1"/>
          </p:cNvGraphicFramePr>
          <p:nvPr/>
        </p:nvGraphicFramePr>
        <p:xfrm>
          <a:off x="4724400" y="4622800"/>
          <a:ext cx="1134468" cy="406400"/>
        </p:xfrm>
        <a:graphic>
          <a:graphicData uri="http://schemas.openxmlformats.org/drawingml/2006/table">
            <a:tbl>
              <a:tblPr/>
              <a:tblGrid>
                <a:gridCol w="344392"/>
                <a:gridCol w="374780"/>
                <a:gridCol w="415296"/>
              </a:tblGrid>
              <a:tr h="4064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cs typeface="Arial" charset="0"/>
                        </a:rPr>
                        <a:t>?</a:t>
                      </a: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21" name="Group 265"/>
          <p:cNvGraphicFramePr>
            <a:graphicFrameLocks/>
          </p:cNvGraphicFramePr>
          <p:nvPr/>
        </p:nvGraphicFramePr>
        <p:xfrm>
          <a:off x="4725569" y="1220845"/>
          <a:ext cx="1146531" cy="407988"/>
        </p:xfrm>
        <a:graphic>
          <a:graphicData uri="http://schemas.openxmlformats.org/drawingml/2006/table">
            <a:tbl>
              <a:tblPr/>
              <a:tblGrid>
                <a:gridCol w="360143"/>
                <a:gridCol w="362949"/>
                <a:gridCol w="423439"/>
              </a:tblGrid>
              <a:tr h="40798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charset="0"/>
                          <a:cs typeface="Arial" charset="0"/>
                        </a:rPr>
                        <a:t>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charset="0"/>
                          <a:cs typeface="Arial"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dirty="0" err="1" smtClean="0">
                          <a:ln>
                            <a:noFill/>
                          </a:ln>
                          <a:solidFill>
                            <a:schemeClr val="tx2">
                              <a:lumMod val="75000"/>
                            </a:schemeClr>
                          </a:solidFill>
                          <a:effectLst/>
                          <a:latin typeface="Arial" charset="0"/>
                          <a:cs typeface="Arial" charset="0"/>
                        </a:rPr>
                        <a:t>i</a:t>
                      </a:r>
                      <a:endParaRPr kumimoji="0" lang="en-US" sz="2000" b="1" i="0" u="none" strike="noStrike" cap="none" normalizeH="0" baseline="0" dirty="0" smtClean="0">
                        <a:ln>
                          <a:noFill/>
                        </a:ln>
                        <a:solidFill>
                          <a:schemeClr val="tx2">
                            <a:lumMod val="75000"/>
                          </a:schemeClr>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2" name="Group 277"/>
          <p:cNvGraphicFramePr>
            <a:graphicFrameLocks noGrp="1"/>
          </p:cNvGraphicFramePr>
          <p:nvPr/>
        </p:nvGraphicFramePr>
        <p:xfrm>
          <a:off x="4732932" y="3823595"/>
          <a:ext cx="1134468" cy="406400"/>
        </p:xfrm>
        <a:graphic>
          <a:graphicData uri="http://schemas.openxmlformats.org/drawingml/2006/table">
            <a:tbl>
              <a:tblPr/>
              <a:tblGrid>
                <a:gridCol w="344392"/>
                <a:gridCol w="374780"/>
                <a:gridCol w="415296"/>
              </a:tblGrid>
              <a:tr h="4064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cs typeface="Arial" charset="0"/>
                        </a:rPr>
                        <a:t>?</a:t>
                      </a: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23" name="Group 277"/>
          <p:cNvGraphicFramePr>
            <a:graphicFrameLocks noGrp="1"/>
          </p:cNvGraphicFramePr>
          <p:nvPr/>
        </p:nvGraphicFramePr>
        <p:xfrm>
          <a:off x="4724400" y="2314633"/>
          <a:ext cx="1134468" cy="406400"/>
        </p:xfrm>
        <a:graphic>
          <a:graphicData uri="http://schemas.openxmlformats.org/drawingml/2006/table">
            <a:tbl>
              <a:tblPr/>
              <a:tblGrid>
                <a:gridCol w="344392"/>
                <a:gridCol w="374780"/>
                <a:gridCol w="415296"/>
              </a:tblGrid>
              <a:tr h="4064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cs typeface="Arial" charset="0"/>
                        </a:rPr>
                        <a:t>?</a:t>
                      </a: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24" name="Group 277"/>
          <p:cNvGraphicFramePr>
            <a:graphicFrameLocks noGrp="1"/>
          </p:cNvGraphicFramePr>
          <p:nvPr/>
        </p:nvGraphicFramePr>
        <p:xfrm>
          <a:off x="4724400" y="1755833"/>
          <a:ext cx="1134468" cy="406400"/>
        </p:xfrm>
        <a:graphic>
          <a:graphicData uri="http://schemas.openxmlformats.org/drawingml/2006/table">
            <a:tbl>
              <a:tblPr/>
              <a:tblGrid>
                <a:gridCol w="344392"/>
                <a:gridCol w="374780"/>
                <a:gridCol w="415296"/>
              </a:tblGrid>
              <a:tr h="4064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cs typeface="Arial" charset="0"/>
                        </a:rPr>
                        <a:t>?</a:t>
                      </a: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25" name="Group 265"/>
          <p:cNvGraphicFramePr>
            <a:graphicFrameLocks/>
          </p:cNvGraphicFramePr>
          <p:nvPr/>
        </p:nvGraphicFramePr>
        <p:xfrm>
          <a:off x="6016269" y="1220845"/>
          <a:ext cx="1146531" cy="407988"/>
        </p:xfrm>
        <a:graphic>
          <a:graphicData uri="http://schemas.openxmlformats.org/drawingml/2006/table">
            <a:tbl>
              <a:tblPr/>
              <a:tblGrid>
                <a:gridCol w="360143"/>
                <a:gridCol w="362949"/>
                <a:gridCol w="423439"/>
              </a:tblGrid>
              <a:tr h="40798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charset="0"/>
                          <a:cs typeface="Arial" charset="0"/>
                        </a:rPr>
                        <a:t>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charset="0"/>
                          <a:cs typeface="Arial"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dirty="0" err="1" smtClean="0">
                          <a:ln>
                            <a:noFill/>
                          </a:ln>
                          <a:solidFill>
                            <a:schemeClr val="tx2">
                              <a:lumMod val="75000"/>
                            </a:schemeClr>
                          </a:solidFill>
                          <a:effectLst/>
                          <a:latin typeface="Arial" charset="0"/>
                          <a:cs typeface="Arial" charset="0"/>
                        </a:rPr>
                        <a:t>i</a:t>
                      </a:r>
                      <a:endParaRPr kumimoji="0" lang="en-US" sz="2000" b="1" i="0" u="none" strike="noStrike" cap="none" normalizeH="0" baseline="0" dirty="0" smtClean="0">
                        <a:ln>
                          <a:noFill/>
                        </a:ln>
                        <a:solidFill>
                          <a:schemeClr val="tx2">
                            <a:lumMod val="75000"/>
                          </a:schemeClr>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9" name="Group 277"/>
          <p:cNvGraphicFramePr>
            <a:graphicFrameLocks noGrp="1"/>
          </p:cNvGraphicFramePr>
          <p:nvPr/>
        </p:nvGraphicFramePr>
        <p:xfrm>
          <a:off x="6019800" y="4607046"/>
          <a:ext cx="1134468" cy="406400"/>
        </p:xfrm>
        <a:graphic>
          <a:graphicData uri="http://schemas.openxmlformats.org/drawingml/2006/table">
            <a:tbl>
              <a:tblPr/>
              <a:tblGrid>
                <a:gridCol w="344392"/>
                <a:gridCol w="374780"/>
                <a:gridCol w="415296"/>
              </a:tblGrid>
              <a:tr h="4064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cs typeface="Arial" charset="0"/>
                        </a:rPr>
                        <a:t>?</a:t>
                      </a: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16" name="Group 277"/>
          <p:cNvGraphicFramePr>
            <a:graphicFrameLocks noGrp="1"/>
          </p:cNvGraphicFramePr>
          <p:nvPr/>
        </p:nvGraphicFramePr>
        <p:xfrm>
          <a:off x="6028332" y="3249768"/>
          <a:ext cx="1134468" cy="406400"/>
        </p:xfrm>
        <a:graphic>
          <a:graphicData uri="http://schemas.openxmlformats.org/drawingml/2006/table">
            <a:tbl>
              <a:tblPr/>
              <a:tblGrid>
                <a:gridCol w="344392"/>
                <a:gridCol w="374780"/>
                <a:gridCol w="415296"/>
              </a:tblGrid>
              <a:tr h="4064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cs typeface="Arial" charset="0"/>
                        </a:rPr>
                        <a:t>?</a:t>
                      </a: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17" name="Group 277"/>
          <p:cNvGraphicFramePr>
            <a:graphicFrameLocks noGrp="1"/>
          </p:cNvGraphicFramePr>
          <p:nvPr/>
        </p:nvGraphicFramePr>
        <p:xfrm>
          <a:off x="6028332" y="3822163"/>
          <a:ext cx="1134468" cy="406400"/>
        </p:xfrm>
        <a:graphic>
          <a:graphicData uri="http://schemas.openxmlformats.org/drawingml/2006/table">
            <a:tbl>
              <a:tblPr/>
              <a:tblGrid>
                <a:gridCol w="344392"/>
                <a:gridCol w="374780"/>
                <a:gridCol w="415296"/>
              </a:tblGrid>
              <a:tr h="4064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cs typeface="Arial" charset="0"/>
                        </a:rPr>
                        <a:t>?</a:t>
                      </a: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9" name="Slide Number Placeholder 18"/>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54</a:t>
            </a:fld>
            <a:endParaRPr kumimoji="0" lang="en-US" sz="1200">
              <a:solidFill>
                <a:schemeClr val="tx2"/>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Rectangle 17"/>
          <p:cNvSpPr/>
          <p:nvPr/>
        </p:nvSpPr>
        <p:spPr>
          <a:xfrm>
            <a:off x="571472" y="6172200"/>
            <a:ext cx="8037778" cy="584775"/>
          </a:xfrm>
          <a:prstGeom prst="rect">
            <a:avLst/>
          </a:prstGeom>
        </p:spPr>
        <p:txBody>
          <a:bodyPr wrap="none">
            <a:spAutoFit/>
          </a:bodyPr>
          <a:lstStyle/>
          <a:p>
            <a:r>
              <a:rPr lang="en-US" sz="3200" dirty="0" smtClean="0">
                <a:effectLst/>
                <a:latin typeface="+mn-lt"/>
              </a:rPr>
              <a:t>Change the </a:t>
            </a:r>
            <a:r>
              <a:rPr lang="en-US" sz="3200" b="1" dirty="0" smtClean="0">
                <a:solidFill>
                  <a:schemeClr val="accent1"/>
                </a:solidFill>
                <a:effectLst/>
                <a:latin typeface="+mn-lt"/>
              </a:rPr>
              <a:t>abstraction</a:t>
            </a:r>
            <a:r>
              <a:rPr lang="en-US" sz="3200" dirty="0" smtClean="0">
                <a:effectLst/>
                <a:latin typeface="+mn-lt"/>
              </a:rPr>
              <a:t> to match the </a:t>
            </a:r>
            <a:r>
              <a:rPr lang="en-US" sz="3200" b="1" dirty="0" smtClean="0">
                <a:solidFill>
                  <a:schemeClr val="accent4"/>
                </a:solidFill>
                <a:effectLst/>
                <a:latin typeface="+mn-lt"/>
              </a:rPr>
              <a:t>program</a:t>
            </a:r>
            <a:endParaRPr lang="en-US" sz="3200" b="1" dirty="0">
              <a:solidFill>
                <a:schemeClr val="accent4"/>
              </a:solidFill>
              <a:effectLst/>
              <a:latin typeface="+mn-lt"/>
            </a:endParaRPr>
          </a:p>
        </p:txBody>
      </p:sp>
      <p:sp>
        <p:nvSpPr>
          <p:cNvPr id="19" name="Title 1"/>
          <p:cNvSpPr>
            <a:spLocks noGrp="1"/>
          </p:cNvSpPr>
          <p:nvPr>
            <p:ph type="title"/>
          </p:nvPr>
        </p:nvSpPr>
        <p:spPr>
          <a:xfrm>
            <a:off x="914400" y="512064"/>
            <a:ext cx="7772400" cy="914400"/>
          </a:xfrm>
        </p:spPr>
        <p:txBody>
          <a:bodyPr/>
          <a:lstStyle/>
          <a:p>
            <a:r>
              <a:rPr lang="en-US" sz="2800" dirty="0" smtClean="0"/>
              <a:t>Standard Approach: Abstraction Refinement</a:t>
            </a:r>
            <a:endParaRPr lang="en-US" sz="2800" dirty="0"/>
          </a:p>
        </p:txBody>
      </p:sp>
      <p:sp>
        <p:nvSpPr>
          <p:cNvPr id="117" name="Rounded Rectangle 116"/>
          <p:cNvSpPr/>
          <p:nvPr/>
        </p:nvSpPr>
        <p:spPr>
          <a:xfrm>
            <a:off x="2209800" y="2743200"/>
            <a:ext cx="5486400" cy="3352800"/>
          </a:xfrm>
          <a:prstGeom prst="roundRect">
            <a:avLst/>
          </a:prstGeom>
          <a:noFill/>
          <a:ln>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solidFill>
            </a:endParaRPr>
          </a:p>
        </p:txBody>
      </p:sp>
      <p:sp>
        <p:nvSpPr>
          <p:cNvPr id="118" name="Oval 117"/>
          <p:cNvSpPr/>
          <p:nvPr/>
        </p:nvSpPr>
        <p:spPr>
          <a:xfrm>
            <a:off x="152400" y="1892808"/>
            <a:ext cx="1746504" cy="1078992"/>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600" dirty="0" smtClean="0"/>
              <a:t>program</a:t>
            </a:r>
            <a:endParaRPr lang="en-US" sz="1600" dirty="0"/>
          </a:p>
        </p:txBody>
      </p:sp>
      <p:sp>
        <p:nvSpPr>
          <p:cNvPr id="119" name="Oval 118"/>
          <p:cNvSpPr/>
          <p:nvPr/>
        </p:nvSpPr>
        <p:spPr>
          <a:xfrm>
            <a:off x="114300" y="3352800"/>
            <a:ext cx="1790700" cy="1078992"/>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smtClean="0"/>
              <a:t>specification</a:t>
            </a:r>
            <a:endParaRPr lang="en-US" sz="1600" dirty="0"/>
          </a:p>
        </p:txBody>
      </p:sp>
      <p:cxnSp>
        <p:nvCxnSpPr>
          <p:cNvPr id="120" name="Curved Connector 119"/>
          <p:cNvCxnSpPr>
            <a:stCxn id="119" idx="6"/>
            <a:endCxn id="133" idx="1"/>
          </p:cNvCxnSpPr>
          <p:nvPr/>
        </p:nvCxnSpPr>
        <p:spPr>
          <a:xfrm>
            <a:off x="1905000" y="3892296"/>
            <a:ext cx="533400" cy="1588"/>
          </a:xfrm>
          <a:prstGeom prst="curvedConnector3">
            <a:avLst>
              <a:gd name="adj1" fmla="val 50000"/>
            </a:avLst>
          </a:prstGeom>
          <a:ln w="28575">
            <a:solidFill>
              <a:schemeClr val="accent4">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1" name="Curved Connector 120"/>
          <p:cNvCxnSpPr>
            <a:stCxn id="122" idx="3"/>
            <a:endCxn id="132" idx="1"/>
          </p:cNvCxnSpPr>
          <p:nvPr/>
        </p:nvCxnSpPr>
        <p:spPr>
          <a:xfrm flipV="1">
            <a:off x="5720742" y="3892296"/>
            <a:ext cx="2218806" cy="1"/>
          </a:xfrm>
          <a:prstGeom prst="curvedConnector3">
            <a:avLst>
              <a:gd name="adj1" fmla="val 50000"/>
            </a:avLst>
          </a:prstGeom>
          <a:ln w="28575">
            <a:solidFill>
              <a:schemeClr val="accent4">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4566259" y="3384465"/>
            <a:ext cx="1154483" cy="1015663"/>
          </a:xfrm>
          <a:prstGeom prst="rect">
            <a:avLst/>
          </a:prstGeom>
          <a:noFill/>
        </p:spPr>
        <p:txBody>
          <a:bodyPr wrap="none" rtlCol="0">
            <a:spAutoFit/>
          </a:bodyPr>
          <a:lstStyle/>
          <a:p>
            <a:pPr algn="ctr"/>
            <a:r>
              <a:rPr lang="en-US" sz="2000" dirty="0" smtClean="0"/>
              <a:t>Abstract</a:t>
            </a:r>
          </a:p>
          <a:p>
            <a:pPr algn="ctr"/>
            <a:r>
              <a:rPr lang="en-US" sz="2000" dirty="0" smtClean="0"/>
              <a:t>counter</a:t>
            </a:r>
            <a:br>
              <a:rPr lang="en-US" sz="2000" dirty="0" smtClean="0"/>
            </a:br>
            <a:r>
              <a:rPr lang="en-US" sz="2000" dirty="0" smtClean="0"/>
              <a:t>example</a:t>
            </a:r>
            <a:endParaRPr lang="en-US" sz="2000" dirty="0"/>
          </a:p>
        </p:txBody>
      </p:sp>
      <p:sp>
        <p:nvSpPr>
          <p:cNvPr id="123" name="Oval 122"/>
          <p:cNvSpPr/>
          <p:nvPr/>
        </p:nvSpPr>
        <p:spPr>
          <a:xfrm>
            <a:off x="114300" y="4788408"/>
            <a:ext cx="1746504" cy="107899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b="1" dirty="0" smtClean="0"/>
              <a:t>abstraction</a:t>
            </a:r>
            <a:endParaRPr lang="en-US" sz="1600" b="1" dirty="0"/>
          </a:p>
        </p:txBody>
      </p:sp>
      <p:cxnSp>
        <p:nvCxnSpPr>
          <p:cNvPr id="124" name="Curved Connector 123"/>
          <p:cNvCxnSpPr>
            <a:stCxn id="123" idx="6"/>
            <a:endCxn id="129" idx="2"/>
          </p:cNvCxnSpPr>
          <p:nvPr/>
        </p:nvCxnSpPr>
        <p:spPr>
          <a:xfrm>
            <a:off x="1860804" y="5327904"/>
            <a:ext cx="981948" cy="1588"/>
          </a:xfrm>
          <a:prstGeom prst="curvedConnector3">
            <a:avLst>
              <a:gd name="adj1" fmla="val 50000"/>
            </a:avLst>
          </a:prstGeom>
          <a:ln w="28575">
            <a:solidFill>
              <a:schemeClr val="accent4">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5" name="Rounded Rectangle 124"/>
          <p:cNvSpPr/>
          <p:nvPr/>
        </p:nvSpPr>
        <p:spPr>
          <a:xfrm>
            <a:off x="4426392" y="4985004"/>
            <a:ext cx="1434217" cy="6858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Abstraction</a:t>
            </a:r>
            <a:br>
              <a:rPr lang="en-US" dirty="0" smtClean="0"/>
            </a:br>
            <a:r>
              <a:rPr lang="en-US" dirty="0" smtClean="0"/>
              <a:t>Refinement</a:t>
            </a:r>
            <a:endParaRPr lang="en-US" dirty="0"/>
          </a:p>
        </p:txBody>
      </p:sp>
      <p:cxnSp>
        <p:nvCxnSpPr>
          <p:cNvPr id="126" name="Curved Connector 125"/>
          <p:cNvCxnSpPr>
            <a:stCxn id="125" idx="1"/>
            <a:endCxn id="129" idx="6"/>
          </p:cNvCxnSpPr>
          <p:nvPr/>
        </p:nvCxnSpPr>
        <p:spPr>
          <a:xfrm rot="10800000">
            <a:off x="3710448" y="5327904"/>
            <a:ext cx="715944" cy="1588"/>
          </a:xfrm>
          <a:prstGeom prst="curvedConnector3">
            <a:avLst>
              <a:gd name="adj1" fmla="val 50000"/>
            </a:avLst>
          </a:prstGeom>
          <a:ln w="28575">
            <a:solidFill>
              <a:schemeClr val="accent4">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7" name="Curved Connector 126"/>
          <p:cNvCxnSpPr>
            <a:stCxn id="122" idx="2"/>
          </p:cNvCxnSpPr>
          <p:nvPr/>
        </p:nvCxnSpPr>
        <p:spPr>
          <a:xfrm rot="5400000">
            <a:off x="4921257" y="4621580"/>
            <a:ext cx="443696" cy="792"/>
          </a:xfrm>
          <a:prstGeom prst="curvedConnector3">
            <a:avLst>
              <a:gd name="adj1" fmla="val 50000"/>
            </a:avLst>
          </a:prstGeom>
          <a:ln w="28575">
            <a:solidFill>
              <a:schemeClr val="accent4">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8" name="Curved Connector 127"/>
          <p:cNvCxnSpPr>
            <a:stCxn id="129" idx="4"/>
            <a:endCxn id="125" idx="2"/>
          </p:cNvCxnSpPr>
          <p:nvPr/>
        </p:nvCxnSpPr>
        <p:spPr>
          <a:xfrm rot="5400000" flipH="1" flipV="1">
            <a:off x="4171950" y="4775453"/>
            <a:ext cx="76200" cy="1866901"/>
          </a:xfrm>
          <a:prstGeom prst="curvedConnector3">
            <a:avLst>
              <a:gd name="adj1" fmla="val -300000"/>
            </a:avLst>
          </a:prstGeom>
          <a:ln w="28575">
            <a:solidFill>
              <a:schemeClr val="accent4">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9" name="Oval 128"/>
          <p:cNvSpPr/>
          <p:nvPr/>
        </p:nvSpPr>
        <p:spPr>
          <a:xfrm>
            <a:off x="2842752" y="4908804"/>
            <a:ext cx="867696" cy="838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smtClean="0">
                <a:sym typeface="Math A"/>
              </a:rPr>
              <a:t></a:t>
            </a:r>
            <a:endParaRPr lang="en-US" sz="2400" b="1" dirty="0"/>
          </a:p>
        </p:txBody>
      </p:sp>
      <p:cxnSp>
        <p:nvCxnSpPr>
          <p:cNvPr id="131" name="Curved Connector 130"/>
          <p:cNvCxnSpPr>
            <a:stCxn id="133" idx="3"/>
            <a:endCxn id="122" idx="1"/>
          </p:cNvCxnSpPr>
          <p:nvPr/>
        </p:nvCxnSpPr>
        <p:spPr>
          <a:xfrm>
            <a:off x="4114800" y="3892296"/>
            <a:ext cx="451459" cy="1"/>
          </a:xfrm>
          <a:prstGeom prst="curvedConnector3">
            <a:avLst>
              <a:gd name="adj1" fmla="val 50000"/>
            </a:avLst>
          </a:prstGeom>
          <a:ln w="28575">
            <a:solidFill>
              <a:schemeClr val="accent4">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132" name="TextBox 131"/>
          <p:cNvSpPr txBox="1"/>
          <p:nvPr/>
        </p:nvSpPr>
        <p:spPr>
          <a:xfrm>
            <a:off x="7939548" y="3430631"/>
            <a:ext cx="1143000" cy="923330"/>
          </a:xfrm>
          <a:prstGeom prst="rect">
            <a:avLst/>
          </a:prstGeom>
          <a:noFill/>
        </p:spPr>
        <p:txBody>
          <a:bodyPr wrap="square" rtlCol="0">
            <a:spAutoFit/>
          </a:bodyPr>
          <a:lstStyle/>
          <a:p>
            <a:r>
              <a:rPr lang="en-US" dirty="0" smtClean="0"/>
              <a:t>Abstract</a:t>
            </a:r>
          </a:p>
          <a:p>
            <a:r>
              <a:rPr lang="en-US" dirty="0" smtClean="0"/>
              <a:t>counter</a:t>
            </a:r>
            <a:br>
              <a:rPr lang="en-US" dirty="0" smtClean="0"/>
            </a:br>
            <a:r>
              <a:rPr lang="en-US" dirty="0" smtClean="0"/>
              <a:t>example</a:t>
            </a:r>
            <a:endParaRPr lang="en-US" dirty="0"/>
          </a:p>
        </p:txBody>
      </p:sp>
      <p:sp>
        <p:nvSpPr>
          <p:cNvPr id="133" name="Rounded Rectangle 132"/>
          <p:cNvSpPr/>
          <p:nvPr/>
        </p:nvSpPr>
        <p:spPr>
          <a:xfrm>
            <a:off x="2438400" y="3550626"/>
            <a:ext cx="1676400" cy="68334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Verify</a:t>
            </a:r>
            <a:endParaRPr lang="en-US" dirty="0"/>
          </a:p>
        </p:txBody>
      </p:sp>
      <p:cxnSp>
        <p:nvCxnSpPr>
          <p:cNvPr id="134" name="Curved Connector 133"/>
          <p:cNvCxnSpPr>
            <a:endCxn id="133" idx="2"/>
          </p:cNvCxnSpPr>
          <p:nvPr/>
        </p:nvCxnSpPr>
        <p:spPr>
          <a:xfrm rot="5400000" flipH="1" flipV="1">
            <a:off x="2916289" y="4593483"/>
            <a:ext cx="719828" cy="794"/>
          </a:xfrm>
          <a:prstGeom prst="curvedConnector3">
            <a:avLst>
              <a:gd name="adj1" fmla="val 50000"/>
            </a:avLst>
          </a:prstGeom>
          <a:ln w="28575">
            <a:solidFill>
              <a:schemeClr val="accent4">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0" name="Curved Connector 139"/>
          <p:cNvCxnSpPr>
            <a:stCxn id="118" idx="5"/>
            <a:endCxn id="133" idx="0"/>
          </p:cNvCxnSpPr>
          <p:nvPr/>
        </p:nvCxnSpPr>
        <p:spPr>
          <a:xfrm rot="16200000" flipH="1">
            <a:off x="2091447" y="2365472"/>
            <a:ext cx="736841" cy="1633466"/>
          </a:xfrm>
          <a:prstGeom prst="curvedConnector3">
            <a:avLst>
              <a:gd name="adj1" fmla="val 50000"/>
            </a:avLst>
          </a:prstGeom>
          <a:ln w="28575">
            <a:solidFill>
              <a:schemeClr val="accent4">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148" name="TextBox 147"/>
          <p:cNvSpPr txBox="1"/>
          <p:nvPr/>
        </p:nvSpPr>
        <p:spPr>
          <a:xfrm>
            <a:off x="8001000" y="2895600"/>
            <a:ext cx="1143000" cy="369332"/>
          </a:xfrm>
          <a:prstGeom prst="rect">
            <a:avLst/>
          </a:prstGeom>
          <a:noFill/>
        </p:spPr>
        <p:txBody>
          <a:bodyPr wrap="square" rtlCol="0">
            <a:spAutoFit/>
          </a:bodyPr>
          <a:lstStyle/>
          <a:p>
            <a:r>
              <a:rPr lang="en-US" dirty="0" smtClean="0"/>
              <a:t>Valid</a:t>
            </a:r>
            <a:endParaRPr lang="en-US" dirty="0"/>
          </a:p>
        </p:txBody>
      </p:sp>
      <p:cxnSp>
        <p:nvCxnSpPr>
          <p:cNvPr id="149" name="Curved Connector 148"/>
          <p:cNvCxnSpPr>
            <a:stCxn id="133" idx="3"/>
            <a:endCxn id="148" idx="1"/>
          </p:cNvCxnSpPr>
          <p:nvPr/>
        </p:nvCxnSpPr>
        <p:spPr>
          <a:xfrm flipV="1">
            <a:off x="4114800" y="3080266"/>
            <a:ext cx="3886200" cy="812030"/>
          </a:xfrm>
          <a:prstGeom prst="curvedConnector3">
            <a:avLst>
              <a:gd name="adj1" fmla="val 3595"/>
            </a:avLst>
          </a:prstGeom>
          <a:ln w="28575">
            <a:solidFill>
              <a:schemeClr val="accent4">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24" name="Slide Number Placeholder 23"/>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55</a:t>
            </a:fld>
            <a:endParaRPr kumimoji="0" lang="en-US" sz="1200">
              <a:solidFill>
                <a:schemeClr val="tx2"/>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2209800" y="1504336"/>
            <a:ext cx="5486400" cy="4591664"/>
          </a:xfrm>
          <a:prstGeom prst="roundRect">
            <a:avLst/>
          </a:prstGeom>
          <a:noFill/>
          <a:ln>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solidFill>
            </a:endParaRPr>
          </a:p>
        </p:txBody>
      </p:sp>
      <p:sp>
        <p:nvSpPr>
          <p:cNvPr id="5" name="Oval 4"/>
          <p:cNvSpPr/>
          <p:nvPr/>
        </p:nvSpPr>
        <p:spPr>
          <a:xfrm>
            <a:off x="152400" y="1892808"/>
            <a:ext cx="1746504" cy="1078992"/>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smtClean="0"/>
              <a:t>program</a:t>
            </a:r>
            <a:endParaRPr lang="en-US" b="1" dirty="0"/>
          </a:p>
        </p:txBody>
      </p:sp>
      <p:sp>
        <p:nvSpPr>
          <p:cNvPr id="6" name="Oval 5"/>
          <p:cNvSpPr/>
          <p:nvPr/>
        </p:nvSpPr>
        <p:spPr>
          <a:xfrm>
            <a:off x="114300" y="3352800"/>
            <a:ext cx="1790700" cy="1078992"/>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smtClean="0"/>
              <a:t>specification</a:t>
            </a:r>
            <a:endParaRPr lang="en-US" sz="1600" dirty="0"/>
          </a:p>
        </p:txBody>
      </p:sp>
      <p:cxnSp>
        <p:nvCxnSpPr>
          <p:cNvPr id="7" name="Curved Connector 6"/>
          <p:cNvCxnSpPr>
            <a:stCxn id="6" idx="6"/>
            <a:endCxn id="94" idx="1"/>
          </p:cNvCxnSpPr>
          <p:nvPr/>
        </p:nvCxnSpPr>
        <p:spPr>
          <a:xfrm>
            <a:off x="1905000" y="3892296"/>
            <a:ext cx="533400" cy="1588"/>
          </a:xfrm>
          <a:prstGeom prst="curvedConnector3">
            <a:avLst>
              <a:gd name="adj1" fmla="val 50000"/>
            </a:avLst>
          </a:prstGeom>
          <a:ln w="28575">
            <a:solidFill>
              <a:schemeClr val="accent4">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Curved Connector 8"/>
          <p:cNvCxnSpPr>
            <a:stCxn id="12" idx="3"/>
            <a:endCxn id="34" idx="1"/>
          </p:cNvCxnSpPr>
          <p:nvPr/>
        </p:nvCxnSpPr>
        <p:spPr>
          <a:xfrm flipV="1">
            <a:off x="5720742" y="3892296"/>
            <a:ext cx="2218806" cy="1"/>
          </a:xfrm>
          <a:prstGeom prst="curvedConnector3">
            <a:avLst>
              <a:gd name="adj1" fmla="val 50000"/>
            </a:avLst>
          </a:prstGeom>
          <a:ln w="28575">
            <a:solidFill>
              <a:schemeClr val="accent4">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566259" y="3384465"/>
            <a:ext cx="1154483" cy="1015663"/>
          </a:xfrm>
          <a:prstGeom prst="rect">
            <a:avLst/>
          </a:prstGeom>
          <a:noFill/>
        </p:spPr>
        <p:txBody>
          <a:bodyPr wrap="none" rtlCol="0">
            <a:spAutoFit/>
          </a:bodyPr>
          <a:lstStyle/>
          <a:p>
            <a:pPr algn="ctr"/>
            <a:r>
              <a:rPr lang="en-US" sz="2000" dirty="0" smtClean="0"/>
              <a:t>Abstract</a:t>
            </a:r>
            <a:br>
              <a:rPr lang="en-US" sz="2000" dirty="0" smtClean="0"/>
            </a:br>
            <a:r>
              <a:rPr lang="en-US" sz="2000" dirty="0" smtClean="0"/>
              <a:t>counter</a:t>
            </a:r>
            <a:br>
              <a:rPr lang="en-US" sz="2000" dirty="0" smtClean="0"/>
            </a:br>
            <a:r>
              <a:rPr lang="en-US" sz="2000" dirty="0" smtClean="0"/>
              <a:t>example</a:t>
            </a:r>
            <a:endParaRPr lang="en-US" sz="2000" dirty="0"/>
          </a:p>
        </p:txBody>
      </p:sp>
      <p:sp>
        <p:nvSpPr>
          <p:cNvPr id="13" name="Oval 12"/>
          <p:cNvSpPr/>
          <p:nvPr/>
        </p:nvSpPr>
        <p:spPr>
          <a:xfrm>
            <a:off x="114300" y="4788408"/>
            <a:ext cx="1746504" cy="107899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b="1" dirty="0" smtClean="0"/>
              <a:t>abstraction</a:t>
            </a:r>
            <a:endParaRPr lang="en-US" sz="1600" b="1" dirty="0"/>
          </a:p>
        </p:txBody>
      </p:sp>
      <p:cxnSp>
        <p:nvCxnSpPr>
          <p:cNvPr id="14" name="Curved Connector 13"/>
          <p:cNvCxnSpPr>
            <a:stCxn id="13" idx="6"/>
            <a:endCxn id="58" idx="2"/>
          </p:cNvCxnSpPr>
          <p:nvPr/>
        </p:nvCxnSpPr>
        <p:spPr>
          <a:xfrm>
            <a:off x="1860804" y="5327904"/>
            <a:ext cx="981948" cy="1588"/>
          </a:xfrm>
          <a:prstGeom prst="curvedConnector3">
            <a:avLst>
              <a:gd name="adj1" fmla="val 50000"/>
            </a:avLst>
          </a:prstGeom>
          <a:ln w="28575">
            <a:solidFill>
              <a:schemeClr val="accent4">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4426392" y="4985004"/>
            <a:ext cx="1434217" cy="6858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Abstraction</a:t>
            </a:r>
            <a:br>
              <a:rPr lang="en-US" dirty="0" smtClean="0"/>
            </a:br>
            <a:r>
              <a:rPr lang="en-US" dirty="0" smtClean="0"/>
              <a:t>Refinement</a:t>
            </a:r>
            <a:endParaRPr lang="en-US" dirty="0"/>
          </a:p>
        </p:txBody>
      </p:sp>
      <p:cxnSp>
        <p:nvCxnSpPr>
          <p:cNvPr id="16" name="Curved Connector 15"/>
          <p:cNvCxnSpPr>
            <a:stCxn id="15" idx="1"/>
            <a:endCxn id="58" idx="6"/>
          </p:cNvCxnSpPr>
          <p:nvPr/>
        </p:nvCxnSpPr>
        <p:spPr>
          <a:xfrm rot="10800000">
            <a:off x="3710448" y="5327904"/>
            <a:ext cx="715944" cy="1588"/>
          </a:xfrm>
          <a:prstGeom prst="curvedConnector3">
            <a:avLst>
              <a:gd name="adj1" fmla="val 50000"/>
            </a:avLst>
          </a:prstGeom>
          <a:ln w="28575">
            <a:solidFill>
              <a:schemeClr val="accent4">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Curved Connector 16"/>
          <p:cNvCxnSpPr>
            <a:stCxn id="12" idx="2"/>
          </p:cNvCxnSpPr>
          <p:nvPr/>
        </p:nvCxnSpPr>
        <p:spPr>
          <a:xfrm rot="5400000">
            <a:off x="4917289" y="4625548"/>
            <a:ext cx="451633" cy="793"/>
          </a:xfrm>
          <a:prstGeom prst="curvedConnector3">
            <a:avLst>
              <a:gd name="adj1" fmla="val 50000"/>
            </a:avLst>
          </a:prstGeom>
          <a:ln w="28575">
            <a:solidFill>
              <a:schemeClr val="accent4">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642910" y="6172200"/>
            <a:ext cx="8095486" cy="584775"/>
          </a:xfrm>
          <a:prstGeom prst="rect">
            <a:avLst/>
          </a:prstGeom>
        </p:spPr>
        <p:txBody>
          <a:bodyPr wrap="none">
            <a:spAutoFit/>
          </a:bodyPr>
          <a:lstStyle/>
          <a:p>
            <a:r>
              <a:rPr lang="en-US" sz="3200" dirty="0" smtClean="0">
                <a:effectLst/>
                <a:latin typeface="+mn-lt"/>
              </a:rPr>
              <a:t>Change the </a:t>
            </a:r>
            <a:r>
              <a:rPr lang="en-US" sz="3200" b="1" dirty="0" smtClean="0">
                <a:solidFill>
                  <a:schemeClr val="accent4"/>
                </a:solidFill>
                <a:latin typeface="+mn-lt"/>
              </a:rPr>
              <a:t>program</a:t>
            </a:r>
            <a:r>
              <a:rPr lang="en-US" sz="3200" dirty="0" smtClean="0">
                <a:effectLst/>
                <a:latin typeface="+mn-lt"/>
              </a:rPr>
              <a:t> to match the </a:t>
            </a:r>
            <a:r>
              <a:rPr lang="en-US" sz="3200" b="1" dirty="0" smtClean="0">
                <a:solidFill>
                  <a:schemeClr val="accent1"/>
                </a:solidFill>
                <a:latin typeface="+mn-lt"/>
              </a:rPr>
              <a:t>abstraction</a:t>
            </a:r>
            <a:endParaRPr lang="en-US" sz="3200" b="1" dirty="0">
              <a:solidFill>
                <a:schemeClr val="accent4"/>
              </a:solidFill>
              <a:effectLst/>
              <a:latin typeface="+mn-lt"/>
            </a:endParaRPr>
          </a:p>
        </p:txBody>
      </p:sp>
      <p:cxnSp>
        <p:nvCxnSpPr>
          <p:cNvPr id="35" name="Curved Connector 34"/>
          <p:cNvCxnSpPr>
            <a:stCxn id="58" idx="4"/>
            <a:endCxn id="15" idx="2"/>
          </p:cNvCxnSpPr>
          <p:nvPr/>
        </p:nvCxnSpPr>
        <p:spPr>
          <a:xfrm rot="5400000" flipH="1" flipV="1">
            <a:off x="4171950" y="4775453"/>
            <a:ext cx="76200" cy="1866901"/>
          </a:xfrm>
          <a:prstGeom prst="curvedConnector3">
            <a:avLst>
              <a:gd name="adj1" fmla="val -300000"/>
            </a:avLst>
          </a:prstGeom>
          <a:ln w="28575">
            <a:solidFill>
              <a:schemeClr val="accent4">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58" name="Oval 57"/>
          <p:cNvSpPr/>
          <p:nvPr/>
        </p:nvSpPr>
        <p:spPr>
          <a:xfrm>
            <a:off x="2842752" y="4908804"/>
            <a:ext cx="867696" cy="838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sym typeface="Math A"/>
              </a:rPr>
              <a:t></a:t>
            </a:r>
            <a:endParaRPr lang="en-US" sz="2400" dirty="0"/>
          </a:p>
        </p:txBody>
      </p:sp>
      <p:sp>
        <p:nvSpPr>
          <p:cNvPr id="64" name="Oval 63"/>
          <p:cNvSpPr/>
          <p:nvPr/>
        </p:nvSpPr>
        <p:spPr>
          <a:xfrm>
            <a:off x="2813256" y="2013204"/>
            <a:ext cx="943896" cy="8382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dirty="0" smtClean="0">
                <a:sym typeface="Symbol"/>
              </a:rPr>
              <a:t></a:t>
            </a:r>
            <a:endParaRPr lang="en-US" sz="2400" dirty="0"/>
          </a:p>
        </p:txBody>
      </p:sp>
      <p:cxnSp>
        <p:nvCxnSpPr>
          <p:cNvPr id="77" name="Curved Connector 76"/>
          <p:cNvCxnSpPr>
            <a:stCxn id="94" idx="3"/>
            <a:endCxn id="12" idx="1"/>
          </p:cNvCxnSpPr>
          <p:nvPr/>
        </p:nvCxnSpPr>
        <p:spPr>
          <a:xfrm>
            <a:off x="4114800" y="3892296"/>
            <a:ext cx="451459" cy="1"/>
          </a:xfrm>
          <a:prstGeom prst="curvedConnector3">
            <a:avLst>
              <a:gd name="adj1" fmla="val 50000"/>
            </a:avLst>
          </a:prstGeom>
          <a:ln w="28575">
            <a:solidFill>
              <a:schemeClr val="accent4">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94" name="Rounded Rectangle 93"/>
          <p:cNvSpPr/>
          <p:nvPr/>
        </p:nvSpPr>
        <p:spPr>
          <a:xfrm>
            <a:off x="2438400" y="3550626"/>
            <a:ext cx="1676400" cy="68334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smtClean="0"/>
              <a:t>Verify</a:t>
            </a:r>
            <a:endParaRPr lang="en-US" sz="2000" dirty="0"/>
          </a:p>
        </p:txBody>
      </p:sp>
      <p:cxnSp>
        <p:nvCxnSpPr>
          <p:cNvPr id="96" name="Curved Connector 95"/>
          <p:cNvCxnSpPr>
            <a:endCxn id="94" idx="2"/>
          </p:cNvCxnSpPr>
          <p:nvPr/>
        </p:nvCxnSpPr>
        <p:spPr>
          <a:xfrm rot="5400000" flipH="1" flipV="1">
            <a:off x="2916289" y="4593483"/>
            <a:ext cx="719828" cy="794"/>
          </a:xfrm>
          <a:prstGeom prst="curvedConnector3">
            <a:avLst>
              <a:gd name="adj1" fmla="val 50000"/>
            </a:avLst>
          </a:prstGeom>
          <a:ln w="28575">
            <a:solidFill>
              <a:schemeClr val="accent4">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26" name="Title 1"/>
          <p:cNvSpPr>
            <a:spLocks noGrp="1"/>
          </p:cNvSpPr>
          <p:nvPr>
            <p:ph type="title"/>
          </p:nvPr>
        </p:nvSpPr>
        <p:spPr>
          <a:xfrm>
            <a:off x="381000" y="512064"/>
            <a:ext cx="8458200" cy="914400"/>
          </a:xfrm>
        </p:spPr>
        <p:txBody>
          <a:bodyPr/>
          <a:lstStyle/>
          <a:p>
            <a:r>
              <a:rPr lang="en-US" sz="2800" dirty="0" smtClean="0"/>
              <a:t>Our Approach: Abstraction-Guided Synthesis</a:t>
            </a:r>
            <a:endParaRPr lang="en-US" sz="2800" dirty="0"/>
          </a:p>
        </p:txBody>
      </p:sp>
      <p:sp>
        <p:nvSpPr>
          <p:cNvPr id="27" name="Rounded Rectangle 26"/>
          <p:cNvSpPr/>
          <p:nvPr/>
        </p:nvSpPr>
        <p:spPr>
          <a:xfrm>
            <a:off x="4419600" y="2089404"/>
            <a:ext cx="1447800" cy="685800"/>
          </a:xfrm>
          <a:prstGeom prst="roundRect">
            <a:avLst/>
          </a:prstGeom>
          <a:ln>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Program</a:t>
            </a:r>
            <a:br>
              <a:rPr lang="en-US" dirty="0" smtClean="0"/>
            </a:br>
            <a:r>
              <a:rPr lang="en-US" dirty="0" smtClean="0"/>
              <a:t>Restriction</a:t>
            </a:r>
            <a:endParaRPr lang="en-US" dirty="0"/>
          </a:p>
        </p:txBody>
      </p:sp>
      <p:cxnSp>
        <p:nvCxnSpPr>
          <p:cNvPr id="28" name="Curved Connector 27"/>
          <p:cNvCxnSpPr>
            <a:stCxn id="12" idx="0"/>
            <a:endCxn id="27" idx="2"/>
          </p:cNvCxnSpPr>
          <p:nvPr/>
        </p:nvCxnSpPr>
        <p:spPr>
          <a:xfrm rot="16200000" flipV="1">
            <a:off x="4838871" y="3079834"/>
            <a:ext cx="609261" cy="1"/>
          </a:xfrm>
          <a:prstGeom prst="curvedConnector3">
            <a:avLst>
              <a:gd name="adj1" fmla="val 50000"/>
            </a:avLst>
          </a:prstGeom>
          <a:ln w="28575">
            <a:solidFill>
              <a:schemeClr val="accent4">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Curved Connector 31"/>
          <p:cNvCxnSpPr>
            <a:stCxn id="27" idx="1"/>
            <a:endCxn id="64" idx="6"/>
          </p:cNvCxnSpPr>
          <p:nvPr/>
        </p:nvCxnSpPr>
        <p:spPr>
          <a:xfrm rot="10800000">
            <a:off x="3757152" y="2432304"/>
            <a:ext cx="662448" cy="1588"/>
          </a:xfrm>
          <a:prstGeom prst="curvedConnector3">
            <a:avLst>
              <a:gd name="adj1" fmla="val 50000"/>
            </a:avLst>
          </a:prstGeom>
          <a:ln w="28575">
            <a:solidFill>
              <a:schemeClr val="accent4">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Curved Connector 35"/>
          <p:cNvCxnSpPr>
            <a:stCxn id="64" idx="5"/>
            <a:endCxn id="27" idx="2"/>
          </p:cNvCxnSpPr>
          <p:nvPr/>
        </p:nvCxnSpPr>
        <p:spPr>
          <a:xfrm rot="16200000" flipH="1">
            <a:off x="4357936" y="1989639"/>
            <a:ext cx="46551" cy="1524578"/>
          </a:xfrm>
          <a:prstGeom prst="curvedConnector3">
            <a:avLst>
              <a:gd name="adj1" fmla="val 754766"/>
            </a:avLst>
          </a:prstGeom>
          <a:ln w="28575">
            <a:solidFill>
              <a:schemeClr val="accent4">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9" name="Curved Connector 38"/>
          <p:cNvCxnSpPr>
            <a:stCxn id="64" idx="4"/>
            <a:endCxn id="94" idx="0"/>
          </p:cNvCxnSpPr>
          <p:nvPr/>
        </p:nvCxnSpPr>
        <p:spPr>
          <a:xfrm rot="5400000">
            <a:off x="2931291" y="3196713"/>
            <a:ext cx="699222" cy="8604"/>
          </a:xfrm>
          <a:prstGeom prst="curvedConnector3">
            <a:avLst>
              <a:gd name="adj1" fmla="val 50000"/>
            </a:avLst>
          </a:prstGeom>
          <a:ln w="28575">
            <a:solidFill>
              <a:schemeClr val="accent4">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Curved Connector 43"/>
          <p:cNvCxnSpPr>
            <a:stCxn id="5" idx="5"/>
            <a:endCxn id="94" idx="0"/>
          </p:cNvCxnSpPr>
          <p:nvPr/>
        </p:nvCxnSpPr>
        <p:spPr>
          <a:xfrm rot="16200000" flipH="1">
            <a:off x="2091447" y="2365472"/>
            <a:ext cx="736841" cy="1633466"/>
          </a:xfrm>
          <a:prstGeom prst="curvedConnector3">
            <a:avLst>
              <a:gd name="adj1" fmla="val 50000"/>
            </a:avLst>
          </a:prstGeom>
          <a:ln w="28575">
            <a:solidFill>
              <a:schemeClr val="accent4">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59" name="Rounded Rectangle 58"/>
          <p:cNvSpPr/>
          <p:nvPr/>
        </p:nvSpPr>
        <p:spPr>
          <a:xfrm>
            <a:off x="6248400" y="2089404"/>
            <a:ext cx="1295400" cy="685800"/>
          </a:xfrm>
          <a:prstGeom prst="roundRect">
            <a:avLst/>
          </a:prstGeom>
          <a:ln>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Implement</a:t>
            </a:r>
            <a:endParaRPr lang="en-US" dirty="0"/>
          </a:p>
        </p:txBody>
      </p:sp>
      <p:cxnSp>
        <p:nvCxnSpPr>
          <p:cNvPr id="86" name="Curved Connector 85"/>
          <p:cNvCxnSpPr>
            <a:stCxn id="5" idx="6"/>
            <a:endCxn id="64" idx="2"/>
          </p:cNvCxnSpPr>
          <p:nvPr/>
        </p:nvCxnSpPr>
        <p:spPr>
          <a:xfrm>
            <a:off x="1898904" y="2432304"/>
            <a:ext cx="914352" cy="1588"/>
          </a:xfrm>
          <a:prstGeom prst="curvedConnector3">
            <a:avLst>
              <a:gd name="adj1" fmla="val 50000"/>
            </a:avLst>
          </a:prstGeom>
          <a:ln w="28575">
            <a:solidFill>
              <a:schemeClr val="accent4">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0" name="Curved Connector 89"/>
          <p:cNvCxnSpPr>
            <a:stCxn id="64" idx="0"/>
            <a:endCxn id="59" idx="0"/>
          </p:cNvCxnSpPr>
          <p:nvPr/>
        </p:nvCxnSpPr>
        <p:spPr>
          <a:xfrm rot="16200000" flipH="1">
            <a:off x="5052552" y="245856"/>
            <a:ext cx="76200" cy="3610896"/>
          </a:xfrm>
          <a:prstGeom prst="curvedConnector3">
            <a:avLst>
              <a:gd name="adj1" fmla="val -300000"/>
            </a:avLst>
          </a:prstGeom>
          <a:ln w="28575">
            <a:solidFill>
              <a:schemeClr val="accent4">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8" name="Curved Connector 85"/>
          <p:cNvCxnSpPr>
            <a:stCxn id="59" idx="3"/>
            <a:endCxn id="104" idx="2"/>
          </p:cNvCxnSpPr>
          <p:nvPr/>
        </p:nvCxnSpPr>
        <p:spPr>
          <a:xfrm>
            <a:off x="7543800" y="2432304"/>
            <a:ext cx="565378" cy="1588"/>
          </a:xfrm>
          <a:prstGeom prst="curvedConnector3">
            <a:avLst>
              <a:gd name="adj1" fmla="val 50000"/>
            </a:avLst>
          </a:prstGeom>
          <a:ln w="28575">
            <a:solidFill>
              <a:schemeClr val="accent4">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104" name="Oval 103"/>
          <p:cNvSpPr/>
          <p:nvPr/>
        </p:nvSpPr>
        <p:spPr>
          <a:xfrm>
            <a:off x="8109178" y="2013204"/>
            <a:ext cx="838200" cy="8382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600" dirty="0" smtClean="0"/>
              <a:t>P’</a:t>
            </a:r>
          </a:p>
        </p:txBody>
      </p:sp>
      <p:cxnSp>
        <p:nvCxnSpPr>
          <p:cNvPr id="153" name="Curved Connector 152"/>
          <p:cNvCxnSpPr>
            <a:stCxn id="5" idx="7"/>
            <a:endCxn id="59" idx="0"/>
          </p:cNvCxnSpPr>
          <p:nvPr/>
        </p:nvCxnSpPr>
        <p:spPr>
          <a:xfrm rot="16200000" flipH="1">
            <a:off x="4250326" y="-556370"/>
            <a:ext cx="38581" cy="5252966"/>
          </a:xfrm>
          <a:prstGeom prst="curvedConnector3">
            <a:avLst>
              <a:gd name="adj1" fmla="val -1002087"/>
            </a:avLst>
          </a:prstGeom>
          <a:ln w="28575">
            <a:solidFill>
              <a:schemeClr val="accent4">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939548" y="3430631"/>
            <a:ext cx="1143000" cy="923330"/>
          </a:xfrm>
          <a:prstGeom prst="rect">
            <a:avLst/>
          </a:prstGeom>
          <a:noFill/>
        </p:spPr>
        <p:txBody>
          <a:bodyPr wrap="square" rtlCol="0">
            <a:spAutoFit/>
          </a:bodyPr>
          <a:lstStyle/>
          <a:p>
            <a:r>
              <a:rPr lang="en-US" dirty="0" smtClean="0"/>
              <a:t>Abstract</a:t>
            </a:r>
          </a:p>
          <a:p>
            <a:r>
              <a:rPr lang="en-US" dirty="0" smtClean="0"/>
              <a:t>counter</a:t>
            </a:r>
            <a:br>
              <a:rPr lang="en-US" dirty="0" smtClean="0"/>
            </a:br>
            <a:r>
              <a:rPr lang="en-US" dirty="0" smtClean="0"/>
              <a:t>example</a:t>
            </a:r>
            <a:endParaRPr lang="en-US" dirty="0"/>
          </a:p>
        </p:txBody>
      </p:sp>
      <p:sp>
        <p:nvSpPr>
          <p:cNvPr id="37" name="Slide Number Placeholder 36"/>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56</a:t>
            </a:fld>
            <a:endParaRPr kumimoji="0" lang="en-US" sz="1200">
              <a:solidFill>
                <a:schemeClr val="tx2"/>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9"/>
                                        </p:tgtEl>
                                        <p:attrNameLst>
                                          <p:attrName>style.visibility</p:attrName>
                                        </p:attrNameLst>
                                      </p:cBhvr>
                                      <p:to>
                                        <p:strVal val="visible"/>
                                      </p:to>
                                    </p:set>
                                    <p:animEffect transition="in" filter="fade">
                                      <p:cBhvr>
                                        <p:cTn id="14" dur="2000"/>
                                        <p:tgtEl>
                                          <p:spTgt spid="59"/>
                                        </p:tgtEl>
                                      </p:cBhvr>
                                    </p:animEffect>
                                  </p:childTnLst>
                                </p:cTn>
                              </p:par>
                              <p:par>
                                <p:cTn id="15" presetID="10" presetClass="entr" presetSubtype="0" fill="hold" nodeType="with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fade">
                                      <p:cBhvr>
                                        <p:cTn id="17" dur="2000"/>
                                        <p:tgtEl>
                                          <p:spTgt spid="90"/>
                                        </p:tgtEl>
                                      </p:cBhvr>
                                    </p:animEffect>
                                  </p:childTnLst>
                                </p:cTn>
                              </p:par>
                              <p:par>
                                <p:cTn id="18" presetID="10" presetClass="entr" presetSubtype="0" fill="hold" nodeType="withEffect">
                                  <p:stCondLst>
                                    <p:cond delay="0"/>
                                  </p:stCondLst>
                                  <p:childTnLst>
                                    <p:set>
                                      <p:cBhvr>
                                        <p:cTn id="19" dur="1" fill="hold">
                                          <p:stCondLst>
                                            <p:cond delay="0"/>
                                          </p:stCondLst>
                                        </p:cTn>
                                        <p:tgtEl>
                                          <p:spTgt spid="153"/>
                                        </p:tgtEl>
                                        <p:attrNameLst>
                                          <p:attrName>style.visibility</p:attrName>
                                        </p:attrNameLst>
                                      </p:cBhvr>
                                      <p:to>
                                        <p:strVal val="visible"/>
                                      </p:to>
                                    </p:set>
                                    <p:animEffect transition="in" filter="fade">
                                      <p:cBhvr>
                                        <p:cTn id="20" dur="20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59"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AGS Algorithm – High Level</a:t>
            </a:r>
            <a:endParaRPr lang="en-US" dirty="0"/>
          </a:p>
        </p:txBody>
      </p:sp>
      <p:sp>
        <p:nvSpPr>
          <p:cNvPr id="3" name="Content Placeholder 2"/>
          <p:cNvSpPr>
            <a:spLocks noGrp="1"/>
          </p:cNvSpPr>
          <p:nvPr>
            <p:ph idx="1"/>
          </p:nvPr>
        </p:nvSpPr>
        <p:spPr>
          <a:xfrm>
            <a:off x="1159266" y="2286000"/>
            <a:ext cx="7086600" cy="3931440"/>
          </a:xfrm>
        </p:spPr>
        <p:txBody>
          <a:bodyPr>
            <a:normAutofit fontScale="70000" lnSpcReduction="20000"/>
          </a:bodyPr>
          <a:lstStyle/>
          <a:p>
            <a:pPr>
              <a:buNone/>
            </a:pPr>
            <a:r>
              <a:rPr lang="en-US" sz="3200" dirty="0" smtClean="0">
                <a:latin typeface="Courier New" pitchFamily="49" charset="0"/>
                <a:cs typeface="Courier New" pitchFamily="49" charset="0"/>
                <a:sym typeface="Symbol"/>
              </a:rPr>
              <a:t>  = true</a:t>
            </a:r>
            <a:endParaRPr lang="en-US" sz="3200" dirty="0" smtClean="0">
              <a:latin typeface="Courier New" pitchFamily="49" charset="0"/>
              <a:cs typeface="Courier New" pitchFamily="49" charset="0"/>
            </a:endParaRPr>
          </a:p>
          <a:p>
            <a:pPr>
              <a:buNone/>
            </a:pPr>
            <a:r>
              <a:rPr lang="en-US" sz="3200" dirty="0" smtClean="0">
                <a:latin typeface="Courier New" pitchFamily="49" charset="0"/>
                <a:cs typeface="Courier New" pitchFamily="49" charset="0"/>
              </a:rPr>
              <a:t> while(</a:t>
            </a:r>
            <a:r>
              <a:rPr lang="en-US" sz="3200" dirty="0" smtClean="0">
                <a:latin typeface="Courier New" pitchFamily="49" charset="0"/>
                <a:cs typeface="Courier New" pitchFamily="49" charset="0"/>
                <a:sym typeface="Math B"/>
              </a:rPr>
              <a:t></a:t>
            </a:r>
            <a:r>
              <a:rPr lang="en-US" sz="3200" dirty="0" smtClean="0">
                <a:latin typeface="Courier New" pitchFamily="49" charset="0"/>
                <a:cs typeface="Courier New" pitchFamily="49" charset="0"/>
              </a:rPr>
              <a:t>P</a:t>
            </a:r>
            <a:r>
              <a:rPr lang="en-US" sz="3200" dirty="0" smtClean="0">
                <a:latin typeface="Courier New" pitchFamily="49" charset="0"/>
                <a:cs typeface="Courier New" pitchFamily="49" charset="0"/>
                <a:sym typeface="Math B"/>
              </a:rPr>
              <a:t></a:t>
            </a:r>
            <a:r>
              <a:rPr lang="en-US" sz="3200" baseline="-25000" dirty="0" smtClean="0">
                <a:latin typeface="Courier New" pitchFamily="49" charset="0"/>
                <a:cs typeface="Courier New" pitchFamily="49" charset="0"/>
                <a:sym typeface="Math A"/>
              </a:rPr>
              <a:t></a:t>
            </a:r>
            <a:r>
              <a:rPr lang="en-US" sz="3200" dirty="0" smtClean="0">
                <a:latin typeface="Courier New" pitchFamily="49" charset="0"/>
                <a:cs typeface="Courier New" pitchFamily="49" charset="0"/>
                <a:sym typeface="Math A"/>
              </a:rPr>
              <a:t> </a:t>
            </a:r>
            <a:r>
              <a:rPr lang="en-US" sz="3200" dirty="0" smtClean="0">
                <a:latin typeface="Courier New" pitchFamily="49" charset="0"/>
                <a:cs typeface="Courier New" pitchFamily="49" charset="0"/>
                <a:sym typeface="Symbol"/>
              </a:rPr>
              <a:t> </a:t>
            </a:r>
            <a:r>
              <a:rPr lang="en-US" sz="3200" dirty="0" smtClean="0">
                <a:latin typeface="Courier New" pitchFamily="49" charset="0"/>
                <a:cs typeface="Courier New" pitchFamily="49" charset="0"/>
                <a:sym typeface="Math B"/>
              </a:rPr>
              <a:t></a:t>
            </a:r>
            <a:r>
              <a:rPr lang="en-US" sz="3200" dirty="0" smtClean="0">
                <a:latin typeface="Courier New" pitchFamily="49" charset="0"/>
                <a:cs typeface="Courier New" pitchFamily="49" charset="0"/>
                <a:sym typeface="Symbol"/>
              </a:rPr>
              <a:t></a:t>
            </a:r>
            <a:r>
              <a:rPr lang="en-US" sz="3200" dirty="0" smtClean="0">
                <a:latin typeface="Courier New" pitchFamily="49" charset="0"/>
                <a:cs typeface="Courier New" pitchFamily="49" charset="0"/>
                <a:sym typeface="Math B"/>
              </a:rPr>
              <a:t> </a:t>
            </a:r>
            <a:r>
              <a:rPr lang="en-US" sz="4600" dirty="0" smtClean="0">
                <a:latin typeface="Courier New" pitchFamily="49" charset="0"/>
                <a:cs typeface="Courier New" pitchFamily="49" charset="0"/>
                <a:sym typeface="Math C"/>
              </a:rPr>
              <a:t></a:t>
            </a:r>
            <a:r>
              <a:rPr lang="en-US" sz="3200" baseline="-25000" dirty="0" smtClean="0">
                <a:latin typeface="Courier New" pitchFamily="49" charset="0"/>
                <a:cs typeface="Courier New" pitchFamily="49" charset="0"/>
                <a:sym typeface="Math A"/>
              </a:rPr>
              <a:t> </a:t>
            </a:r>
            <a:r>
              <a:rPr lang="en-US" sz="3200" dirty="0" smtClean="0">
                <a:latin typeface="Courier New" pitchFamily="49" charset="0"/>
                <a:cs typeface="Courier New" pitchFamily="49" charset="0"/>
                <a:sym typeface="Symbol"/>
              </a:rPr>
              <a:t>S) {</a:t>
            </a:r>
          </a:p>
          <a:p>
            <a:pPr>
              <a:buNone/>
            </a:pPr>
            <a:r>
              <a:rPr lang="en-US" sz="3200" dirty="0" smtClean="0">
                <a:latin typeface="Courier New" pitchFamily="49" charset="0"/>
                <a:cs typeface="Courier New" pitchFamily="49" charset="0"/>
              </a:rPr>
              <a:t>   select </a:t>
            </a:r>
            <a:r>
              <a:rPr lang="en-US" sz="3200" dirty="0" smtClean="0">
                <a:latin typeface="Courier New" pitchFamily="49" charset="0"/>
                <a:cs typeface="Courier New" pitchFamily="49" charset="0"/>
                <a:sym typeface="Symbol"/>
              </a:rPr>
              <a:t>  (</a:t>
            </a:r>
            <a:r>
              <a:rPr lang="en-US" sz="3200" dirty="0" smtClean="0">
                <a:latin typeface="Courier New" pitchFamily="49" charset="0"/>
                <a:cs typeface="Courier New" pitchFamily="49" charset="0"/>
                <a:sym typeface="Math B"/>
              </a:rPr>
              <a:t></a:t>
            </a:r>
            <a:r>
              <a:rPr lang="en-US" sz="3200" dirty="0" smtClean="0">
                <a:latin typeface="Courier New" pitchFamily="49" charset="0"/>
                <a:cs typeface="Courier New" pitchFamily="49" charset="0"/>
              </a:rPr>
              <a:t>P</a:t>
            </a:r>
            <a:r>
              <a:rPr lang="en-US" sz="3200" dirty="0" smtClean="0">
                <a:latin typeface="Courier New" pitchFamily="49" charset="0"/>
                <a:cs typeface="Courier New" pitchFamily="49" charset="0"/>
                <a:sym typeface="Math B"/>
              </a:rPr>
              <a:t></a:t>
            </a:r>
            <a:r>
              <a:rPr lang="en-US" sz="3200" baseline="-25000" dirty="0" smtClean="0">
                <a:latin typeface="Courier New" pitchFamily="49" charset="0"/>
                <a:cs typeface="Courier New" pitchFamily="49" charset="0"/>
                <a:sym typeface="Math A"/>
              </a:rPr>
              <a:t></a:t>
            </a:r>
            <a:r>
              <a:rPr lang="en-US" sz="3200" dirty="0" smtClean="0">
                <a:latin typeface="Courier New" pitchFamily="49" charset="0"/>
                <a:cs typeface="Courier New" pitchFamily="49" charset="0"/>
              </a:rPr>
              <a:t> </a:t>
            </a:r>
            <a:r>
              <a:rPr lang="en-US" sz="3200" dirty="0" smtClean="0">
                <a:latin typeface="Courier New" pitchFamily="49" charset="0"/>
                <a:cs typeface="Courier New" pitchFamily="49" charset="0"/>
                <a:sym typeface="Symbol"/>
              </a:rPr>
              <a:t> </a:t>
            </a:r>
            <a:r>
              <a:rPr lang="en-US" sz="3200" dirty="0" smtClean="0">
                <a:latin typeface="Courier New" pitchFamily="49" charset="0"/>
                <a:cs typeface="Courier New" pitchFamily="49" charset="0"/>
                <a:sym typeface="Math B"/>
              </a:rPr>
              <a:t></a:t>
            </a:r>
            <a:r>
              <a:rPr lang="en-US" sz="3200" dirty="0" smtClean="0">
                <a:latin typeface="Courier New" pitchFamily="49" charset="0"/>
                <a:cs typeface="Courier New" pitchFamily="49" charset="0"/>
                <a:sym typeface="Symbol"/>
              </a:rPr>
              <a:t></a:t>
            </a:r>
            <a:r>
              <a:rPr lang="en-US" sz="3200" dirty="0" smtClean="0">
                <a:latin typeface="Courier New" pitchFamily="49" charset="0"/>
                <a:cs typeface="Courier New" pitchFamily="49" charset="0"/>
                <a:sym typeface="Math B"/>
              </a:rPr>
              <a:t>) and </a:t>
            </a:r>
            <a:r>
              <a:rPr lang="en-US" sz="3200" dirty="0" smtClean="0">
                <a:solidFill>
                  <a:prstClr val="white"/>
                </a:solidFill>
                <a:latin typeface="Courier New" pitchFamily="49" charset="0"/>
                <a:cs typeface="Courier New" pitchFamily="49" charset="0"/>
                <a:sym typeface="Symbol"/>
              </a:rPr>
              <a:t> </a:t>
            </a:r>
            <a:r>
              <a:rPr lang="en-US" sz="4600" dirty="0" smtClean="0">
                <a:latin typeface="Courier New" pitchFamily="49" charset="0"/>
                <a:cs typeface="Courier New" pitchFamily="49" charset="0"/>
                <a:sym typeface="Math C"/>
              </a:rPr>
              <a:t></a:t>
            </a:r>
            <a:r>
              <a:rPr lang="en-US" sz="3200" baseline="-25000" dirty="0" smtClean="0">
                <a:latin typeface="Courier New" pitchFamily="49" charset="0"/>
                <a:cs typeface="Courier New" pitchFamily="49" charset="0"/>
                <a:sym typeface="Math A"/>
              </a:rPr>
              <a:t> </a:t>
            </a:r>
            <a:r>
              <a:rPr lang="en-US" sz="3200" dirty="0" smtClean="0">
                <a:latin typeface="Courier New" pitchFamily="49" charset="0"/>
                <a:cs typeface="Courier New" pitchFamily="49" charset="0"/>
                <a:sym typeface="Symbol"/>
              </a:rPr>
              <a:t>S</a:t>
            </a:r>
          </a:p>
          <a:p>
            <a:pPr>
              <a:buNone/>
            </a:pPr>
            <a:r>
              <a:rPr lang="en-US" sz="3200" dirty="0" smtClean="0">
                <a:latin typeface="Courier New" pitchFamily="49" charset="0"/>
                <a:cs typeface="Courier New" pitchFamily="49" charset="0"/>
                <a:sym typeface="Symbol"/>
              </a:rPr>
              <a:t>   if (?) { </a:t>
            </a:r>
          </a:p>
          <a:p>
            <a:pPr>
              <a:buNone/>
            </a:pPr>
            <a:r>
              <a:rPr lang="en-US" sz="3200" dirty="0" smtClean="0">
                <a:latin typeface="Courier New" pitchFamily="49" charset="0"/>
                <a:cs typeface="Courier New" pitchFamily="49" charset="0"/>
                <a:sym typeface="Symbol"/>
              </a:rPr>
              <a:t>      =   avoid() </a:t>
            </a:r>
          </a:p>
          <a:p>
            <a:pPr>
              <a:buNone/>
            </a:pPr>
            <a:r>
              <a:rPr lang="en-US" sz="3200" dirty="0" smtClean="0">
                <a:latin typeface="Courier New" pitchFamily="49" charset="0"/>
                <a:cs typeface="Courier New" pitchFamily="49" charset="0"/>
                <a:sym typeface="Symbol"/>
              </a:rPr>
              <a:t>   } else {</a:t>
            </a:r>
          </a:p>
          <a:p>
            <a:pPr>
              <a:buNone/>
            </a:pPr>
            <a:r>
              <a:rPr lang="en-US" sz="3200" dirty="0" smtClean="0">
                <a:latin typeface="Courier New" pitchFamily="49" charset="0"/>
                <a:cs typeface="Courier New" pitchFamily="49" charset="0"/>
                <a:sym typeface="Symbol"/>
              </a:rPr>
              <a:t>     </a:t>
            </a:r>
            <a:r>
              <a:rPr lang="en-US" sz="3200" dirty="0" smtClean="0">
                <a:latin typeface="Courier New" pitchFamily="49" charset="0"/>
                <a:cs typeface="Courier New" pitchFamily="49" charset="0"/>
                <a:sym typeface="Math A"/>
              </a:rPr>
              <a:t></a:t>
            </a:r>
            <a:r>
              <a:rPr lang="en-US" sz="3200" dirty="0" smtClean="0">
                <a:latin typeface="Courier New" pitchFamily="49" charset="0"/>
                <a:cs typeface="Courier New" pitchFamily="49" charset="0"/>
                <a:sym typeface="Symbol"/>
              </a:rPr>
              <a:t> = refine(</a:t>
            </a:r>
            <a:r>
              <a:rPr lang="en-US" sz="3200" dirty="0" smtClean="0">
                <a:latin typeface="Courier New" pitchFamily="49" charset="0"/>
                <a:cs typeface="Courier New" pitchFamily="49" charset="0"/>
                <a:sym typeface="Math A"/>
              </a:rPr>
              <a:t>,</a:t>
            </a:r>
            <a:r>
              <a:rPr lang="en-US" sz="3200" dirty="0" smtClean="0">
                <a:latin typeface="Courier New" pitchFamily="49" charset="0"/>
                <a:cs typeface="Courier New" pitchFamily="49" charset="0"/>
                <a:sym typeface="Symbol"/>
              </a:rPr>
              <a:t> )</a:t>
            </a:r>
          </a:p>
          <a:p>
            <a:pPr>
              <a:buNone/>
            </a:pPr>
            <a:r>
              <a:rPr lang="en-US" sz="3200" dirty="0" smtClean="0">
                <a:latin typeface="Courier New" pitchFamily="49" charset="0"/>
                <a:cs typeface="Courier New" pitchFamily="49" charset="0"/>
                <a:sym typeface="Symbol"/>
              </a:rPr>
              <a:t>   }</a:t>
            </a:r>
          </a:p>
          <a:p>
            <a:pPr>
              <a:buNone/>
            </a:pPr>
            <a:r>
              <a:rPr lang="en-US" sz="3200" dirty="0" smtClean="0">
                <a:latin typeface="Courier New" pitchFamily="49" charset="0"/>
                <a:cs typeface="Courier New" pitchFamily="49" charset="0"/>
                <a:sym typeface="Symbol"/>
              </a:rPr>
              <a:t> }</a:t>
            </a:r>
          </a:p>
          <a:p>
            <a:pPr>
              <a:buNone/>
            </a:pPr>
            <a:r>
              <a:rPr lang="en-US" sz="3200" dirty="0" smtClean="0">
                <a:latin typeface="Courier New" pitchFamily="49" charset="0"/>
                <a:cs typeface="Courier New" pitchFamily="49" charset="0"/>
                <a:sym typeface="Symbol"/>
              </a:rPr>
              <a:t> return implement(P,</a:t>
            </a:r>
            <a:r>
              <a:rPr lang="en-US" sz="2800" dirty="0" smtClean="0">
                <a:latin typeface="Courier New" pitchFamily="49" charset="0"/>
                <a:cs typeface="Courier New" pitchFamily="49" charset="0"/>
                <a:sym typeface="Symbol"/>
              </a:rPr>
              <a:t>)</a:t>
            </a:r>
            <a:endParaRPr lang="en-US" dirty="0"/>
          </a:p>
        </p:txBody>
      </p:sp>
      <p:sp>
        <p:nvSpPr>
          <p:cNvPr id="5" name="Rectangle 4"/>
          <p:cNvSpPr/>
          <p:nvPr/>
        </p:nvSpPr>
        <p:spPr>
          <a:xfrm>
            <a:off x="1066800" y="1295400"/>
            <a:ext cx="6629400" cy="828432"/>
          </a:xfrm>
          <a:prstGeom prst="rect">
            <a:avLst/>
          </a:prstGeom>
        </p:spPr>
        <p:txBody>
          <a:bodyPr wrap="square">
            <a:spAutoFit/>
          </a:bodyPr>
          <a:lstStyle/>
          <a:p>
            <a:pPr marL="411480" lvl="0" indent="-342900">
              <a:spcBef>
                <a:spcPts val="700"/>
              </a:spcBef>
              <a:buClr>
                <a:srgbClr val="D6ECFF"/>
              </a:buClr>
              <a:buSzPct val="95000"/>
            </a:pPr>
            <a:r>
              <a:rPr lang="en-US" sz="2100" b="1" dirty="0" smtClean="0">
                <a:solidFill>
                  <a:prstClr val="white"/>
                </a:solidFill>
              </a:rPr>
              <a:t>Input:</a:t>
            </a:r>
            <a:r>
              <a:rPr lang="en-US" sz="2100" dirty="0" smtClean="0">
                <a:solidFill>
                  <a:prstClr val="white"/>
                </a:solidFill>
              </a:rPr>
              <a:t> Program </a:t>
            </a:r>
            <a:r>
              <a:rPr lang="en-US" sz="2100" dirty="0" smtClean="0">
                <a:solidFill>
                  <a:schemeClr val="accent4"/>
                </a:solidFill>
              </a:rPr>
              <a:t>P</a:t>
            </a:r>
            <a:r>
              <a:rPr lang="en-US" sz="2100" dirty="0" smtClean="0">
                <a:solidFill>
                  <a:prstClr val="white"/>
                </a:solidFill>
              </a:rPr>
              <a:t>, Specification </a:t>
            </a:r>
            <a:r>
              <a:rPr lang="en-US" sz="2100" dirty="0" smtClean="0">
                <a:solidFill>
                  <a:schemeClr val="accent5"/>
                </a:solidFill>
              </a:rPr>
              <a:t>S</a:t>
            </a:r>
            <a:r>
              <a:rPr lang="en-US" sz="2100" dirty="0" smtClean="0">
                <a:solidFill>
                  <a:prstClr val="white"/>
                </a:solidFill>
              </a:rPr>
              <a:t>, Abstraction </a:t>
            </a:r>
            <a:r>
              <a:rPr lang="en-US" sz="2000" dirty="0" smtClean="0">
                <a:solidFill>
                  <a:schemeClr val="accent1"/>
                </a:solidFill>
                <a:latin typeface="Courier New" pitchFamily="49" charset="0"/>
                <a:cs typeface="Courier New" pitchFamily="49" charset="0"/>
                <a:sym typeface="Math A"/>
              </a:rPr>
              <a:t></a:t>
            </a:r>
            <a:endParaRPr lang="en-US" sz="2100" dirty="0" smtClean="0">
              <a:solidFill>
                <a:schemeClr val="accent1"/>
              </a:solidFill>
            </a:endParaRPr>
          </a:p>
          <a:p>
            <a:pPr marL="411480" lvl="0" indent="-342900">
              <a:spcBef>
                <a:spcPts val="700"/>
              </a:spcBef>
              <a:buClr>
                <a:srgbClr val="D6ECFF"/>
              </a:buClr>
              <a:buSzPct val="95000"/>
            </a:pPr>
            <a:r>
              <a:rPr lang="en-US" sz="2100" b="1" dirty="0" smtClean="0">
                <a:solidFill>
                  <a:prstClr val="white"/>
                </a:solidFill>
              </a:rPr>
              <a:t>Output:</a:t>
            </a:r>
            <a:r>
              <a:rPr lang="en-US" sz="2100" dirty="0" smtClean="0">
                <a:solidFill>
                  <a:prstClr val="white"/>
                </a:solidFill>
              </a:rPr>
              <a:t> Program </a:t>
            </a:r>
            <a:r>
              <a:rPr lang="en-US" sz="2100" dirty="0" smtClean="0">
                <a:solidFill>
                  <a:schemeClr val="accent4"/>
                </a:solidFill>
              </a:rPr>
              <a:t>P’</a:t>
            </a:r>
            <a:r>
              <a:rPr lang="en-US" sz="2100" dirty="0" smtClean="0">
                <a:solidFill>
                  <a:prstClr val="white"/>
                </a:solidFill>
              </a:rPr>
              <a:t> satisfying </a:t>
            </a:r>
            <a:r>
              <a:rPr lang="en-US" sz="2100" dirty="0" smtClean="0">
                <a:solidFill>
                  <a:schemeClr val="accent5"/>
                </a:solidFill>
              </a:rPr>
              <a:t>S</a:t>
            </a:r>
            <a:r>
              <a:rPr lang="en-US" sz="2100" dirty="0" smtClean="0">
                <a:solidFill>
                  <a:prstClr val="white"/>
                </a:solidFill>
              </a:rPr>
              <a:t> under </a:t>
            </a:r>
            <a:r>
              <a:rPr lang="en-US" sz="2000" dirty="0" smtClean="0">
                <a:solidFill>
                  <a:schemeClr val="accent1"/>
                </a:solidFill>
                <a:latin typeface="Courier New" pitchFamily="49" charset="0"/>
                <a:cs typeface="Courier New" pitchFamily="49" charset="0"/>
                <a:sym typeface="Math A"/>
              </a:rPr>
              <a:t></a:t>
            </a:r>
            <a:endParaRPr lang="en-US" sz="2100" dirty="0" smtClean="0">
              <a:solidFill>
                <a:schemeClr val="accent1"/>
              </a:solidFill>
            </a:endParaRPr>
          </a:p>
        </p:txBody>
      </p:sp>
      <p:sp>
        <p:nvSpPr>
          <p:cNvPr id="6" name="Rounded Rectangle 5"/>
          <p:cNvSpPr/>
          <p:nvPr/>
        </p:nvSpPr>
        <p:spPr>
          <a:xfrm>
            <a:off x="1981200" y="4648200"/>
            <a:ext cx="2895600" cy="381000"/>
          </a:xfrm>
          <a:prstGeom prst="roundRect">
            <a:avLst/>
          </a:prstGeom>
          <a:solidFill>
            <a:schemeClr val="accent1">
              <a:alpha val="2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981200" y="3941852"/>
            <a:ext cx="2895600" cy="381000"/>
          </a:xfrm>
          <a:prstGeom prst="roundRect">
            <a:avLst/>
          </a:prstGeom>
          <a:solidFill>
            <a:schemeClr val="accent4">
              <a:alpha val="27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57</a:t>
            </a:fld>
            <a:endParaRPr kumimoji="0" lang="en-US" sz="1200">
              <a:solidFill>
                <a:schemeClr val="tx2"/>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Avoiding an interleaving</a:t>
            </a:r>
            <a:endParaRPr lang="en-US" dirty="0"/>
          </a:p>
        </p:txBody>
      </p:sp>
      <p:sp>
        <p:nvSpPr>
          <p:cNvPr id="3" name="Content Placeholder 2"/>
          <p:cNvSpPr>
            <a:spLocks noGrp="1"/>
          </p:cNvSpPr>
          <p:nvPr>
            <p:ph idx="1"/>
          </p:nvPr>
        </p:nvSpPr>
        <p:spPr/>
        <p:txBody>
          <a:bodyPr>
            <a:normAutofit lnSpcReduction="10000"/>
          </a:bodyPr>
          <a:lstStyle/>
          <a:p>
            <a:r>
              <a:rPr lang="en-US" dirty="0" smtClean="0"/>
              <a:t>By adding atomicity constraints</a:t>
            </a:r>
          </a:p>
          <a:p>
            <a:pPr lvl="1"/>
            <a:r>
              <a:rPr lang="en-US" dirty="0" smtClean="0"/>
              <a:t>Atomicity predicate [l1,l2] – </a:t>
            </a:r>
            <a:r>
              <a:rPr lang="en-US" dirty="0" smtClean="0">
                <a:solidFill>
                  <a:srgbClr val="FFFF00"/>
                </a:solidFill>
              </a:rPr>
              <a:t>no context switch allowed</a:t>
            </a:r>
            <a:r>
              <a:rPr lang="en-US" dirty="0" smtClean="0"/>
              <a:t> between execution of statements at l1 and l2</a:t>
            </a:r>
          </a:p>
          <a:p>
            <a:r>
              <a:rPr lang="en-US" sz="2800" dirty="0" smtClean="0">
                <a:latin typeface="Courier New" pitchFamily="49" charset="0"/>
                <a:cs typeface="Courier New" pitchFamily="49" charset="0"/>
                <a:sym typeface="Symbol"/>
              </a:rPr>
              <a:t>avoid()</a:t>
            </a:r>
          </a:p>
          <a:p>
            <a:pPr lvl="1"/>
            <a:r>
              <a:rPr lang="en-US" dirty="0" smtClean="0"/>
              <a:t>A </a:t>
            </a:r>
            <a:r>
              <a:rPr lang="en-US" dirty="0" smtClean="0">
                <a:solidFill>
                  <a:srgbClr val="FFFF00"/>
                </a:solidFill>
              </a:rPr>
              <a:t>disjunction</a:t>
            </a:r>
            <a:r>
              <a:rPr lang="en-US" dirty="0" smtClean="0"/>
              <a:t> of all possible atomicity predicates that would prevent </a:t>
            </a:r>
            <a:r>
              <a:rPr lang="en-US" sz="2400" dirty="0" smtClean="0">
                <a:latin typeface="Courier New" pitchFamily="49" charset="0"/>
                <a:cs typeface="Courier New" pitchFamily="49" charset="0"/>
                <a:sym typeface="Symbol"/>
              </a:rPr>
              <a:t></a:t>
            </a:r>
            <a:endParaRPr lang="en-US" dirty="0" smtClean="0">
              <a:latin typeface="Courier New" pitchFamily="49" charset="0"/>
              <a:cs typeface="Courier New" pitchFamily="49" charset="0"/>
              <a:sym typeface="Symbol"/>
            </a:endParaRPr>
          </a:p>
          <a:p>
            <a:r>
              <a:rPr lang="en-US" sz="2800" dirty="0" smtClean="0">
                <a:cs typeface="Courier New" pitchFamily="49" charset="0"/>
                <a:sym typeface="Symbol"/>
              </a:rPr>
              <a:t>Example</a:t>
            </a:r>
          </a:p>
          <a:p>
            <a:pPr lvl="1"/>
            <a:r>
              <a:rPr lang="en-US" sz="2400" dirty="0" smtClean="0">
                <a:latin typeface="Courier New" pitchFamily="49" charset="0"/>
                <a:cs typeface="Courier New" pitchFamily="49" charset="0"/>
                <a:sym typeface="Symbol"/>
              </a:rPr>
              <a:t> = </a:t>
            </a:r>
            <a:r>
              <a:rPr lang="en-US" sz="2400" dirty="0" smtClean="0">
                <a:cs typeface="Courier New" pitchFamily="49" charset="0"/>
                <a:sym typeface="Symbol"/>
              </a:rPr>
              <a:t>A</a:t>
            </a:r>
            <a:r>
              <a:rPr lang="en-US" sz="2400" baseline="-25000" dirty="0" smtClean="0">
                <a:cs typeface="Courier New" pitchFamily="49" charset="0"/>
                <a:sym typeface="Symbol"/>
              </a:rPr>
              <a:t>1</a:t>
            </a:r>
            <a:r>
              <a:rPr lang="en-US" sz="2400" dirty="0" smtClean="0">
                <a:cs typeface="Courier New" pitchFamily="49" charset="0"/>
                <a:sym typeface="Symbol"/>
              </a:rPr>
              <a:t> B</a:t>
            </a:r>
            <a:r>
              <a:rPr lang="en-US" sz="2400" baseline="-25000" dirty="0" smtClean="0">
                <a:cs typeface="Courier New" pitchFamily="49" charset="0"/>
                <a:sym typeface="Symbol"/>
              </a:rPr>
              <a:t>1</a:t>
            </a:r>
            <a:r>
              <a:rPr lang="en-US" sz="2400" dirty="0" smtClean="0">
                <a:cs typeface="Courier New" pitchFamily="49" charset="0"/>
                <a:sym typeface="Symbol"/>
              </a:rPr>
              <a:t> A</a:t>
            </a:r>
            <a:r>
              <a:rPr lang="en-US" sz="2400" baseline="-25000" dirty="0" smtClean="0">
                <a:cs typeface="Courier New" pitchFamily="49" charset="0"/>
                <a:sym typeface="Symbol"/>
              </a:rPr>
              <a:t>2</a:t>
            </a:r>
            <a:r>
              <a:rPr lang="en-US" sz="2400" dirty="0" smtClean="0">
                <a:cs typeface="Courier New" pitchFamily="49" charset="0"/>
                <a:sym typeface="Symbol"/>
              </a:rPr>
              <a:t> B</a:t>
            </a:r>
            <a:r>
              <a:rPr lang="en-US" sz="2400" baseline="-25000" dirty="0" smtClean="0">
                <a:cs typeface="Courier New" pitchFamily="49" charset="0"/>
                <a:sym typeface="Symbol"/>
              </a:rPr>
              <a:t>2</a:t>
            </a:r>
            <a:r>
              <a:rPr lang="en-US" sz="2400" dirty="0" smtClean="0">
                <a:cs typeface="Courier New" pitchFamily="49" charset="0"/>
                <a:sym typeface="Symbol"/>
              </a:rPr>
              <a:t> </a:t>
            </a:r>
          </a:p>
          <a:p>
            <a:pPr lvl="1"/>
            <a:r>
              <a:rPr lang="en-US" sz="2400" dirty="0" smtClean="0">
                <a:latin typeface="Courier New" pitchFamily="49" charset="0"/>
                <a:cs typeface="Courier New" pitchFamily="49" charset="0"/>
                <a:sym typeface="Symbol"/>
              </a:rPr>
              <a:t>avoid() = [A</a:t>
            </a:r>
            <a:r>
              <a:rPr lang="en-US" sz="2400" baseline="-25000" dirty="0" smtClean="0">
                <a:latin typeface="Courier New" pitchFamily="49" charset="0"/>
                <a:cs typeface="Courier New" pitchFamily="49" charset="0"/>
                <a:sym typeface="Symbol"/>
              </a:rPr>
              <a:t>1</a:t>
            </a:r>
            <a:r>
              <a:rPr lang="en-US" sz="2400" dirty="0" smtClean="0">
                <a:latin typeface="Courier New" pitchFamily="49" charset="0"/>
                <a:cs typeface="Courier New" pitchFamily="49" charset="0"/>
                <a:sym typeface="Symbol"/>
              </a:rPr>
              <a:t>,A</a:t>
            </a:r>
            <a:r>
              <a:rPr lang="en-US" sz="2400" baseline="-25000" dirty="0" smtClean="0">
                <a:latin typeface="Courier New" pitchFamily="49" charset="0"/>
                <a:cs typeface="Courier New" pitchFamily="49" charset="0"/>
                <a:sym typeface="Symbol"/>
              </a:rPr>
              <a:t>2</a:t>
            </a:r>
            <a:r>
              <a:rPr lang="en-US" sz="2400" dirty="0" smtClean="0">
                <a:latin typeface="Courier New" pitchFamily="49" charset="0"/>
                <a:cs typeface="Courier New" pitchFamily="49" charset="0"/>
                <a:sym typeface="Symbol"/>
              </a:rPr>
              <a:t>] </a:t>
            </a:r>
            <a:r>
              <a:rPr lang="en-US" sz="2400" dirty="0" smtClean="0">
                <a:latin typeface="Courier New" pitchFamily="49" charset="0"/>
                <a:cs typeface="Courier New" pitchFamily="49" charset="0"/>
                <a:sym typeface="Math B"/>
              </a:rPr>
              <a:t></a:t>
            </a:r>
            <a:r>
              <a:rPr lang="en-US" sz="2400" dirty="0" smtClean="0">
                <a:latin typeface="Courier New" pitchFamily="49" charset="0"/>
                <a:cs typeface="Courier New" pitchFamily="49" charset="0"/>
                <a:sym typeface="Symbol"/>
              </a:rPr>
              <a:t> [B</a:t>
            </a:r>
            <a:r>
              <a:rPr lang="en-US" sz="2400" baseline="-25000" dirty="0" smtClean="0">
                <a:latin typeface="Courier New" pitchFamily="49" charset="0"/>
                <a:cs typeface="Courier New" pitchFamily="49" charset="0"/>
                <a:sym typeface="Symbol"/>
              </a:rPr>
              <a:t>1</a:t>
            </a:r>
            <a:r>
              <a:rPr lang="en-US" sz="2400" dirty="0" smtClean="0">
                <a:latin typeface="Courier New" pitchFamily="49" charset="0"/>
                <a:cs typeface="Courier New" pitchFamily="49" charset="0"/>
                <a:sym typeface="Symbol"/>
              </a:rPr>
              <a:t>,B</a:t>
            </a:r>
            <a:r>
              <a:rPr lang="en-US" sz="2400" baseline="-25000" dirty="0" smtClean="0">
                <a:latin typeface="Courier New" pitchFamily="49" charset="0"/>
                <a:cs typeface="Courier New" pitchFamily="49" charset="0"/>
                <a:sym typeface="Symbol"/>
              </a:rPr>
              <a:t>2</a:t>
            </a:r>
            <a:r>
              <a:rPr lang="en-US" sz="2400" dirty="0" smtClean="0">
                <a:latin typeface="Courier New" pitchFamily="49" charset="0"/>
                <a:cs typeface="Courier New" pitchFamily="49" charset="0"/>
                <a:sym typeface="Symbol"/>
              </a:rPr>
              <a:t>]</a:t>
            </a:r>
          </a:p>
          <a:p>
            <a:pPr lvl="2"/>
            <a:r>
              <a:rPr lang="en-US" sz="2200" dirty="0" smtClean="0">
                <a:latin typeface="Courier New" pitchFamily="49" charset="0"/>
                <a:cs typeface="Courier New" pitchFamily="49" charset="0"/>
                <a:sym typeface="Symbol"/>
              </a:rPr>
              <a:t>(abuse of notation)</a:t>
            </a:r>
          </a:p>
          <a:p>
            <a:pPr lvl="1">
              <a:buNone/>
            </a:pPr>
            <a:endParaRPr lang="en-US" sz="2400" dirty="0" smtClean="0">
              <a:cs typeface="Courier New" pitchFamily="49" charset="0"/>
              <a:sym typeface="Symbol"/>
            </a:endParaRPr>
          </a:p>
        </p:txBody>
      </p:sp>
      <p:sp>
        <p:nvSpPr>
          <p:cNvPr id="4" name="Slide Number Placeholder 3"/>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58</a:t>
            </a:fld>
            <a:endParaRPr kumimoji="0" lang="en-US" sz="1200">
              <a:solidFill>
                <a:schemeClr val="tx2"/>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TextBox 3"/>
          <p:cNvSpPr txBox="1">
            <a:spLocks noChangeArrowheads="1"/>
          </p:cNvSpPr>
          <p:nvPr/>
        </p:nvSpPr>
        <p:spPr bwMode="auto">
          <a:xfrm>
            <a:off x="990600" y="1721584"/>
            <a:ext cx="1527982" cy="2246769"/>
          </a:xfrm>
          <a:prstGeom prst="rect">
            <a:avLst/>
          </a:prstGeom>
          <a:noFill/>
          <a:ln w="9525">
            <a:noFill/>
            <a:miter lim="800000"/>
            <a:headEnd/>
            <a:tailEnd/>
          </a:ln>
        </p:spPr>
        <p:txBody>
          <a:bodyPr wrap="none">
            <a:spAutoFit/>
          </a:bodyPr>
          <a:lstStyle/>
          <a:p>
            <a:pPr algn="l"/>
            <a:r>
              <a:rPr lang="en-US" sz="2800" dirty="0">
                <a:solidFill>
                  <a:schemeClr val="tx1"/>
                </a:solidFill>
                <a:latin typeface="Calibri" pitchFamily="34" charset="0"/>
              </a:rPr>
              <a:t>T1 </a:t>
            </a:r>
            <a:endParaRPr lang="en-US" sz="2800" dirty="0" smtClean="0">
              <a:solidFill>
                <a:schemeClr val="tx1"/>
              </a:solidFill>
              <a:latin typeface="Calibri" pitchFamily="34" charset="0"/>
            </a:endParaRPr>
          </a:p>
          <a:p>
            <a:pPr algn="l"/>
            <a:endParaRPr lang="en-US" sz="2800" dirty="0">
              <a:solidFill>
                <a:schemeClr val="tx1"/>
              </a:solidFill>
              <a:latin typeface="Calibri" pitchFamily="34" charset="0"/>
            </a:endParaRPr>
          </a:p>
          <a:p>
            <a:pPr algn="l"/>
            <a:r>
              <a:rPr lang="en-US" sz="2800" dirty="0">
                <a:solidFill>
                  <a:schemeClr val="tx1"/>
                </a:solidFill>
                <a:latin typeface="Calibri" pitchFamily="34" charset="0"/>
              </a:rPr>
              <a:t>  1: x += z</a:t>
            </a:r>
          </a:p>
          <a:p>
            <a:pPr algn="l"/>
            <a:r>
              <a:rPr lang="en-US" sz="2800" dirty="0">
                <a:solidFill>
                  <a:schemeClr val="tx1"/>
                </a:solidFill>
                <a:latin typeface="Calibri" pitchFamily="34" charset="0"/>
              </a:rPr>
              <a:t>  2: x += z</a:t>
            </a:r>
          </a:p>
          <a:p>
            <a:pPr algn="l"/>
            <a:endParaRPr lang="en-US" sz="2800" dirty="0">
              <a:solidFill>
                <a:schemeClr val="tx1"/>
              </a:solidFill>
              <a:latin typeface="Calibri" pitchFamily="34" charset="0"/>
            </a:endParaRPr>
          </a:p>
        </p:txBody>
      </p:sp>
      <p:sp>
        <p:nvSpPr>
          <p:cNvPr id="4" name="TextBox 4"/>
          <p:cNvSpPr txBox="1">
            <a:spLocks noChangeArrowheads="1"/>
          </p:cNvSpPr>
          <p:nvPr/>
        </p:nvSpPr>
        <p:spPr bwMode="auto">
          <a:xfrm>
            <a:off x="3020044" y="1721584"/>
            <a:ext cx="1676400" cy="2246769"/>
          </a:xfrm>
          <a:prstGeom prst="rect">
            <a:avLst/>
          </a:prstGeom>
          <a:noFill/>
          <a:ln w="9525">
            <a:noFill/>
            <a:miter lim="800000"/>
            <a:headEnd/>
            <a:tailEnd/>
          </a:ln>
        </p:spPr>
        <p:txBody>
          <a:bodyPr wrap="square">
            <a:spAutoFit/>
          </a:bodyPr>
          <a:lstStyle/>
          <a:p>
            <a:pPr algn="l"/>
            <a:r>
              <a:rPr lang="en-US" sz="2800" dirty="0">
                <a:solidFill>
                  <a:schemeClr val="tx1"/>
                </a:solidFill>
                <a:latin typeface="Calibri" pitchFamily="34" charset="0"/>
              </a:rPr>
              <a:t>T2 </a:t>
            </a:r>
            <a:endParaRPr lang="en-US" sz="2800" dirty="0" smtClean="0">
              <a:solidFill>
                <a:schemeClr val="tx1"/>
              </a:solidFill>
              <a:latin typeface="Calibri" pitchFamily="34" charset="0"/>
            </a:endParaRPr>
          </a:p>
          <a:p>
            <a:pPr algn="l"/>
            <a:endParaRPr lang="en-US" sz="2800" dirty="0">
              <a:solidFill>
                <a:schemeClr val="tx1"/>
              </a:solidFill>
              <a:latin typeface="Calibri" pitchFamily="34" charset="0"/>
            </a:endParaRPr>
          </a:p>
          <a:p>
            <a:pPr algn="l"/>
            <a:r>
              <a:rPr lang="en-US" sz="2800" dirty="0">
                <a:solidFill>
                  <a:schemeClr val="tx1"/>
                </a:solidFill>
                <a:latin typeface="Calibri" pitchFamily="34" charset="0"/>
              </a:rPr>
              <a:t>  1: z++</a:t>
            </a:r>
          </a:p>
          <a:p>
            <a:pPr algn="l"/>
            <a:r>
              <a:rPr lang="en-US" sz="2800" dirty="0">
                <a:solidFill>
                  <a:schemeClr val="tx1"/>
                </a:solidFill>
                <a:latin typeface="Calibri" pitchFamily="34" charset="0"/>
              </a:rPr>
              <a:t>  2: z++</a:t>
            </a:r>
          </a:p>
          <a:p>
            <a:pPr algn="l"/>
            <a:endParaRPr lang="en-US" sz="2800" dirty="0">
              <a:solidFill>
                <a:schemeClr val="tx1"/>
              </a:solidFill>
              <a:latin typeface="Calibri" pitchFamily="34" charset="0"/>
            </a:endParaRPr>
          </a:p>
        </p:txBody>
      </p:sp>
      <p:sp>
        <p:nvSpPr>
          <p:cNvPr id="5" name="TextBox 5"/>
          <p:cNvSpPr txBox="1">
            <a:spLocks noChangeArrowheads="1"/>
          </p:cNvSpPr>
          <p:nvPr/>
        </p:nvSpPr>
        <p:spPr bwMode="auto">
          <a:xfrm>
            <a:off x="5306431" y="1721584"/>
            <a:ext cx="2953053" cy="2677656"/>
          </a:xfrm>
          <a:prstGeom prst="rect">
            <a:avLst/>
          </a:prstGeom>
          <a:noFill/>
          <a:ln w="9525">
            <a:noFill/>
            <a:miter lim="800000"/>
            <a:headEnd/>
            <a:tailEnd/>
          </a:ln>
        </p:spPr>
        <p:txBody>
          <a:bodyPr wrap="none">
            <a:spAutoFit/>
          </a:bodyPr>
          <a:lstStyle/>
          <a:p>
            <a:pPr algn="l"/>
            <a:r>
              <a:rPr lang="en-US" sz="2800" dirty="0">
                <a:solidFill>
                  <a:schemeClr val="tx1"/>
                </a:solidFill>
                <a:latin typeface="Calibri" pitchFamily="34" charset="0"/>
              </a:rPr>
              <a:t>T3 </a:t>
            </a:r>
            <a:endParaRPr lang="en-US" sz="2800" dirty="0" smtClean="0">
              <a:solidFill>
                <a:schemeClr val="tx1"/>
              </a:solidFill>
              <a:latin typeface="Calibri" pitchFamily="34" charset="0"/>
            </a:endParaRPr>
          </a:p>
          <a:p>
            <a:pPr algn="l"/>
            <a:endParaRPr lang="en-US" sz="2800" dirty="0">
              <a:solidFill>
                <a:schemeClr val="tx1"/>
              </a:solidFill>
              <a:latin typeface="Calibri" pitchFamily="34" charset="0"/>
            </a:endParaRPr>
          </a:p>
          <a:p>
            <a:pPr algn="l"/>
            <a:r>
              <a:rPr lang="en-US" sz="2800" dirty="0">
                <a:solidFill>
                  <a:schemeClr val="tx1"/>
                </a:solidFill>
                <a:latin typeface="Calibri" pitchFamily="34" charset="0"/>
              </a:rPr>
              <a:t>  1: y1 = f(x)</a:t>
            </a:r>
          </a:p>
          <a:p>
            <a:pPr algn="l"/>
            <a:r>
              <a:rPr lang="en-US" sz="2800" dirty="0">
                <a:solidFill>
                  <a:schemeClr val="tx1"/>
                </a:solidFill>
                <a:latin typeface="Calibri" pitchFamily="34" charset="0"/>
              </a:rPr>
              <a:t>  2: y2 = x</a:t>
            </a:r>
          </a:p>
          <a:p>
            <a:pPr algn="l"/>
            <a:r>
              <a:rPr lang="en-US" sz="2800" dirty="0">
                <a:solidFill>
                  <a:schemeClr val="tx1"/>
                </a:solidFill>
                <a:latin typeface="Calibri" pitchFamily="34" charset="0"/>
              </a:rPr>
              <a:t>  3: assert(y1 != y2)</a:t>
            </a:r>
          </a:p>
          <a:p>
            <a:pPr algn="l"/>
            <a:endParaRPr lang="en-US" sz="2800" dirty="0">
              <a:solidFill>
                <a:schemeClr val="tx1"/>
              </a:solidFill>
              <a:latin typeface="Calibri" pitchFamily="34" charset="0"/>
            </a:endParaRPr>
          </a:p>
        </p:txBody>
      </p:sp>
      <p:sp>
        <p:nvSpPr>
          <p:cNvPr id="6" name="TextBox 5"/>
          <p:cNvSpPr txBox="1">
            <a:spLocks noChangeArrowheads="1"/>
          </p:cNvSpPr>
          <p:nvPr/>
        </p:nvSpPr>
        <p:spPr bwMode="auto">
          <a:xfrm>
            <a:off x="1143000" y="4468379"/>
            <a:ext cx="3626057" cy="2246769"/>
          </a:xfrm>
          <a:prstGeom prst="rect">
            <a:avLst/>
          </a:prstGeom>
          <a:noFill/>
          <a:ln w="9525">
            <a:noFill/>
            <a:miter lim="800000"/>
            <a:headEnd/>
            <a:tailEnd/>
          </a:ln>
        </p:spPr>
        <p:txBody>
          <a:bodyPr wrap="none">
            <a:spAutoFit/>
          </a:bodyPr>
          <a:lstStyle/>
          <a:p>
            <a:pPr algn="l"/>
            <a:r>
              <a:rPr lang="en-US" sz="2800" dirty="0">
                <a:solidFill>
                  <a:schemeClr val="tx1"/>
                </a:solidFill>
                <a:latin typeface="Calibri" pitchFamily="34" charset="0"/>
              </a:rPr>
              <a:t>f(x) </a:t>
            </a:r>
            <a:r>
              <a:rPr lang="en-US" sz="2800" dirty="0" smtClean="0">
                <a:solidFill>
                  <a:schemeClr val="tx1"/>
                </a:solidFill>
                <a:latin typeface="Calibri" pitchFamily="34" charset="0"/>
              </a:rPr>
              <a:t> {</a:t>
            </a:r>
            <a:endParaRPr lang="en-US" sz="2800" dirty="0">
              <a:solidFill>
                <a:schemeClr val="tx1"/>
              </a:solidFill>
              <a:latin typeface="Calibri" pitchFamily="34" charset="0"/>
            </a:endParaRPr>
          </a:p>
          <a:p>
            <a:pPr algn="l"/>
            <a:r>
              <a:rPr lang="en-US" sz="2800" dirty="0">
                <a:solidFill>
                  <a:schemeClr val="tx1"/>
                </a:solidFill>
                <a:latin typeface="Calibri" pitchFamily="34" charset="0"/>
              </a:rPr>
              <a:t>  if (x </a:t>
            </a:r>
            <a:r>
              <a:rPr lang="en-US" sz="2800" dirty="0" smtClean="0">
                <a:solidFill>
                  <a:schemeClr val="tx1"/>
                </a:solidFill>
                <a:latin typeface="Calibri" pitchFamily="34" charset="0"/>
              </a:rPr>
              <a:t>== </a:t>
            </a:r>
            <a:r>
              <a:rPr lang="en-US" sz="2800" dirty="0">
                <a:solidFill>
                  <a:schemeClr val="tx1"/>
                </a:solidFill>
                <a:latin typeface="Calibri" pitchFamily="34" charset="0"/>
              </a:rPr>
              <a:t>1) return 3</a:t>
            </a:r>
          </a:p>
          <a:p>
            <a:pPr algn="l"/>
            <a:r>
              <a:rPr lang="en-US" sz="2800" dirty="0">
                <a:solidFill>
                  <a:schemeClr val="tx1"/>
                </a:solidFill>
                <a:latin typeface="Calibri" pitchFamily="34" charset="0"/>
              </a:rPr>
              <a:t>  else if (x </a:t>
            </a:r>
            <a:r>
              <a:rPr lang="en-US" sz="2800" dirty="0" smtClean="0">
                <a:solidFill>
                  <a:schemeClr val="tx1"/>
                </a:solidFill>
                <a:latin typeface="Calibri" pitchFamily="34" charset="0"/>
              </a:rPr>
              <a:t>== </a:t>
            </a:r>
            <a:r>
              <a:rPr lang="en-US" sz="2800" dirty="0">
                <a:solidFill>
                  <a:schemeClr val="tx1"/>
                </a:solidFill>
                <a:latin typeface="Calibri" pitchFamily="34" charset="0"/>
              </a:rPr>
              <a:t>2) return 6</a:t>
            </a:r>
          </a:p>
          <a:p>
            <a:pPr algn="l"/>
            <a:r>
              <a:rPr lang="en-US" sz="2800" dirty="0">
                <a:solidFill>
                  <a:schemeClr val="tx1"/>
                </a:solidFill>
                <a:latin typeface="Calibri" pitchFamily="34" charset="0"/>
              </a:rPr>
              <a:t>  else return </a:t>
            </a:r>
            <a:r>
              <a:rPr lang="en-US" sz="2800" dirty="0" smtClean="0">
                <a:solidFill>
                  <a:schemeClr val="tx1"/>
                </a:solidFill>
                <a:latin typeface="Calibri" pitchFamily="34" charset="0"/>
              </a:rPr>
              <a:t>5</a:t>
            </a:r>
          </a:p>
          <a:p>
            <a:pPr algn="l"/>
            <a:r>
              <a:rPr lang="en-US" sz="2800" dirty="0" smtClean="0">
                <a:latin typeface="Calibri" pitchFamily="34" charset="0"/>
              </a:rPr>
              <a:t>}</a:t>
            </a:r>
            <a:endParaRPr lang="en-US" sz="2800" dirty="0">
              <a:solidFill>
                <a:schemeClr val="tx1"/>
              </a:solidFill>
              <a:latin typeface="Calibri" pitchFamily="34" charset="0"/>
            </a:endParaRPr>
          </a:p>
        </p:txBody>
      </p:sp>
      <p:grpSp>
        <p:nvGrpSpPr>
          <p:cNvPr id="8" name="Group 14"/>
          <p:cNvGrpSpPr/>
          <p:nvPr/>
        </p:nvGrpSpPr>
        <p:grpSpPr>
          <a:xfrm>
            <a:off x="2643174" y="1848584"/>
            <a:ext cx="163526" cy="1981200"/>
            <a:chOff x="2438400" y="2057400"/>
            <a:chExt cx="152400" cy="1600200"/>
          </a:xfrm>
        </p:grpSpPr>
        <p:cxnSp>
          <p:nvCxnSpPr>
            <p:cNvPr id="12" name="Straight Connector 11"/>
            <p:cNvCxnSpPr/>
            <p:nvPr/>
          </p:nvCxnSpPr>
          <p:spPr>
            <a:xfrm rot="5400000">
              <a:off x="1638300" y="2857500"/>
              <a:ext cx="1600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1790700" y="2857500"/>
              <a:ext cx="1600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Rounded Rectangle 13"/>
          <p:cNvSpPr/>
          <p:nvPr/>
        </p:nvSpPr>
        <p:spPr>
          <a:xfrm>
            <a:off x="5357818" y="3517900"/>
            <a:ext cx="2871782" cy="400729"/>
          </a:xfrm>
          <a:prstGeom prst="roundRect">
            <a:avLst/>
          </a:prstGeom>
          <a:solidFill>
            <a:schemeClr val="accent1">
              <a:alpha val="27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14"/>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59</a:t>
            </a:fld>
            <a:endParaRPr kumimoji="0" lang="en-US" sz="1200">
              <a:solidFill>
                <a:schemeClr val="tx2"/>
              </a:solidFill>
            </a:endParaRPr>
          </a:p>
        </p:txBody>
      </p:sp>
      <p:grpSp>
        <p:nvGrpSpPr>
          <p:cNvPr id="16" name="Group 14"/>
          <p:cNvGrpSpPr/>
          <p:nvPr/>
        </p:nvGrpSpPr>
        <p:grpSpPr>
          <a:xfrm>
            <a:off x="4602162" y="1848584"/>
            <a:ext cx="163526" cy="1981200"/>
            <a:chOff x="2438400" y="2057400"/>
            <a:chExt cx="152400" cy="1600200"/>
          </a:xfrm>
        </p:grpSpPr>
        <p:cxnSp>
          <p:nvCxnSpPr>
            <p:cNvPr id="17" name="Straight Connector 16"/>
            <p:cNvCxnSpPr/>
            <p:nvPr/>
          </p:nvCxnSpPr>
          <p:spPr>
            <a:xfrm rot="5400000">
              <a:off x="1638300" y="2857500"/>
              <a:ext cx="1600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1790700" y="2857500"/>
              <a:ext cx="1600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512064"/>
            <a:ext cx="8501122" cy="914400"/>
          </a:xfrm>
        </p:spPr>
        <p:txBody>
          <a:bodyPr/>
          <a:lstStyle/>
          <a:p>
            <a:r>
              <a:rPr lang="en-US" sz="3200" dirty="0" smtClean="0"/>
              <a:t>Non-Blocking Concurrent Data Structures</a:t>
            </a:r>
            <a:endParaRPr lang="en-US" sz="3200" dirty="0"/>
          </a:p>
        </p:txBody>
      </p:sp>
      <p:sp>
        <p:nvSpPr>
          <p:cNvPr id="3" name="Content Placeholder 2"/>
          <p:cNvSpPr>
            <a:spLocks noGrp="1"/>
          </p:cNvSpPr>
          <p:nvPr>
            <p:ph idx="1"/>
          </p:nvPr>
        </p:nvSpPr>
        <p:spPr>
          <a:xfrm>
            <a:off x="500034" y="1500174"/>
            <a:ext cx="8186766" cy="4855386"/>
          </a:xfrm>
        </p:spPr>
        <p:txBody>
          <a:bodyPr>
            <a:normAutofit/>
          </a:bodyPr>
          <a:lstStyle/>
          <a:p>
            <a:r>
              <a:rPr lang="en-US" sz="2800" dirty="0" smtClean="0">
                <a:solidFill>
                  <a:srgbClr val="FFFF00"/>
                </a:solidFill>
              </a:rPr>
              <a:t>Extremely tricky to get right</a:t>
            </a:r>
          </a:p>
          <a:p>
            <a:r>
              <a:rPr lang="en-US" sz="2800" dirty="0" smtClean="0"/>
              <a:t>A new algorithm is a publishable result</a:t>
            </a:r>
          </a:p>
          <a:p>
            <a:r>
              <a:rPr lang="en-US" sz="2800" dirty="0" smtClean="0">
                <a:solidFill>
                  <a:srgbClr val="FFFF00"/>
                </a:solidFill>
              </a:rPr>
              <a:t>Very fragile</a:t>
            </a:r>
            <a:r>
              <a:rPr lang="en-US" sz="2800" dirty="0" smtClean="0"/>
              <a:t>, minor changes can have drastic effects</a:t>
            </a:r>
          </a:p>
          <a:p>
            <a:r>
              <a:rPr lang="en-US" sz="2800" dirty="0" smtClean="0"/>
              <a:t>Have to understand underlying </a:t>
            </a:r>
            <a:r>
              <a:rPr lang="en-US" sz="2800" dirty="0" smtClean="0">
                <a:solidFill>
                  <a:srgbClr val="FFFF00"/>
                </a:solidFill>
              </a:rPr>
              <a:t>memory model </a:t>
            </a:r>
          </a:p>
          <a:p>
            <a:r>
              <a:rPr lang="en-US" sz="2800" dirty="0" smtClean="0"/>
              <a:t>For performance, have to consider </a:t>
            </a:r>
            <a:r>
              <a:rPr lang="en-US" sz="2800" dirty="0" err="1" smtClean="0">
                <a:solidFill>
                  <a:srgbClr val="FFFF00"/>
                </a:solidFill>
              </a:rPr>
              <a:t>mem</a:t>
            </a:r>
            <a:r>
              <a:rPr lang="en-US" sz="2800" dirty="0" smtClean="0">
                <a:solidFill>
                  <a:srgbClr val="FFFF00"/>
                </a:solidFill>
              </a:rPr>
              <a:t> hierarchy</a:t>
            </a:r>
          </a:p>
          <a:p>
            <a:pPr lvl="1"/>
            <a:r>
              <a:rPr lang="en-US" sz="2400" dirty="0" smtClean="0"/>
              <a:t>(e.g., </a:t>
            </a:r>
            <a:r>
              <a:rPr lang="en-US" sz="2400" dirty="0" err="1" smtClean="0"/>
              <a:t>Hopscoth</a:t>
            </a:r>
            <a:r>
              <a:rPr lang="en-US" sz="2400" dirty="0" smtClean="0"/>
              <a:t> Hashing / Maurice </a:t>
            </a:r>
            <a:r>
              <a:rPr lang="en-US" sz="2400" dirty="0" err="1" smtClean="0"/>
              <a:t>Herlihy</a:t>
            </a:r>
            <a:r>
              <a:rPr lang="en-US" sz="2400" dirty="0" smtClean="0"/>
              <a:t>, </a:t>
            </a:r>
            <a:r>
              <a:rPr lang="en-US" sz="2400" dirty="0" err="1" smtClean="0"/>
              <a:t>Nir</a:t>
            </a:r>
            <a:r>
              <a:rPr lang="en-US" sz="2400" dirty="0" smtClean="0"/>
              <a:t> </a:t>
            </a:r>
            <a:r>
              <a:rPr lang="en-US" sz="2400" dirty="0" err="1" smtClean="0"/>
              <a:t>Shavit</a:t>
            </a:r>
            <a:r>
              <a:rPr lang="en-US" sz="2400" dirty="0" smtClean="0"/>
              <a:t>, Moran </a:t>
            </a:r>
            <a:r>
              <a:rPr lang="en-US" sz="2400" dirty="0" err="1" smtClean="0"/>
              <a:t>Tzafrir</a:t>
            </a:r>
            <a:r>
              <a:rPr lang="en-US" sz="2400" dirty="0" smtClean="0"/>
              <a:t>)</a:t>
            </a:r>
          </a:p>
          <a:p>
            <a:pPr lvl="1"/>
            <a:endParaRPr lang="en-US" sz="2800" dirty="0" smtClean="0"/>
          </a:p>
          <a:p>
            <a:r>
              <a:rPr lang="en-US" sz="2800" dirty="0" smtClean="0"/>
              <a:t>Tricky to adapt from existing implementations</a:t>
            </a:r>
          </a:p>
        </p:txBody>
      </p:sp>
      <p:sp>
        <p:nvSpPr>
          <p:cNvPr id="4" name="Slide Number Placeholder 3"/>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6</a:t>
            </a:fld>
            <a:endParaRPr kumimoji="0" lang="en-US" sz="1200">
              <a:solidFill>
                <a:schemeClr val="tx2"/>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Parity Abstraction</a:t>
            </a:r>
            <a:endParaRPr lang="en-US" dirty="0"/>
          </a:p>
        </p:txBody>
      </p:sp>
      <p:sp>
        <p:nvSpPr>
          <p:cNvPr id="40" name="TextBox 39"/>
          <p:cNvSpPr txBox="1"/>
          <p:nvPr/>
        </p:nvSpPr>
        <p:spPr>
          <a:xfrm>
            <a:off x="785786" y="5572140"/>
            <a:ext cx="2784737" cy="523220"/>
          </a:xfrm>
          <a:prstGeom prst="rect">
            <a:avLst/>
          </a:prstGeom>
          <a:noFill/>
        </p:spPr>
        <p:txBody>
          <a:bodyPr wrap="none" rtlCol="0">
            <a:spAutoFit/>
          </a:bodyPr>
          <a:lstStyle/>
          <a:p>
            <a:r>
              <a:rPr lang="en-US" sz="2800" dirty="0" smtClean="0"/>
              <a:t>Concrete values</a:t>
            </a:r>
            <a:endParaRPr lang="en-US" sz="2800" dirty="0"/>
          </a:p>
        </p:txBody>
      </p:sp>
      <p:grpSp>
        <p:nvGrpSpPr>
          <p:cNvPr id="84" name="Group 83"/>
          <p:cNvGrpSpPr/>
          <p:nvPr/>
        </p:nvGrpSpPr>
        <p:grpSpPr>
          <a:xfrm>
            <a:off x="357158" y="1785926"/>
            <a:ext cx="3987433" cy="3379281"/>
            <a:chOff x="870319" y="2558533"/>
            <a:chExt cx="2209800" cy="2066110"/>
          </a:xfrm>
        </p:grpSpPr>
        <p:grpSp>
          <p:nvGrpSpPr>
            <p:cNvPr id="3" name="Group 131"/>
            <p:cNvGrpSpPr/>
            <p:nvPr/>
          </p:nvGrpSpPr>
          <p:grpSpPr>
            <a:xfrm>
              <a:off x="1056946" y="2558533"/>
              <a:ext cx="1770207" cy="2066110"/>
              <a:chOff x="936996" y="90713"/>
              <a:chExt cx="1770207" cy="2066110"/>
            </a:xfrm>
          </p:grpSpPr>
          <p:cxnSp>
            <p:nvCxnSpPr>
              <p:cNvPr id="5" name="Straight Connector 4"/>
              <p:cNvCxnSpPr/>
              <p:nvPr/>
            </p:nvCxnSpPr>
            <p:spPr>
              <a:xfrm rot="5400000">
                <a:off x="392439" y="1038273"/>
                <a:ext cx="1655624" cy="0"/>
              </a:xfrm>
              <a:prstGeom prst="line">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0800000">
                <a:off x="1220253" y="1849001"/>
                <a:ext cx="1379619" cy="0"/>
              </a:xfrm>
              <a:prstGeom prst="line">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6200000" flipH="1">
                <a:off x="727129" y="1135153"/>
                <a:ext cx="1459684" cy="217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H="1">
                <a:off x="969405" y="1139619"/>
                <a:ext cx="1452427" cy="502"/>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1218939" y="1150169"/>
                <a:ext cx="1430655" cy="11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1441646" y="1136242"/>
                <a:ext cx="14596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1220250" y="1615205"/>
                <a:ext cx="12407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0800000">
                <a:off x="1220250" y="1388667"/>
                <a:ext cx="12407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a:off x="1220250" y="1162129"/>
                <a:ext cx="12407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220250" y="935590"/>
                <a:ext cx="12407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1220250" y="709052"/>
                <a:ext cx="1240746"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086735" y="1836923"/>
                <a:ext cx="213387" cy="319900"/>
              </a:xfrm>
              <a:prstGeom prst="rect">
                <a:avLst/>
              </a:prstGeom>
              <a:noFill/>
            </p:spPr>
            <p:txBody>
              <a:bodyPr wrap="none" rtlCol="0">
                <a:spAutoFit/>
              </a:bodyPr>
              <a:lstStyle/>
              <a:p>
                <a:r>
                  <a:rPr lang="en-US" sz="2800" dirty="0" smtClean="0"/>
                  <a:t>0</a:t>
                </a:r>
                <a:endParaRPr lang="en-US" sz="2800" dirty="0"/>
              </a:p>
            </p:txBody>
          </p:sp>
          <p:sp>
            <p:nvSpPr>
              <p:cNvPr id="17" name="TextBox 16"/>
              <p:cNvSpPr txBox="1"/>
              <p:nvPr/>
            </p:nvSpPr>
            <p:spPr>
              <a:xfrm>
                <a:off x="1545607" y="1836922"/>
                <a:ext cx="213387" cy="319899"/>
              </a:xfrm>
              <a:prstGeom prst="rect">
                <a:avLst/>
              </a:prstGeom>
              <a:noFill/>
            </p:spPr>
            <p:txBody>
              <a:bodyPr wrap="none" rtlCol="0">
                <a:spAutoFit/>
              </a:bodyPr>
              <a:lstStyle/>
              <a:p>
                <a:r>
                  <a:rPr lang="en-US" sz="2800" dirty="0" smtClean="0"/>
                  <a:t>2</a:t>
                </a:r>
                <a:endParaRPr lang="en-US" sz="2800" dirty="0"/>
              </a:p>
            </p:txBody>
          </p:sp>
          <p:sp>
            <p:nvSpPr>
              <p:cNvPr id="18" name="TextBox 17"/>
              <p:cNvSpPr txBox="1"/>
              <p:nvPr/>
            </p:nvSpPr>
            <p:spPr>
              <a:xfrm>
                <a:off x="1775043" y="1836922"/>
                <a:ext cx="213387" cy="319899"/>
              </a:xfrm>
              <a:prstGeom prst="rect">
                <a:avLst/>
              </a:prstGeom>
              <a:noFill/>
            </p:spPr>
            <p:txBody>
              <a:bodyPr wrap="none" rtlCol="0">
                <a:spAutoFit/>
              </a:bodyPr>
              <a:lstStyle/>
              <a:p>
                <a:r>
                  <a:rPr lang="en-US" sz="2800" dirty="0" smtClean="0"/>
                  <a:t>3</a:t>
                </a:r>
                <a:endParaRPr lang="en-US" sz="2800" dirty="0"/>
              </a:p>
            </p:txBody>
          </p:sp>
          <p:sp>
            <p:nvSpPr>
              <p:cNvPr id="19" name="TextBox 18"/>
              <p:cNvSpPr txBox="1"/>
              <p:nvPr/>
            </p:nvSpPr>
            <p:spPr>
              <a:xfrm>
                <a:off x="936996" y="1447800"/>
                <a:ext cx="213387" cy="319899"/>
              </a:xfrm>
              <a:prstGeom prst="rect">
                <a:avLst/>
              </a:prstGeom>
              <a:noFill/>
            </p:spPr>
            <p:txBody>
              <a:bodyPr wrap="none" rtlCol="0">
                <a:spAutoFit/>
              </a:bodyPr>
              <a:lstStyle/>
              <a:p>
                <a:r>
                  <a:rPr lang="en-US" sz="2800" dirty="0" smtClean="0"/>
                  <a:t>1</a:t>
                </a:r>
                <a:endParaRPr lang="en-US" sz="2800" dirty="0"/>
              </a:p>
            </p:txBody>
          </p:sp>
          <p:sp>
            <p:nvSpPr>
              <p:cNvPr id="20" name="TextBox 19"/>
              <p:cNvSpPr txBox="1"/>
              <p:nvPr/>
            </p:nvSpPr>
            <p:spPr>
              <a:xfrm>
                <a:off x="936996" y="1219199"/>
                <a:ext cx="213387" cy="319899"/>
              </a:xfrm>
              <a:prstGeom prst="rect">
                <a:avLst/>
              </a:prstGeom>
              <a:noFill/>
            </p:spPr>
            <p:txBody>
              <a:bodyPr wrap="none" rtlCol="0">
                <a:spAutoFit/>
              </a:bodyPr>
              <a:lstStyle/>
              <a:p>
                <a:r>
                  <a:rPr lang="en-US" sz="2800" dirty="0" smtClean="0"/>
                  <a:t>2</a:t>
                </a:r>
                <a:endParaRPr lang="en-US" sz="2800" dirty="0"/>
              </a:p>
            </p:txBody>
          </p:sp>
          <p:sp>
            <p:nvSpPr>
              <p:cNvPr id="21" name="TextBox 20"/>
              <p:cNvSpPr txBox="1"/>
              <p:nvPr/>
            </p:nvSpPr>
            <p:spPr>
              <a:xfrm>
                <a:off x="936996" y="990599"/>
                <a:ext cx="213387" cy="319899"/>
              </a:xfrm>
              <a:prstGeom prst="rect">
                <a:avLst/>
              </a:prstGeom>
              <a:noFill/>
            </p:spPr>
            <p:txBody>
              <a:bodyPr wrap="none" rtlCol="0">
                <a:spAutoFit/>
              </a:bodyPr>
              <a:lstStyle/>
              <a:p>
                <a:r>
                  <a:rPr lang="en-US" sz="2800" dirty="0" smtClean="0"/>
                  <a:t>3</a:t>
                </a:r>
                <a:endParaRPr lang="en-US" sz="2800" dirty="0"/>
              </a:p>
            </p:txBody>
          </p:sp>
          <p:sp>
            <p:nvSpPr>
              <p:cNvPr id="22" name="TextBox 21"/>
              <p:cNvSpPr txBox="1"/>
              <p:nvPr/>
            </p:nvSpPr>
            <p:spPr>
              <a:xfrm>
                <a:off x="936996" y="761999"/>
                <a:ext cx="213387" cy="319899"/>
              </a:xfrm>
              <a:prstGeom prst="rect">
                <a:avLst/>
              </a:prstGeom>
              <a:noFill/>
            </p:spPr>
            <p:txBody>
              <a:bodyPr wrap="none" rtlCol="0">
                <a:spAutoFit/>
              </a:bodyPr>
              <a:lstStyle/>
              <a:p>
                <a:r>
                  <a:rPr lang="en-US" sz="2800" dirty="0" smtClean="0"/>
                  <a:t>4</a:t>
                </a:r>
                <a:endParaRPr lang="en-US" sz="2800" dirty="0"/>
              </a:p>
            </p:txBody>
          </p:sp>
          <p:sp>
            <p:nvSpPr>
              <p:cNvPr id="23" name="TextBox 22"/>
              <p:cNvSpPr txBox="1"/>
              <p:nvPr/>
            </p:nvSpPr>
            <p:spPr>
              <a:xfrm>
                <a:off x="944124" y="533400"/>
                <a:ext cx="213387" cy="319899"/>
              </a:xfrm>
              <a:prstGeom prst="rect">
                <a:avLst/>
              </a:prstGeom>
              <a:noFill/>
            </p:spPr>
            <p:txBody>
              <a:bodyPr wrap="none" rtlCol="0">
                <a:spAutoFit/>
              </a:bodyPr>
              <a:lstStyle/>
              <a:p>
                <a:r>
                  <a:rPr lang="en-US" sz="2800" dirty="0" smtClean="0"/>
                  <a:t>5</a:t>
                </a:r>
                <a:endParaRPr lang="en-US" sz="2800" dirty="0"/>
              </a:p>
            </p:txBody>
          </p:sp>
          <p:sp>
            <p:nvSpPr>
              <p:cNvPr id="24" name="TextBox 23"/>
              <p:cNvSpPr txBox="1"/>
              <p:nvPr/>
            </p:nvSpPr>
            <p:spPr>
              <a:xfrm>
                <a:off x="2004479" y="1836922"/>
                <a:ext cx="213387" cy="319899"/>
              </a:xfrm>
              <a:prstGeom prst="rect">
                <a:avLst/>
              </a:prstGeom>
              <a:noFill/>
            </p:spPr>
            <p:txBody>
              <a:bodyPr wrap="none" rtlCol="0">
                <a:spAutoFit/>
              </a:bodyPr>
              <a:lstStyle/>
              <a:p>
                <a:r>
                  <a:rPr lang="en-US" sz="2800" dirty="0" smtClean="0"/>
                  <a:t>4</a:t>
                </a:r>
                <a:endParaRPr lang="en-US" sz="2800" dirty="0"/>
              </a:p>
            </p:txBody>
          </p:sp>
          <p:sp>
            <p:nvSpPr>
              <p:cNvPr id="25" name="Oval 24"/>
              <p:cNvSpPr/>
              <p:nvPr/>
            </p:nvSpPr>
            <p:spPr>
              <a:xfrm>
                <a:off x="2130130" y="673401"/>
                <a:ext cx="82311" cy="82669"/>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cxnSp>
            <p:nvCxnSpPr>
              <p:cNvPr id="26" name="Straight Connector 25"/>
              <p:cNvCxnSpPr/>
              <p:nvPr/>
            </p:nvCxnSpPr>
            <p:spPr>
              <a:xfrm rot="10800000">
                <a:off x="1220250" y="506855"/>
                <a:ext cx="1240746"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936996" y="304799"/>
                <a:ext cx="213387" cy="319899"/>
              </a:xfrm>
              <a:prstGeom prst="rect">
                <a:avLst/>
              </a:prstGeom>
              <a:noFill/>
            </p:spPr>
            <p:txBody>
              <a:bodyPr wrap="none" rtlCol="0">
                <a:spAutoFit/>
              </a:bodyPr>
              <a:lstStyle/>
              <a:p>
                <a:r>
                  <a:rPr lang="en-US" sz="2800" dirty="0" smtClean="0"/>
                  <a:t>6</a:t>
                </a:r>
                <a:endParaRPr lang="en-US" sz="2800" dirty="0"/>
              </a:p>
            </p:txBody>
          </p:sp>
          <p:sp>
            <p:nvSpPr>
              <p:cNvPr id="28" name="Oval 27"/>
              <p:cNvSpPr/>
              <p:nvPr/>
            </p:nvSpPr>
            <p:spPr>
              <a:xfrm>
                <a:off x="1183644" y="676635"/>
                <a:ext cx="76200" cy="762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9" name="Oval 28"/>
              <p:cNvSpPr/>
              <p:nvPr/>
            </p:nvSpPr>
            <p:spPr>
              <a:xfrm>
                <a:off x="1418499" y="676635"/>
                <a:ext cx="76200" cy="762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30" name="Oval 29"/>
              <p:cNvSpPr/>
              <p:nvPr/>
            </p:nvSpPr>
            <p:spPr>
              <a:xfrm>
                <a:off x="1656886" y="676635"/>
                <a:ext cx="76200" cy="762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31" name="Oval 30"/>
              <p:cNvSpPr/>
              <p:nvPr/>
            </p:nvSpPr>
            <p:spPr>
              <a:xfrm>
                <a:off x="1896370" y="676635"/>
                <a:ext cx="76200" cy="762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32" name="Oval 31"/>
              <p:cNvSpPr/>
              <p:nvPr/>
            </p:nvSpPr>
            <p:spPr>
              <a:xfrm>
                <a:off x="1656889" y="473442"/>
                <a:ext cx="76200" cy="762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33" name="Oval 32"/>
              <p:cNvSpPr/>
              <p:nvPr/>
            </p:nvSpPr>
            <p:spPr>
              <a:xfrm>
                <a:off x="2135854" y="473445"/>
                <a:ext cx="76200" cy="762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34" name="Oval 33"/>
              <p:cNvSpPr/>
              <p:nvPr/>
            </p:nvSpPr>
            <p:spPr>
              <a:xfrm>
                <a:off x="1659081" y="1128486"/>
                <a:ext cx="76200" cy="762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35" name="Oval 34"/>
              <p:cNvSpPr/>
              <p:nvPr/>
            </p:nvSpPr>
            <p:spPr>
              <a:xfrm>
                <a:off x="1412346" y="1128489"/>
                <a:ext cx="76200" cy="762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36" name="Oval 35"/>
              <p:cNvSpPr/>
              <p:nvPr/>
            </p:nvSpPr>
            <p:spPr>
              <a:xfrm>
                <a:off x="1905822" y="1121232"/>
                <a:ext cx="76200" cy="76200"/>
              </a:xfrm>
              <a:prstGeom prst="ellipse">
                <a:avLst/>
              </a:prstGeom>
              <a:solidFill>
                <a:schemeClr val="accent2"/>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37" name="TextBox 36"/>
              <p:cNvSpPr txBox="1"/>
              <p:nvPr/>
            </p:nvSpPr>
            <p:spPr>
              <a:xfrm>
                <a:off x="2454728" y="1810656"/>
                <a:ext cx="252475" cy="244629"/>
              </a:xfrm>
              <a:prstGeom prst="rect">
                <a:avLst/>
              </a:prstGeom>
              <a:noFill/>
            </p:spPr>
            <p:txBody>
              <a:bodyPr wrap="none" rtlCol="0">
                <a:spAutoFit/>
              </a:bodyPr>
              <a:lstStyle/>
              <a:p>
                <a:r>
                  <a:rPr lang="en-US" sz="2000" dirty="0" smtClean="0"/>
                  <a:t>y2</a:t>
                </a:r>
                <a:endParaRPr lang="en-US" sz="2000" dirty="0"/>
              </a:p>
            </p:txBody>
          </p:sp>
          <p:sp>
            <p:nvSpPr>
              <p:cNvPr id="38" name="TextBox 37"/>
              <p:cNvSpPr txBox="1"/>
              <p:nvPr/>
            </p:nvSpPr>
            <p:spPr>
              <a:xfrm>
                <a:off x="937986" y="90713"/>
                <a:ext cx="252475" cy="244629"/>
              </a:xfrm>
              <a:prstGeom prst="rect">
                <a:avLst/>
              </a:prstGeom>
              <a:noFill/>
            </p:spPr>
            <p:txBody>
              <a:bodyPr wrap="none" rtlCol="0">
                <a:spAutoFit/>
              </a:bodyPr>
              <a:lstStyle/>
              <a:p>
                <a:r>
                  <a:rPr lang="en-US" sz="2000" dirty="0" smtClean="0"/>
                  <a:t>y1</a:t>
                </a:r>
                <a:endParaRPr lang="en-US" sz="2000" dirty="0"/>
              </a:p>
            </p:txBody>
          </p:sp>
          <p:sp>
            <p:nvSpPr>
              <p:cNvPr id="39" name="TextBox 38"/>
              <p:cNvSpPr txBox="1"/>
              <p:nvPr/>
            </p:nvSpPr>
            <p:spPr>
              <a:xfrm>
                <a:off x="1316171" y="1836922"/>
                <a:ext cx="213387" cy="319899"/>
              </a:xfrm>
              <a:prstGeom prst="rect">
                <a:avLst/>
              </a:prstGeom>
              <a:noFill/>
            </p:spPr>
            <p:txBody>
              <a:bodyPr wrap="none" rtlCol="0">
                <a:spAutoFit/>
              </a:bodyPr>
              <a:lstStyle/>
              <a:p>
                <a:r>
                  <a:rPr lang="en-US" sz="2800" dirty="0" smtClean="0"/>
                  <a:t>1</a:t>
                </a:r>
                <a:endParaRPr lang="en-US" sz="2800" dirty="0"/>
              </a:p>
            </p:txBody>
          </p:sp>
        </p:grpSp>
        <p:sp>
          <p:nvSpPr>
            <p:cNvPr id="41" name="Rounded Rectangle 40"/>
            <p:cNvSpPr/>
            <p:nvPr/>
          </p:nvSpPr>
          <p:spPr>
            <a:xfrm rot="18949440">
              <a:off x="870319" y="3648327"/>
              <a:ext cx="2209800" cy="131782"/>
            </a:xfrm>
            <a:prstGeom prst="roundRect">
              <a:avLst/>
            </a:prstGeom>
            <a:solidFill>
              <a:srgbClr val="FF0000">
                <a:alpha val="27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grpSp>
      <p:grpSp>
        <p:nvGrpSpPr>
          <p:cNvPr id="4" name="Group 41"/>
          <p:cNvGrpSpPr/>
          <p:nvPr/>
        </p:nvGrpSpPr>
        <p:grpSpPr>
          <a:xfrm>
            <a:off x="4786314" y="1500174"/>
            <a:ext cx="3481898" cy="3578438"/>
            <a:chOff x="936996" y="2362200"/>
            <a:chExt cx="1730621" cy="2004864"/>
          </a:xfrm>
        </p:grpSpPr>
        <p:sp>
          <p:nvSpPr>
            <p:cNvPr id="43" name="Rounded Rectangle 42"/>
            <p:cNvSpPr/>
            <p:nvPr/>
          </p:nvSpPr>
          <p:spPr>
            <a:xfrm>
              <a:off x="1126672" y="2735943"/>
              <a:ext cx="1139372" cy="1429657"/>
            </a:xfrm>
            <a:prstGeom prst="roundRect">
              <a:avLst/>
            </a:prstGeom>
            <a:solidFill>
              <a:schemeClr val="tx2">
                <a:lumMod val="50000"/>
              </a:schemeClr>
            </a:solidFill>
            <a:ln w="12700">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a:solidFill>
                  <a:schemeClr val="tx1"/>
                </a:solidFill>
              </a:endParaRPr>
            </a:p>
          </p:txBody>
        </p:sp>
        <p:cxnSp>
          <p:nvCxnSpPr>
            <p:cNvPr id="44" name="Straight Connector 43"/>
            <p:cNvCxnSpPr/>
            <p:nvPr/>
          </p:nvCxnSpPr>
          <p:spPr>
            <a:xfrm rot="5400000">
              <a:off x="392439" y="3309758"/>
              <a:ext cx="1655624" cy="0"/>
            </a:xfrm>
            <a:prstGeom prst="line">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0800000">
              <a:off x="1220253" y="4120486"/>
              <a:ext cx="1379619" cy="0"/>
            </a:xfrm>
            <a:prstGeom prst="line">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727129" y="3406638"/>
              <a:ext cx="1459684" cy="2178"/>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969405" y="3411104"/>
              <a:ext cx="1452427" cy="502"/>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1218939" y="3421654"/>
              <a:ext cx="1430655" cy="1174"/>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1441646" y="3407727"/>
              <a:ext cx="14596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0800000">
              <a:off x="1220250" y="3886690"/>
              <a:ext cx="12407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0800000">
              <a:off x="1220250" y="3660152"/>
              <a:ext cx="12407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0800000">
              <a:off x="1220250" y="3433614"/>
              <a:ext cx="12407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10800000">
              <a:off x="1220250" y="3207075"/>
              <a:ext cx="12407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0800000">
              <a:off x="1220250" y="2980537"/>
              <a:ext cx="1240746" cy="0"/>
            </a:xfrm>
            <a:prstGeom prst="line">
              <a:avLst/>
            </a:prstGeom>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1086735" y="4108410"/>
              <a:ext cx="177037" cy="258654"/>
            </a:xfrm>
            <a:prstGeom prst="rect">
              <a:avLst/>
            </a:prstGeom>
            <a:noFill/>
          </p:spPr>
          <p:txBody>
            <a:bodyPr wrap="none" rtlCol="0">
              <a:spAutoFit/>
            </a:bodyPr>
            <a:lstStyle/>
            <a:p>
              <a:r>
                <a:rPr lang="en-US" sz="2400" dirty="0" smtClean="0"/>
                <a:t>0</a:t>
              </a:r>
              <a:endParaRPr lang="en-US" sz="2400" dirty="0"/>
            </a:p>
          </p:txBody>
        </p:sp>
        <p:sp>
          <p:nvSpPr>
            <p:cNvPr id="56" name="TextBox 55"/>
            <p:cNvSpPr txBox="1"/>
            <p:nvPr/>
          </p:nvSpPr>
          <p:spPr>
            <a:xfrm>
              <a:off x="1545607" y="4108410"/>
              <a:ext cx="177037" cy="258654"/>
            </a:xfrm>
            <a:prstGeom prst="rect">
              <a:avLst/>
            </a:prstGeom>
            <a:noFill/>
          </p:spPr>
          <p:txBody>
            <a:bodyPr wrap="none" rtlCol="0">
              <a:spAutoFit/>
            </a:bodyPr>
            <a:lstStyle/>
            <a:p>
              <a:r>
                <a:rPr lang="en-US" sz="2400" dirty="0" smtClean="0"/>
                <a:t>2</a:t>
              </a:r>
              <a:endParaRPr lang="en-US" sz="2400" dirty="0"/>
            </a:p>
          </p:txBody>
        </p:sp>
        <p:sp>
          <p:nvSpPr>
            <p:cNvPr id="57" name="TextBox 56"/>
            <p:cNvSpPr txBox="1"/>
            <p:nvPr/>
          </p:nvSpPr>
          <p:spPr>
            <a:xfrm>
              <a:off x="1775043" y="4108410"/>
              <a:ext cx="177037" cy="258654"/>
            </a:xfrm>
            <a:prstGeom prst="rect">
              <a:avLst/>
            </a:prstGeom>
            <a:noFill/>
          </p:spPr>
          <p:txBody>
            <a:bodyPr wrap="none" rtlCol="0">
              <a:spAutoFit/>
            </a:bodyPr>
            <a:lstStyle/>
            <a:p>
              <a:r>
                <a:rPr lang="en-US" sz="2400" dirty="0" smtClean="0"/>
                <a:t>3</a:t>
              </a:r>
              <a:endParaRPr lang="en-US" sz="2400" dirty="0"/>
            </a:p>
          </p:txBody>
        </p:sp>
        <p:sp>
          <p:nvSpPr>
            <p:cNvPr id="58" name="TextBox 57"/>
            <p:cNvSpPr txBox="1"/>
            <p:nvPr/>
          </p:nvSpPr>
          <p:spPr>
            <a:xfrm>
              <a:off x="936996" y="3719287"/>
              <a:ext cx="177037" cy="258654"/>
            </a:xfrm>
            <a:prstGeom prst="rect">
              <a:avLst/>
            </a:prstGeom>
            <a:noFill/>
          </p:spPr>
          <p:txBody>
            <a:bodyPr wrap="none" rtlCol="0">
              <a:spAutoFit/>
            </a:bodyPr>
            <a:lstStyle/>
            <a:p>
              <a:r>
                <a:rPr lang="en-US" sz="2400" dirty="0" smtClean="0"/>
                <a:t>1</a:t>
              </a:r>
              <a:endParaRPr lang="en-US" sz="2400" dirty="0"/>
            </a:p>
          </p:txBody>
        </p:sp>
        <p:sp>
          <p:nvSpPr>
            <p:cNvPr id="59" name="TextBox 58"/>
            <p:cNvSpPr txBox="1"/>
            <p:nvPr/>
          </p:nvSpPr>
          <p:spPr>
            <a:xfrm>
              <a:off x="936996" y="3490686"/>
              <a:ext cx="177037" cy="258654"/>
            </a:xfrm>
            <a:prstGeom prst="rect">
              <a:avLst/>
            </a:prstGeom>
            <a:noFill/>
          </p:spPr>
          <p:txBody>
            <a:bodyPr wrap="none" rtlCol="0">
              <a:spAutoFit/>
            </a:bodyPr>
            <a:lstStyle/>
            <a:p>
              <a:r>
                <a:rPr lang="en-US" sz="2400" dirty="0" smtClean="0"/>
                <a:t>2</a:t>
              </a:r>
              <a:endParaRPr lang="en-US" sz="2400" dirty="0"/>
            </a:p>
          </p:txBody>
        </p:sp>
        <p:sp>
          <p:nvSpPr>
            <p:cNvPr id="60" name="TextBox 59"/>
            <p:cNvSpPr txBox="1"/>
            <p:nvPr/>
          </p:nvSpPr>
          <p:spPr>
            <a:xfrm>
              <a:off x="936996" y="3262086"/>
              <a:ext cx="177037" cy="258654"/>
            </a:xfrm>
            <a:prstGeom prst="rect">
              <a:avLst/>
            </a:prstGeom>
            <a:noFill/>
          </p:spPr>
          <p:txBody>
            <a:bodyPr wrap="none" rtlCol="0">
              <a:spAutoFit/>
            </a:bodyPr>
            <a:lstStyle/>
            <a:p>
              <a:r>
                <a:rPr lang="en-US" sz="2400" dirty="0" smtClean="0"/>
                <a:t>3</a:t>
              </a:r>
              <a:endParaRPr lang="en-US" sz="2400" dirty="0"/>
            </a:p>
          </p:txBody>
        </p:sp>
        <p:sp>
          <p:nvSpPr>
            <p:cNvPr id="61" name="TextBox 60"/>
            <p:cNvSpPr txBox="1"/>
            <p:nvPr/>
          </p:nvSpPr>
          <p:spPr>
            <a:xfrm>
              <a:off x="936996" y="3033486"/>
              <a:ext cx="177037" cy="258654"/>
            </a:xfrm>
            <a:prstGeom prst="rect">
              <a:avLst/>
            </a:prstGeom>
            <a:noFill/>
          </p:spPr>
          <p:txBody>
            <a:bodyPr wrap="none" rtlCol="0">
              <a:spAutoFit/>
            </a:bodyPr>
            <a:lstStyle/>
            <a:p>
              <a:r>
                <a:rPr lang="en-US" sz="2400" dirty="0" smtClean="0"/>
                <a:t>4</a:t>
              </a:r>
              <a:endParaRPr lang="en-US" sz="2400" dirty="0"/>
            </a:p>
          </p:txBody>
        </p:sp>
        <p:sp>
          <p:nvSpPr>
            <p:cNvPr id="62" name="TextBox 61"/>
            <p:cNvSpPr txBox="1"/>
            <p:nvPr/>
          </p:nvSpPr>
          <p:spPr>
            <a:xfrm>
              <a:off x="944124" y="2804886"/>
              <a:ext cx="177037" cy="258654"/>
            </a:xfrm>
            <a:prstGeom prst="rect">
              <a:avLst/>
            </a:prstGeom>
            <a:noFill/>
          </p:spPr>
          <p:txBody>
            <a:bodyPr wrap="none" rtlCol="0">
              <a:spAutoFit/>
            </a:bodyPr>
            <a:lstStyle/>
            <a:p>
              <a:r>
                <a:rPr lang="en-US" sz="2400" dirty="0" smtClean="0"/>
                <a:t>5</a:t>
              </a:r>
              <a:endParaRPr lang="en-US" sz="2400" dirty="0"/>
            </a:p>
          </p:txBody>
        </p:sp>
        <p:sp>
          <p:nvSpPr>
            <p:cNvPr id="63" name="TextBox 62"/>
            <p:cNvSpPr txBox="1"/>
            <p:nvPr/>
          </p:nvSpPr>
          <p:spPr>
            <a:xfrm>
              <a:off x="2004478" y="4108410"/>
              <a:ext cx="177037" cy="258654"/>
            </a:xfrm>
            <a:prstGeom prst="rect">
              <a:avLst/>
            </a:prstGeom>
            <a:noFill/>
          </p:spPr>
          <p:txBody>
            <a:bodyPr wrap="none" rtlCol="0">
              <a:spAutoFit/>
            </a:bodyPr>
            <a:lstStyle/>
            <a:p>
              <a:r>
                <a:rPr lang="en-US" sz="2400" dirty="0" smtClean="0"/>
                <a:t>4</a:t>
              </a:r>
              <a:endParaRPr lang="en-US" sz="2400" dirty="0"/>
            </a:p>
          </p:txBody>
        </p:sp>
        <p:sp>
          <p:nvSpPr>
            <p:cNvPr id="64" name="Oval 63"/>
            <p:cNvSpPr/>
            <p:nvPr/>
          </p:nvSpPr>
          <p:spPr>
            <a:xfrm>
              <a:off x="2130130" y="2944886"/>
              <a:ext cx="82311" cy="82669"/>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65" name="Straight Connector 64"/>
            <p:cNvCxnSpPr/>
            <p:nvPr/>
          </p:nvCxnSpPr>
          <p:spPr>
            <a:xfrm rot="10800000">
              <a:off x="1220250" y="2778340"/>
              <a:ext cx="1240746" cy="0"/>
            </a:xfrm>
            <a:prstGeom prst="line">
              <a:avLst/>
            </a:prstGeom>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936996" y="2576286"/>
              <a:ext cx="177037" cy="258654"/>
            </a:xfrm>
            <a:prstGeom prst="rect">
              <a:avLst/>
            </a:prstGeom>
            <a:noFill/>
          </p:spPr>
          <p:txBody>
            <a:bodyPr wrap="none" rtlCol="0">
              <a:spAutoFit/>
            </a:bodyPr>
            <a:lstStyle/>
            <a:p>
              <a:r>
                <a:rPr lang="en-US" sz="2400" dirty="0" smtClean="0"/>
                <a:t>6</a:t>
              </a:r>
              <a:endParaRPr lang="en-US" sz="2400" dirty="0"/>
            </a:p>
          </p:txBody>
        </p:sp>
        <p:sp>
          <p:nvSpPr>
            <p:cNvPr id="67" name="Oval 66"/>
            <p:cNvSpPr/>
            <p:nvPr/>
          </p:nvSpPr>
          <p:spPr>
            <a:xfrm>
              <a:off x="1183644" y="2948120"/>
              <a:ext cx="76200" cy="762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Oval 67"/>
            <p:cNvSpPr/>
            <p:nvPr/>
          </p:nvSpPr>
          <p:spPr>
            <a:xfrm>
              <a:off x="1418499" y="2948120"/>
              <a:ext cx="76200" cy="762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Oval 68"/>
            <p:cNvSpPr/>
            <p:nvPr/>
          </p:nvSpPr>
          <p:spPr>
            <a:xfrm>
              <a:off x="1656886" y="2948120"/>
              <a:ext cx="76200" cy="762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0" name="Oval 69"/>
            <p:cNvSpPr/>
            <p:nvPr/>
          </p:nvSpPr>
          <p:spPr>
            <a:xfrm>
              <a:off x="1896370" y="2948120"/>
              <a:ext cx="76200" cy="762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1" name="Oval 70"/>
            <p:cNvSpPr/>
            <p:nvPr/>
          </p:nvSpPr>
          <p:spPr>
            <a:xfrm>
              <a:off x="1656889" y="2744927"/>
              <a:ext cx="76200" cy="762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Oval 71"/>
            <p:cNvSpPr/>
            <p:nvPr/>
          </p:nvSpPr>
          <p:spPr>
            <a:xfrm>
              <a:off x="2135854" y="2744930"/>
              <a:ext cx="76200" cy="762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Oval 72"/>
            <p:cNvSpPr/>
            <p:nvPr/>
          </p:nvSpPr>
          <p:spPr>
            <a:xfrm>
              <a:off x="1659081" y="3399971"/>
              <a:ext cx="76200" cy="762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Oval 73"/>
            <p:cNvSpPr/>
            <p:nvPr/>
          </p:nvSpPr>
          <p:spPr>
            <a:xfrm>
              <a:off x="1412346" y="3399974"/>
              <a:ext cx="76200" cy="762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5" name="Oval 74"/>
            <p:cNvSpPr/>
            <p:nvPr/>
          </p:nvSpPr>
          <p:spPr>
            <a:xfrm>
              <a:off x="1905822" y="3392717"/>
              <a:ext cx="76200" cy="76200"/>
            </a:xfrm>
            <a:prstGeom prst="ellipse">
              <a:avLst/>
            </a:prstGeom>
            <a:solidFill>
              <a:srgbClr val="C0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6" name="TextBox 75"/>
            <p:cNvSpPr txBox="1"/>
            <p:nvPr/>
          </p:nvSpPr>
          <p:spPr>
            <a:xfrm>
              <a:off x="2454727" y="4082143"/>
              <a:ext cx="212890" cy="206923"/>
            </a:xfrm>
            <a:prstGeom prst="rect">
              <a:avLst/>
            </a:prstGeom>
            <a:noFill/>
          </p:spPr>
          <p:txBody>
            <a:bodyPr wrap="none" rtlCol="0">
              <a:spAutoFit/>
            </a:bodyPr>
            <a:lstStyle/>
            <a:p>
              <a:r>
                <a:rPr lang="en-US" dirty="0" smtClean="0"/>
                <a:t>y2</a:t>
              </a:r>
              <a:endParaRPr lang="en-US" dirty="0"/>
            </a:p>
          </p:txBody>
        </p:sp>
        <p:sp>
          <p:nvSpPr>
            <p:cNvPr id="77" name="TextBox 76"/>
            <p:cNvSpPr txBox="1"/>
            <p:nvPr/>
          </p:nvSpPr>
          <p:spPr>
            <a:xfrm>
              <a:off x="937986" y="2362200"/>
              <a:ext cx="212890" cy="206923"/>
            </a:xfrm>
            <a:prstGeom prst="rect">
              <a:avLst/>
            </a:prstGeom>
            <a:noFill/>
          </p:spPr>
          <p:txBody>
            <a:bodyPr wrap="none" rtlCol="0">
              <a:spAutoFit/>
            </a:bodyPr>
            <a:lstStyle/>
            <a:p>
              <a:r>
                <a:rPr lang="en-US" dirty="0" smtClean="0"/>
                <a:t>y1</a:t>
              </a:r>
              <a:endParaRPr lang="en-US" dirty="0"/>
            </a:p>
          </p:txBody>
        </p:sp>
        <p:sp>
          <p:nvSpPr>
            <p:cNvPr id="78" name="Oval 77"/>
            <p:cNvSpPr/>
            <p:nvPr/>
          </p:nvSpPr>
          <p:spPr>
            <a:xfrm>
              <a:off x="1209114" y="4053125"/>
              <a:ext cx="76200" cy="76200"/>
            </a:xfrm>
            <a:prstGeom prst="ellipse">
              <a:avLst/>
            </a:prstGeom>
            <a:solidFill>
              <a:schemeClr val="accent3"/>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TextBox 78"/>
            <p:cNvSpPr txBox="1"/>
            <p:nvPr/>
          </p:nvSpPr>
          <p:spPr>
            <a:xfrm>
              <a:off x="1316171" y="4108410"/>
              <a:ext cx="177037" cy="258654"/>
            </a:xfrm>
            <a:prstGeom prst="rect">
              <a:avLst/>
            </a:prstGeom>
            <a:noFill/>
          </p:spPr>
          <p:txBody>
            <a:bodyPr wrap="none" rtlCol="0">
              <a:spAutoFit/>
            </a:bodyPr>
            <a:lstStyle/>
            <a:p>
              <a:r>
                <a:rPr lang="en-US" sz="2400" dirty="0" smtClean="0"/>
                <a:t>1</a:t>
              </a:r>
              <a:endParaRPr lang="en-US" sz="2400" dirty="0"/>
            </a:p>
          </p:txBody>
        </p:sp>
        <p:sp>
          <p:nvSpPr>
            <p:cNvPr id="80" name="Oval 79"/>
            <p:cNvSpPr/>
            <p:nvPr/>
          </p:nvSpPr>
          <p:spPr>
            <a:xfrm>
              <a:off x="1659087" y="3617687"/>
              <a:ext cx="76200" cy="76200"/>
            </a:xfrm>
            <a:prstGeom prst="ellipse">
              <a:avLst/>
            </a:prstGeom>
            <a:solidFill>
              <a:schemeClr val="accent3"/>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1" name="Oval 80"/>
            <p:cNvSpPr/>
            <p:nvPr/>
          </p:nvSpPr>
          <p:spPr>
            <a:xfrm>
              <a:off x="1412344" y="3849916"/>
              <a:ext cx="76200" cy="76200"/>
            </a:xfrm>
            <a:prstGeom prst="ellipse">
              <a:avLst/>
            </a:prstGeom>
            <a:solidFill>
              <a:schemeClr val="accent3"/>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2" name="Oval 81"/>
            <p:cNvSpPr/>
            <p:nvPr/>
          </p:nvSpPr>
          <p:spPr>
            <a:xfrm>
              <a:off x="2145315" y="3182259"/>
              <a:ext cx="76200" cy="76200"/>
            </a:xfrm>
            <a:prstGeom prst="ellipse">
              <a:avLst/>
            </a:prstGeom>
            <a:solidFill>
              <a:schemeClr val="accent3"/>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5" name="TextBox 154"/>
          <p:cNvSpPr txBox="1"/>
          <p:nvPr/>
        </p:nvSpPr>
        <p:spPr>
          <a:xfrm>
            <a:off x="4286248" y="5548986"/>
            <a:ext cx="4783682" cy="523220"/>
          </a:xfrm>
          <a:prstGeom prst="rect">
            <a:avLst/>
          </a:prstGeom>
          <a:noFill/>
        </p:spPr>
        <p:txBody>
          <a:bodyPr wrap="none" rtlCol="0">
            <a:spAutoFit/>
          </a:bodyPr>
          <a:lstStyle/>
          <a:p>
            <a:r>
              <a:rPr lang="en-US" sz="2800" dirty="0" smtClean="0"/>
              <a:t>Parity abstraction (even/odd)</a:t>
            </a:r>
            <a:endParaRPr lang="en-US" sz="2800" dirty="0"/>
          </a:p>
        </p:txBody>
      </p:sp>
      <p:sp>
        <p:nvSpPr>
          <p:cNvPr id="83" name="Slide Number Placeholder 82"/>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60</a:t>
            </a:fld>
            <a:endParaRPr kumimoji="0" lang="en-US" sz="1200">
              <a:solidFill>
                <a:schemeClr val="tx2"/>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5"/>
                                        </p:tgtEl>
                                        <p:attrNameLst>
                                          <p:attrName>style.visibility</p:attrName>
                                        </p:attrNameLst>
                                      </p:cBhvr>
                                      <p:to>
                                        <p:strVal val="visible"/>
                                      </p:to>
                                    </p:set>
                                    <p:animEffect transition="in" filter="fade">
                                      <p:cBhvr>
                                        <p:cTn id="10"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Example: Avoiding Bad Interleavings</a:t>
            </a:r>
            <a:endParaRPr lang="en-US" sz="3200" dirty="0"/>
          </a:p>
        </p:txBody>
      </p:sp>
      <p:pic>
        <p:nvPicPr>
          <p:cNvPr id="5" name="Content Placeholder 3" descr="parity-overview.gif"/>
          <p:cNvPicPr>
            <a:picLocks noGrp="1" noChangeAspect="1"/>
          </p:cNvPicPr>
          <p:nvPr>
            <p:ph idx="4294967295"/>
          </p:nvPr>
        </p:nvPicPr>
        <p:blipFill>
          <a:blip r:embed="rId3" cstate="print"/>
          <a:stretch>
            <a:fillRect/>
          </a:stretch>
        </p:blipFill>
        <p:spPr>
          <a:xfrm>
            <a:off x="4146550" y="1371600"/>
            <a:ext cx="4768850" cy="5311775"/>
          </a:xfrm>
        </p:spPr>
      </p:pic>
      <p:sp>
        <p:nvSpPr>
          <p:cNvPr id="7" name="Oval 6"/>
          <p:cNvSpPr/>
          <p:nvPr/>
        </p:nvSpPr>
        <p:spPr>
          <a:xfrm>
            <a:off x="6604000" y="2095500"/>
            <a:ext cx="685800" cy="381000"/>
          </a:xfrm>
          <a:prstGeom prst="ellipse">
            <a:avLst/>
          </a:prstGeom>
          <a:solidFill>
            <a:srgbClr val="FF0000">
              <a:alpha val="27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473700" y="1397000"/>
            <a:ext cx="685800" cy="381000"/>
          </a:xfrm>
          <a:prstGeom prst="ellipse">
            <a:avLst/>
          </a:prstGeom>
          <a:solidFill>
            <a:srgbClr val="FF0000">
              <a:alpha val="27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591300" y="2781300"/>
            <a:ext cx="685800" cy="381000"/>
          </a:xfrm>
          <a:prstGeom prst="ellipse">
            <a:avLst/>
          </a:prstGeom>
          <a:solidFill>
            <a:srgbClr val="FF0000">
              <a:alpha val="27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591300" y="3492500"/>
            <a:ext cx="685800" cy="381000"/>
          </a:xfrm>
          <a:prstGeom prst="ellipse">
            <a:avLst/>
          </a:prstGeom>
          <a:solidFill>
            <a:srgbClr val="FF0000">
              <a:alpha val="27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981700" y="4191000"/>
            <a:ext cx="685800" cy="381000"/>
          </a:xfrm>
          <a:prstGeom prst="ellipse">
            <a:avLst/>
          </a:prstGeom>
          <a:solidFill>
            <a:srgbClr val="FF0000">
              <a:alpha val="27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969000" y="4876800"/>
            <a:ext cx="685800" cy="381000"/>
          </a:xfrm>
          <a:prstGeom prst="ellipse">
            <a:avLst/>
          </a:prstGeom>
          <a:solidFill>
            <a:srgbClr val="FF0000">
              <a:alpha val="27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969000" y="5588000"/>
            <a:ext cx="685800" cy="381000"/>
          </a:xfrm>
          <a:prstGeom prst="ellipse">
            <a:avLst/>
          </a:prstGeom>
          <a:solidFill>
            <a:srgbClr val="FF0000">
              <a:alpha val="27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969000" y="6286500"/>
            <a:ext cx="685800" cy="381000"/>
          </a:xfrm>
          <a:prstGeom prst="ellipse">
            <a:avLst/>
          </a:prstGeom>
          <a:solidFill>
            <a:srgbClr val="FF0000">
              <a:alpha val="27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a:stCxn id="9" idx="5"/>
            <a:endCxn id="7" idx="1"/>
          </p:cNvCxnSpPr>
          <p:nvPr/>
        </p:nvCxnSpPr>
        <p:spPr>
          <a:xfrm rot="16200000" flipH="1">
            <a:off x="6167204" y="1614067"/>
            <a:ext cx="429092" cy="64536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7" idx="4"/>
            <a:endCxn id="10" idx="0"/>
          </p:cNvCxnSpPr>
          <p:nvPr/>
        </p:nvCxnSpPr>
        <p:spPr>
          <a:xfrm rot="5400000">
            <a:off x="6788150" y="2622550"/>
            <a:ext cx="304800" cy="127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0" idx="4"/>
            <a:endCxn id="11" idx="0"/>
          </p:cNvCxnSpPr>
          <p:nvPr/>
        </p:nvCxnSpPr>
        <p:spPr>
          <a:xfrm rot="5400000">
            <a:off x="6769100" y="3327400"/>
            <a:ext cx="3302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6454394" y="3871132"/>
            <a:ext cx="342481" cy="29726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2" idx="4"/>
            <a:endCxn id="13" idx="0"/>
          </p:cNvCxnSpPr>
          <p:nvPr/>
        </p:nvCxnSpPr>
        <p:spPr>
          <a:xfrm rot="5400000">
            <a:off x="6165850" y="4718050"/>
            <a:ext cx="304800" cy="127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3" idx="4"/>
            <a:endCxn id="14" idx="0"/>
          </p:cNvCxnSpPr>
          <p:nvPr/>
        </p:nvCxnSpPr>
        <p:spPr>
          <a:xfrm rot="5400000">
            <a:off x="6146800" y="5422900"/>
            <a:ext cx="3302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4" idx="4"/>
            <a:endCxn id="15" idx="0"/>
          </p:cNvCxnSpPr>
          <p:nvPr/>
        </p:nvCxnSpPr>
        <p:spPr>
          <a:xfrm rot="5400000">
            <a:off x="6153150" y="6127750"/>
            <a:ext cx="3175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0" name="Content Placeholder 2"/>
          <p:cNvSpPr txBox="1">
            <a:spLocks/>
          </p:cNvSpPr>
          <p:nvPr/>
        </p:nvSpPr>
        <p:spPr>
          <a:xfrm>
            <a:off x="152400" y="1402560"/>
            <a:ext cx="3810000" cy="4083840"/>
          </a:xfrm>
          <a:prstGeom prst="rect">
            <a:avLst/>
          </a:prstGeom>
        </p:spPr>
        <p:txBody>
          <a:bodyPr>
            <a:noAutofit/>
          </a:bodyPr>
          <a:lstStyle/>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Symbol"/>
              </a:rPr>
              <a:t>  = true</a:t>
            </a:r>
            <a:endPar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endParaRP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rPr>
              <a:t> while(</a:t>
            </a: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Math B"/>
              </a:rPr>
              <a:t></a:t>
            </a: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rPr>
              <a:t>P</a:t>
            </a: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Math B"/>
              </a:rPr>
              <a:t></a:t>
            </a:r>
            <a:r>
              <a:rPr kumimoji="0" lang="en-US" b="0" i="0" u="none" strike="noStrike" kern="1200" cap="none" spc="0" normalizeH="0" baseline="-25000" noProof="0" dirty="0" smtClean="0">
                <a:ln>
                  <a:noFill/>
                </a:ln>
                <a:solidFill>
                  <a:schemeClr val="tx1"/>
                </a:solidFill>
                <a:effectLst/>
                <a:uLnTx/>
                <a:uFillTx/>
                <a:latin typeface="Courier New" pitchFamily="49" charset="0"/>
                <a:ea typeface="+mn-ea"/>
                <a:cs typeface="Courier New" pitchFamily="49" charset="0"/>
                <a:sym typeface="Math A"/>
              </a:rPr>
              <a:t></a:t>
            </a: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Math A"/>
              </a:rPr>
              <a:t> </a:t>
            </a: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Symbol"/>
              </a:rPr>
              <a:t> </a:t>
            </a: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Math B"/>
              </a:rPr>
              <a:t></a:t>
            </a: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Symbol"/>
              </a:rPr>
              <a:t></a:t>
            </a: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Math B"/>
              </a:rPr>
              <a:t> </a:t>
            </a:r>
            <a:r>
              <a:rPr kumimoji="0" lang="en-US" sz="2400"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Math C"/>
              </a:rPr>
              <a:t></a:t>
            </a:r>
            <a:r>
              <a:rPr kumimoji="0" lang="en-US" b="0" i="0" u="none" strike="noStrike" kern="1200" cap="none" spc="0" normalizeH="0" baseline="-25000" noProof="0" dirty="0" smtClean="0">
                <a:ln>
                  <a:noFill/>
                </a:ln>
                <a:solidFill>
                  <a:schemeClr val="tx1"/>
                </a:solidFill>
                <a:effectLst/>
                <a:uLnTx/>
                <a:uFillTx/>
                <a:latin typeface="Courier New" pitchFamily="49" charset="0"/>
                <a:ea typeface="+mn-ea"/>
                <a:cs typeface="Courier New" pitchFamily="49" charset="0"/>
                <a:sym typeface="Math A"/>
              </a:rPr>
              <a:t> </a:t>
            </a: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Symbol"/>
              </a:rPr>
              <a:t>S) {</a:t>
            </a: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rPr>
              <a:t>   select </a:t>
            </a: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Symbol"/>
              </a:rPr>
              <a:t>  (</a:t>
            </a: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Math B"/>
              </a:rPr>
              <a:t></a:t>
            </a: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rPr>
              <a:t>P</a:t>
            </a: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Math B"/>
              </a:rPr>
              <a:t></a:t>
            </a:r>
            <a:r>
              <a:rPr kumimoji="0" lang="en-US" b="0" i="0" u="none" strike="noStrike" kern="1200" cap="none" spc="0" normalizeH="0" baseline="-25000" noProof="0" dirty="0" smtClean="0">
                <a:ln>
                  <a:noFill/>
                </a:ln>
                <a:solidFill>
                  <a:schemeClr val="tx1"/>
                </a:solidFill>
                <a:effectLst/>
                <a:uLnTx/>
                <a:uFillTx/>
                <a:latin typeface="Courier New" pitchFamily="49" charset="0"/>
                <a:ea typeface="+mn-ea"/>
                <a:cs typeface="Courier New" pitchFamily="49" charset="0"/>
                <a:sym typeface="Math A"/>
              </a:rPr>
              <a:t></a:t>
            </a: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rPr>
              <a:t> </a:t>
            </a: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Symbol"/>
              </a:rPr>
              <a:t> </a:t>
            </a: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Math B"/>
              </a:rPr>
              <a:t></a:t>
            </a: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Symbol"/>
              </a:rPr>
              <a:t></a:t>
            </a: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Math B"/>
              </a:rPr>
              <a:t>)     </a:t>
            </a:r>
            <a:b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Math B"/>
              </a:rPr>
            </a:b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Math B"/>
              </a:rPr>
              <a:t>    and </a:t>
            </a:r>
            <a:r>
              <a:rPr kumimoji="0" lang="en-US" b="0" i="0" u="none" strike="noStrike" kern="1200" cap="none" spc="0" normalizeH="0" baseline="0" noProof="0" dirty="0" smtClean="0">
                <a:ln>
                  <a:noFill/>
                </a:ln>
                <a:solidFill>
                  <a:prstClr val="white"/>
                </a:solidFill>
                <a:effectLst/>
                <a:uLnTx/>
                <a:uFillTx/>
                <a:latin typeface="Courier New" pitchFamily="49" charset="0"/>
                <a:ea typeface="+mn-ea"/>
                <a:cs typeface="Courier New" pitchFamily="49" charset="0"/>
                <a:sym typeface="Symbol"/>
              </a:rPr>
              <a:t> </a:t>
            </a:r>
            <a:r>
              <a:rPr kumimoji="0" lang="en-US" sz="2400"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Math C"/>
              </a:rPr>
              <a:t></a:t>
            </a:r>
            <a:r>
              <a:rPr kumimoji="0" lang="en-US" b="0" i="0" u="none" strike="noStrike" kern="1200" cap="none" spc="0" normalizeH="0" baseline="-25000" noProof="0" dirty="0" smtClean="0">
                <a:ln>
                  <a:noFill/>
                </a:ln>
                <a:solidFill>
                  <a:schemeClr val="tx1"/>
                </a:solidFill>
                <a:effectLst/>
                <a:uLnTx/>
                <a:uFillTx/>
                <a:latin typeface="Courier New" pitchFamily="49" charset="0"/>
                <a:ea typeface="+mn-ea"/>
                <a:cs typeface="Courier New" pitchFamily="49" charset="0"/>
                <a:sym typeface="Math A"/>
              </a:rPr>
              <a:t> </a:t>
            </a: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Symbol"/>
              </a:rPr>
              <a:t>S</a:t>
            </a: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Symbol"/>
              </a:rPr>
              <a:t>   if (?) { </a:t>
            </a: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Symbol"/>
              </a:rPr>
              <a:t>      =   avoid() </a:t>
            </a: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Symbol"/>
              </a:rPr>
              <a:t>   } else {</a:t>
            </a: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Symbol"/>
              </a:rPr>
              <a:t>     </a:t>
            </a: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Math A"/>
              </a:rPr>
              <a:t></a:t>
            </a: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Symbol"/>
              </a:rPr>
              <a:t> = refine(</a:t>
            </a: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Math A"/>
              </a:rPr>
              <a:t>,</a:t>
            </a: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Symbol"/>
              </a:rPr>
              <a:t> )</a:t>
            </a: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Symbol"/>
              </a:rPr>
              <a:t>   }</a:t>
            </a: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Symbol"/>
              </a:rPr>
              <a:t> }</a:t>
            </a: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Symbol"/>
              </a:rPr>
              <a:t> return implement(P,</a:t>
            </a:r>
            <a:r>
              <a:rPr kumimoji="0" lang="en-US" sz="1600"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Symbol"/>
              </a:rPr>
              <a:t>)</a:t>
            </a:r>
            <a:endParaRPr kumimoji="0" lang="en-US" b="0" i="0" u="none" strike="noStrike" kern="1200" cap="none" spc="0" normalizeH="0" baseline="0" noProof="0" dirty="0">
              <a:ln>
                <a:noFill/>
              </a:ln>
              <a:solidFill>
                <a:schemeClr val="tx1"/>
              </a:solidFill>
              <a:effectLst/>
              <a:uLnTx/>
              <a:uFillTx/>
              <a:latin typeface="+mn-lt"/>
              <a:ea typeface="+mn-ea"/>
              <a:cs typeface="+mn-cs"/>
            </a:endParaRPr>
          </a:p>
        </p:txBody>
      </p:sp>
      <p:sp>
        <p:nvSpPr>
          <p:cNvPr id="41" name="Rounded Rectangle 40"/>
          <p:cNvSpPr/>
          <p:nvPr/>
        </p:nvSpPr>
        <p:spPr>
          <a:xfrm>
            <a:off x="609600" y="2219740"/>
            <a:ext cx="3124200" cy="685800"/>
          </a:xfrm>
          <a:prstGeom prst="roundRect">
            <a:avLst/>
          </a:prstGeom>
          <a:solidFill>
            <a:srgbClr val="FF0000">
              <a:alpha val="27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1168400" y="1789044"/>
            <a:ext cx="1930952" cy="381000"/>
          </a:xfrm>
          <a:prstGeom prst="roundRect">
            <a:avLst/>
          </a:prstGeom>
          <a:solidFill>
            <a:srgbClr val="FF0000">
              <a:alpha val="27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838200" y="3276600"/>
            <a:ext cx="2362200" cy="457200"/>
          </a:xfrm>
          <a:prstGeom prst="roundRect">
            <a:avLst/>
          </a:prstGeom>
          <a:solidFill>
            <a:srgbClr val="FF0000">
              <a:alpha val="27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46"/>
          <p:cNvGrpSpPr/>
          <p:nvPr/>
        </p:nvGrpSpPr>
        <p:grpSpPr>
          <a:xfrm>
            <a:off x="152400" y="5549900"/>
            <a:ext cx="3886200" cy="622300"/>
            <a:chOff x="152400" y="5549900"/>
            <a:chExt cx="3886200" cy="1155700"/>
          </a:xfrm>
        </p:grpSpPr>
        <p:sp>
          <p:nvSpPr>
            <p:cNvPr id="46" name="Rounded Rectangle 45"/>
            <p:cNvSpPr/>
            <p:nvPr/>
          </p:nvSpPr>
          <p:spPr>
            <a:xfrm>
              <a:off x="152400" y="5549900"/>
              <a:ext cx="3886200" cy="11557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9" name="TextBox 38"/>
            <p:cNvSpPr txBox="1"/>
            <p:nvPr/>
          </p:nvSpPr>
          <p:spPr>
            <a:xfrm>
              <a:off x="457200" y="5802868"/>
              <a:ext cx="2969083" cy="369332"/>
            </a:xfrm>
            <a:prstGeom prst="rect">
              <a:avLst/>
            </a:prstGeom>
            <a:noFill/>
          </p:spPr>
          <p:txBody>
            <a:bodyPr wrap="none" rtlCol="0">
              <a:spAutoFit/>
            </a:bodyPr>
            <a:lstStyle/>
            <a:p>
              <a:r>
                <a:rPr lang="en-US" dirty="0" smtClean="0"/>
                <a:t>avoid(</a:t>
              </a:r>
              <a:r>
                <a:rPr lang="en-US" dirty="0" smtClean="0">
                  <a:latin typeface="Courier New" pitchFamily="49" charset="0"/>
                  <a:cs typeface="Courier New" pitchFamily="49" charset="0"/>
                  <a:sym typeface="Symbol"/>
                </a:rPr>
                <a:t></a:t>
              </a:r>
              <a:r>
                <a:rPr lang="en-US" baseline="-25000" dirty="0" smtClean="0">
                  <a:latin typeface="Courier New" pitchFamily="49" charset="0"/>
                  <a:cs typeface="Courier New" pitchFamily="49" charset="0"/>
                  <a:sym typeface="Symbol"/>
                </a:rPr>
                <a:t>1</a:t>
              </a:r>
              <a:r>
                <a:rPr lang="en-US" dirty="0" smtClean="0">
                  <a:latin typeface="Courier New" pitchFamily="49" charset="0"/>
                  <a:cs typeface="Courier New" pitchFamily="49" charset="0"/>
                  <a:sym typeface="Symbol"/>
                </a:rPr>
                <a:t>) = [z++,z++] </a:t>
              </a:r>
              <a:endParaRPr lang="en-US" dirty="0"/>
            </a:p>
          </p:txBody>
        </p:sp>
      </p:grpSp>
      <p:grpSp>
        <p:nvGrpSpPr>
          <p:cNvPr id="4" name="Group 31"/>
          <p:cNvGrpSpPr/>
          <p:nvPr/>
        </p:nvGrpSpPr>
        <p:grpSpPr>
          <a:xfrm>
            <a:off x="152400" y="6172200"/>
            <a:ext cx="3886200" cy="624385"/>
            <a:chOff x="152400" y="6172200"/>
            <a:chExt cx="3886200" cy="624385"/>
          </a:xfrm>
        </p:grpSpPr>
        <p:sp>
          <p:nvSpPr>
            <p:cNvPr id="28" name="Rounded Rectangle 27"/>
            <p:cNvSpPr/>
            <p:nvPr/>
          </p:nvSpPr>
          <p:spPr>
            <a:xfrm>
              <a:off x="152400" y="6172200"/>
              <a:ext cx="3886200" cy="624385"/>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914400" y="6324600"/>
              <a:ext cx="2116285" cy="369332"/>
            </a:xfrm>
            <a:prstGeom prst="rect">
              <a:avLst/>
            </a:prstGeom>
          </p:spPr>
          <p:txBody>
            <a:bodyPr wrap="none">
              <a:spAutoFit/>
            </a:bodyPr>
            <a:lstStyle/>
            <a:p>
              <a:r>
                <a:rPr lang="en-US" dirty="0" smtClean="0">
                  <a:latin typeface="Courier New" pitchFamily="49" charset="0"/>
                  <a:cs typeface="Courier New" pitchFamily="49" charset="0"/>
                  <a:sym typeface="Symbol"/>
                </a:rPr>
                <a:t> = [z++,z++] </a:t>
              </a:r>
              <a:endParaRPr lang="en-US" dirty="0"/>
            </a:p>
          </p:txBody>
        </p:sp>
      </p:grpSp>
      <p:grpSp>
        <p:nvGrpSpPr>
          <p:cNvPr id="6" name="Group 32"/>
          <p:cNvGrpSpPr/>
          <p:nvPr/>
        </p:nvGrpSpPr>
        <p:grpSpPr>
          <a:xfrm>
            <a:off x="152400" y="6219967"/>
            <a:ext cx="3886200" cy="624385"/>
            <a:chOff x="152400" y="6172200"/>
            <a:chExt cx="3886200" cy="624385"/>
          </a:xfrm>
        </p:grpSpPr>
        <p:sp>
          <p:nvSpPr>
            <p:cNvPr id="34" name="Rounded Rectangle 33"/>
            <p:cNvSpPr/>
            <p:nvPr/>
          </p:nvSpPr>
          <p:spPr>
            <a:xfrm>
              <a:off x="152400" y="6172200"/>
              <a:ext cx="3886200" cy="624385"/>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914400" y="6324600"/>
              <a:ext cx="1289135" cy="369332"/>
            </a:xfrm>
            <a:prstGeom prst="rect">
              <a:avLst/>
            </a:prstGeom>
          </p:spPr>
          <p:txBody>
            <a:bodyPr wrap="none">
              <a:spAutoFit/>
            </a:bodyPr>
            <a:lstStyle/>
            <a:p>
              <a:r>
                <a:rPr lang="en-US" dirty="0" smtClean="0">
                  <a:latin typeface="Courier New" pitchFamily="49" charset="0"/>
                  <a:cs typeface="Courier New" pitchFamily="49" charset="0"/>
                  <a:sym typeface="Symbol"/>
                </a:rPr>
                <a:t> = true</a:t>
              </a:r>
              <a:endParaRPr lang="en-US" dirty="0"/>
            </a:p>
          </p:txBody>
        </p:sp>
      </p:grpSp>
      <p:sp>
        <p:nvSpPr>
          <p:cNvPr id="32" name="Slide Number Placeholder 31"/>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61</a:t>
            </a:fld>
            <a:endParaRPr kumimoji="0" lang="en-US" sz="1200">
              <a:solidFill>
                <a:schemeClr val="tx2"/>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42"/>
                                        </p:tgtEl>
                                      </p:cBhvr>
                                    </p:animEffect>
                                    <p:set>
                                      <p:cBhvr>
                                        <p:cTn id="17" dur="1" fill="hold">
                                          <p:stCondLst>
                                            <p:cond delay="499"/>
                                          </p:stCondLst>
                                        </p:cTn>
                                        <p:tgtEl>
                                          <p:spTgt spid="42"/>
                                        </p:tgtEl>
                                        <p:attrNameLst>
                                          <p:attrName>style.visibility</p:attrName>
                                        </p:attrNameLst>
                                      </p:cBhvr>
                                      <p:to>
                                        <p:strVal val="hidden"/>
                                      </p:to>
                                    </p:set>
                                  </p:childTnLst>
                                </p:cTn>
                              </p:par>
                              <p:par>
                                <p:cTn id="18" presetID="10" presetClass="entr" presetSubtype="0" fill="hold" grpId="0" nodeType="with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fade">
                                      <p:cBhvr>
                                        <p:cTn id="20" dur="500"/>
                                        <p:tgtEl>
                                          <p:spTgt spid="4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par>
                                <p:cTn id="44" presetID="10" presetClass="entr" presetSubtype="0"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par>
                                <p:cTn id="50" presetID="10" presetClass="entr" presetSubtype="0"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par>
                                <p:cTn id="56" presetID="10" presetClass="entr" presetSubtype="0" fill="hold"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500"/>
                                        <p:tgtEl>
                                          <p:spTgt spid="14"/>
                                        </p:tgtEl>
                                      </p:cBhvr>
                                    </p:animEffect>
                                  </p:childTnLst>
                                </p:cTn>
                              </p:par>
                              <p:par>
                                <p:cTn id="62" presetID="10" presetClass="entr" presetSubtype="0" fill="hold"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1" nodeType="clickEffect">
                                  <p:stCondLst>
                                    <p:cond delay="0"/>
                                  </p:stCondLst>
                                  <p:childTnLst>
                                    <p:animEffect transition="out" filter="fade">
                                      <p:cBhvr>
                                        <p:cTn id="71" dur="500"/>
                                        <p:tgtEl>
                                          <p:spTgt spid="41"/>
                                        </p:tgtEl>
                                      </p:cBhvr>
                                    </p:animEffect>
                                    <p:set>
                                      <p:cBhvr>
                                        <p:cTn id="72" dur="1" fill="hold">
                                          <p:stCondLst>
                                            <p:cond delay="499"/>
                                          </p:stCondLst>
                                        </p:cTn>
                                        <p:tgtEl>
                                          <p:spTgt spid="41"/>
                                        </p:tgtEl>
                                        <p:attrNameLst>
                                          <p:attrName>style.visibility</p:attrName>
                                        </p:attrNameLst>
                                      </p:cBhvr>
                                      <p:to>
                                        <p:strVal val="hidden"/>
                                      </p:to>
                                    </p:set>
                                  </p:childTnLst>
                                </p:cTn>
                              </p:par>
                              <p:par>
                                <p:cTn id="73" presetID="10" presetClass="entr" presetSubtype="0" fill="hold" grpId="0" nodeType="with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fade">
                                      <p:cBhvr>
                                        <p:cTn id="75" dur="500"/>
                                        <p:tgtEl>
                                          <p:spTgt spid="43"/>
                                        </p:tgtEl>
                                      </p:cBhvr>
                                    </p:animEffect>
                                  </p:childTnLst>
                                </p:cTn>
                              </p:par>
                            </p:childTnLst>
                          </p:cTn>
                        </p:par>
                      </p:childTnLst>
                    </p:cTn>
                  </p:par>
                  <p:par>
                    <p:cTn id="76" fill="hold">
                      <p:stCondLst>
                        <p:cond delay="indefinite"/>
                      </p:stCondLst>
                      <p:childTnLst>
                        <p:par>
                          <p:cTn id="77" fill="hold">
                            <p:stCondLst>
                              <p:cond delay="0"/>
                            </p:stCondLst>
                            <p:childTnLst>
                              <p:par>
                                <p:cTn id="78" presetID="47" presetClass="entr" presetSubtype="0" fill="hold" nodeType="clickEffect">
                                  <p:stCondLst>
                                    <p:cond delay="0"/>
                                  </p:stCondLst>
                                  <p:childTnLst>
                                    <p:set>
                                      <p:cBhvr>
                                        <p:cTn id="79" dur="1" fill="hold">
                                          <p:stCondLst>
                                            <p:cond delay="0"/>
                                          </p:stCondLst>
                                        </p:cTn>
                                        <p:tgtEl>
                                          <p:spTgt spid="3"/>
                                        </p:tgtEl>
                                        <p:attrNameLst>
                                          <p:attrName>style.visibility</p:attrName>
                                        </p:attrNameLst>
                                      </p:cBhvr>
                                      <p:to>
                                        <p:strVal val="visible"/>
                                      </p:to>
                                    </p:set>
                                    <p:animEffect transition="in" filter="fade">
                                      <p:cBhvr>
                                        <p:cTn id="80" dur="1000"/>
                                        <p:tgtEl>
                                          <p:spTgt spid="3"/>
                                        </p:tgtEl>
                                      </p:cBhvr>
                                    </p:animEffect>
                                    <p:anim calcmode="lin" valueType="num">
                                      <p:cBhvr>
                                        <p:cTn id="81" dur="1000" fill="hold"/>
                                        <p:tgtEl>
                                          <p:spTgt spid="3"/>
                                        </p:tgtEl>
                                        <p:attrNameLst>
                                          <p:attrName>ppt_x</p:attrName>
                                        </p:attrNameLst>
                                      </p:cBhvr>
                                      <p:tavLst>
                                        <p:tav tm="0">
                                          <p:val>
                                            <p:strVal val="#ppt_x"/>
                                          </p:val>
                                        </p:tav>
                                        <p:tav tm="100000">
                                          <p:val>
                                            <p:strVal val="#ppt_x"/>
                                          </p:val>
                                        </p:tav>
                                      </p:tavLst>
                                    </p:anim>
                                    <p:anim calcmode="lin" valueType="num">
                                      <p:cBhvr>
                                        <p:cTn id="82" dur="1000" fill="hold"/>
                                        <p:tgtEl>
                                          <p:spTgt spid="3"/>
                                        </p:tgtEl>
                                        <p:attrNameLst>
                                          <p:attrName>ppt_y</p:attrName>
                                        </p:attrNameLst>
                                      </p:cBhvr>
                                      <p:tavLst>
                                        <p:tav tm="0">
                                          <p:val>
                                            <p:strVal val="#ppt_y-.1"/>
                                          </p:val>
                                        </p:tav>
                                        <p:tav tm="100000">
                                          <p:val>
                                            <p:strVal val="#ppt_y"/>
                                          </p:val>
                                        </p:tav>
                                      </p:tavLst>
                                    </p:anim>
                                  </p:childTnLst>
                                </p:cTn>
                              </p:par>
                              <p:par>
                                <p:cTn id="83" presetID="10" presetClass="exit" presetSubtype="0" fill="hold" nodeType="withEffect">
                                  <p:stCondLst>
                                    <p:cond delay="0"/>
                                  </p:stCondLst>
                                  <p:childTnLst>
                                    <p:animEffect transition="out" filter="fade">
                                      <p:cBhvr>
                                        <p:cTn id="84" dur="2000"/>
                                        <p:tgtEl>
                                          <p:spTgt spid="6"/>
                                        </p:tgtEl>
                                      </p:cBhvr>
                                    </p:animEffect>
                                    <p:set>
                                      <p:cBhvr>
                                        <p:cTn id="85"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animBg="1"/>
      <p:bldP spid="14" grpId="0" animBg="1"/>
      <p:bldP spid="15" grpId="0" animBg="1"/>
      <p:bldP spid="41" grpId="0" animBg="1"/>
      <p:bldP spid="41" grpId="1" animBg="1"/>
      <p:bldP spid="42" grpId="0" animBg="1"/>
      <p:bldP spid="42" grpId="1" animBg="1"/>
      <p:bldP spid="43"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Example: Avoiding Bad Interleavings</a:t>
            </a:r>
            <a:endParaRPr lang="en-US" sz="3200" dirty="0"/>
          </a:p>
        </p:txBody>
      </p:sp>
      <p:pic>
        <p:nvPicPr>
          <p:cNvPr id="5" name="Content Placeholder 3" descr="parity-overview.gif"/>
          <p:cNvPicPr>
            <a:picLocks noGrp="1" noChangeAspect="1"/>
          </p:cNvPicPr>
          <p:nvPr>
            <p:ph idx="4294967295"/>
          </p:nvPr>
        </p:nvPicPr>
        <p:blipFill>
          <a:blip r:embed="rId3" cstate="print"/>
          <a:stretch>
            <a:fillRect/>
          </a:stretch>
        </p:blipFill>
        <p:spPr>
          <a:xfrm>
            <a:off x="4146550" y="1371600"/>
            <a:ext cx="4768850" cy="5311775"/>
          </a:xfrm>
        </p:spPr>
      </p:pic>
      <p:sp>
        <p:nvSpPr>
          <p:cNvPr id="7" name="Oval 6"/>
          <p:cNvSpPr/>
          <p:nvPr/>
        </p:nvSpPr>
        <p:spPr>
          <a:xfrm>
            <a:off x="6604000" y="2095500"/>
            <a:ext cx="685800" cy="381000"/>
          </a:xfrm>
          <a:prstGeom prst="ellipse">
            <a:avLst/>
          </a:prstGeom>
          <a:solidFill>
            <a:srgbClr val="FF0000">
              <a:alpha val="27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473700" y="1397000"/>
            <a:ext cx="685800" cy="381000"/>
          </a:xfrm>
          <a:prstGeom prst="ellipse">
            <a:avLst/>
          </a:prstGeom>
          <a:solidFill>
            <a:srgbClr val="FF0000">
              <a:alpha val="27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591300" y="2781300"/>
            <a:ext cx="685800" cy="381000"/>
          </a:xfrm>
          <a:prstGeom prst="ellipse">
            <a:avLst/>
          </a:prstGeom>
          <a:solidFill>
            <a:srgbClr val="FF0000">
              <a:alpha val="27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591300" y="3492500"/>
            <a:ext cx="685800" cy="381000"/>
          </a:xfrm>
          <a:prstGeom prst="ellipse">
            <a:avLst/>
          </a:prstGeom>
          <a:solidFill>
            <a:srgbClr val="FF0000">
              <a:alpha val="27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981700" y="4191000"/>
            <a:ext cx="685800" cy="381000"/>
          </a:xfrm>
          <a:prstGeom prst="ellipse">
            <a:avLst/>
          </a:prstGeom>
          <a:solidFill>
            <a:srgbClr val="FF0000">
              <a:alpha val="27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969000" y="4876800"/>
            <a:ext cx="685800" cy="381000"/>
          </a:xfrm>
          <a:prstGeom prst="ellipse">
            <a:avLst/>
          </a:prstGeom>
          <a:solidFill>
            <a:srgbClr val="FF0000">
              <a:alpha val="27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969000" y="5588000"/>
            <a:ext cx="685800" cy="381000"/>
          </a:xfrm>
          <a:prstGeom prst="ellipse">
            <a:avLst/>
          </a:prstGeom>
          <a:solidFill>
            <a:srgbClr val="FF0000">
              <a:alpha val="27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969000" y="6286500"/>
            <a:ext cx="685800" cy="381000"/>
          </a:xfrm>
          <a:prstGeom prst="ellipse">
            <a:avLst/>
          </a:prstGeom>
          <a:solidFill>
            <a:srgbClr val="FF0000">
              <a:alpha val="27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a:stCxn id="9" idx="5"/>
            <a:endCxn id="7" idx="1"/>
          </p:cNvCxnSpPr>
          <p:nvPr/>
        </p:nvCxnSpPr>
        <p:spPr>
          <a:xfrm rot="16200000" flipH="1">
            <a:off x="6167204" y="1614067"/>
            <a:ext cx="429092" cy="64536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7" idx="4"/>
            <a:endCxn id="10" idx="0"/>
          </p:cNvCxnSpPr>
          <p:nvPr/>
        </p:nvCxnSpPr>
        <p:spPr>
          <a:xfrm rot="5400000">
            <a:off x="6788150" y="2622550"/>
            <a:ext cx="304800" cy="127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0" idx="4"/>
            <a:endCxn id="11" idx="0"/>
          </p:cNvCxnSpPr>
          <p:nvPr/>
        </p:nvCxnSpPr>
        <p:spPr>
          <a:xfrm rot="5400000">
            <a:off x="6769100" y="3327400"/>
            <a:ext cx="3302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6454394" y="3871132"/>
            <a:ext cx="342481" cy="29726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2" idx="4"/>
            <a:endCxn id="13" idx="0"/>
          </p:cNvCxnSpPr>
          <p:nvPr/>
        </p:nvCxnSpPr>
        <p:spPr>
          <a:xfrm rot="5400000">
            <a:off x="6165850" y="4718050"/>
            <a:ext cx="304800" cy="127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3" idx="4"/>
            <a:endCxn id="14" idx="0"/>
          </p:cNvCxnSpPr>
          <p:nvPr/>
        </p:nvCxnSpPr>
        <p:spPr>
          <a:xfrm rot="5400000">
            <a:off x="6146800" y="5422900"/>
            <a:ext cx="3302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4" idx="4"/>
            <a:endCxn id="15" idx="0"/>
          </p:cNvCxnSpPr>
          <p:nvPr/>
        </p:nvCxnSpPr>
        <p:spPr>
          <a:xfrm rot="5400000">
            <a:off x="6153150" y="6127750"/>
            <a:ext cx="3175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0" name="Content Placeholder 2"/>
          <p:cNvSpPr txBox="1">
            <a:spLocks/>
          </p:cNvSpPr>
          <p:nvPr/>
        </p:nvSpPr>
        <p:spPr>
          <a:xfrm>
            <a:off x="152400" y="1402560"/>
            <a:ext cx="3810000" cy="4083840"/>
          </a:xfrm>
          <a:prstGeom prst="rect">
            <a:avLst/>
          </a:prstGeom>
        </p:spPr>
        <p:txBody>
          <a:bodyPr>
            <a:noAutofit/>
          </a:bodyPr>
          <a:lstStyle/>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Symbol"/>
              </a:rPr>
              <a:t>  = true</a:t>
            </a:r>
            <a:endPar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endParaRP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rPr>
              <a:t> while(</a:t>
            </a: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Math B"/>
              </a:rPr>
              <a:t></a:t>
            </a: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rPr>
              <a:t>P</a:t>
            </a: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Math B"/>
              </a:rPr>
              <a:t></a:t>
            </a:r>
            <a:r>
              <a:rPr kumimoji="0" lang="en-US" b="0" i="0" u="none" strike="noStrike" kern="1200" cap="none" spc="0" normalizeH="0" baseline="-25000" noProof="0" dirty="0" smtClean="0">
                <a:ln>
                  <a:noFill/>
                </a:ln>
                <a:solidFill>
                  <a:schemeClr val="tx1"/>
                </a:solidFill>
                <a:effectLst/>
                <a:uLnTx/>
                <a:uFillTx/>
                <a:latin typeface="Courier New" pitchFamily="49" charset="0"/>
                <a:ea typeface="+mn-ea"/>
                <a:cs typeface="Courier New" pitchFamily="49" charset="0"/>
                <a:sym typeface="Math A"/>
              </a:rPr>
              <a:t></a:t>
            </a: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Math A"/>
              </a:rPr>
              <a:t> </a:t>
            </a: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Symbol"/>
              </a:rPr>
              <a:t> </a:t>
            </a: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Math B"/>
              </a:rPr>
              <a:t></a:t>
            </a: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Symbol"/>
              </a:rPr>
              <a:t></a:t>
            </a: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Math B"/>
              </a:rPr>
              <a:t> </a:t>
            </a:r>
            <a:r>
              <a:rPr kumimoji="0" lang="en-US" sz="2400"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Math C"/>
              </a:rPr>
              <a:t></a:t>
            </a:r>
            <a:r>
              <a:rPr kumimoji="0" lang="en-US" b="0" i="0" u="none" strike="noStrike" kern="1200" cap="none" spc="0" normalizeH="0" baseline="-25000" noProof="0" dirty="0" smtClean="0">
                <a:ln>
                  <a:noFill/>
                </a:ln>
                <a:solidFill>
                  <a:schemeClr val="tx1"/>
                </a:solidFill>
                <a:effectLst/>
                <a:uLnTx/>
                <a:uFillTx/>
                <a:latin typeface="Courier New" pitchFamily="49" charset="0"/>
                <a:ea typeface="+mn-ea"/>
                <a:cs typeface="Courier New" pitchFamily="49" charset="0"/>
                <a:sym typeface="Math A"/>
              </a:rPr>
              <a:t> </a:t>
            </a: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Symbol"/>
              </a:rPr>
              <a:t>S) {</a:t>
            </a: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rPr>
              <a:t>   select </a:t>
            </a: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Symbol"/>
              </a:rPr>
              <a:t>  (</a:t>
            </a: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Math B"/>
              </a:rPr>
              <a:t></a:t>
            </a: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rPr>
              <a:t>P</a:t>
            </a: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Math B"/>
              </a:rPr>
              <a:t></a:t>
            </a:r>
            <a:r>
              <a:rPr kumimoji="0" lang="en-US" b="0" i="0" u="none" strike="noStrike" kern="1200" cap="none" spc="0" normalizeH="0" baseline="-25000" noProof="0" dirty="0" smtClean="0">
                <a:ln>
                  <a:noFill/>
                </a:ln>
                <a:solidFill>
                  <a:schemeClr val="tx1"/>
                </a:solidFill>
                <a:effectLst/>
                <a:uLnTx/>
                <a:uFillTx/>
                <a:latin typeface="Courier New" pitchFamily="49" charset="0"/>
                <a:ea typeface="+mn-ea"/>
                <a:cs typeface="Courier New" pitchFamily="49" charset="0"/>
                <a:sym typeface="Math A"/>
              </a:rPr>
              <a:t></a:t>
            </a: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rPr>
              <a:t> </a:t>
            </a: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Symbol"/>
              </a:rPr>
              <a:t> </a:t>
            </a: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Math B"/>
              </a:rPr>
              <a:t></a:t>
            </a: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Symbol"/>
              </a:rPr>
              <a:t></a:t>
            </a: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Math B"/>
              </a:rPr>
              <a:t>)     </a:t>
            </a:r>
            <a:b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Math B"/>
              </a:rPr>
            </a:b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Math B"/>
              </a:rPr>
              <a:t>    and </a:t>
            </a:r>
            <a:r>
              <a:rPr kumimoji="0" lang="en-US" b="0" i="0" u="none" strike="noStrike" kern="1200" cap="none" spc="0" normalizeH="0" baseline="0" noProof="0" dirty="0" smtClean="0">
                <a:ln>
                  <a:noFill/>
                </a:ln>
                <a:solidFill>
                  <a:prstClr val="white"/>
                </a:solidFill>
                <a:effectLst/>
                <a:uLnTx/>
                <a:uFillTx/>
                <a:latin typeface="Courier New" pitchFamily="49" charset="0"/>
                <a:ea typeface="+mn-ea"/>
                <a:cs typeface="Courier New" pitchFamily="49" charset="0"/>
                <a:sym typeface="Symbol"/>
              </a:rPr>
              <a:t> </a:t>
            </a:r>
            <a:r>
              <a:rPr kumimoji="0" lang="en-US" sz="2400"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Math C"/>
              </a:rPr>
              <a:t></a:t>
            </a:r>
            <a:r>
              <a:rPr kumimoji="0" lang="en-US" b="0" i="0" u="none" strike="noStrike" kern="1200" cap="none" spc="0" normalizeH="0" baseline="-25000" noProof="0" dirty="0" smtClean="0">
                <a:ln>
                  <a:noFill/>
                </a:ln>
                <a:solidFill>
                  <a:schemeClr val="tx1"/>
                </a:solidFill>
                <a:effectLst/>
                <a:uLnTx/>
                <a:uFillTx/>
                <a:latin typeface="Courier New" pitchFamily="49" charset="0"/>
                <a:ea typeface="+mn-ea"/>
                <a:cs typeface="Courier New" pitchFamily="49" charset="0"/>
                <a:sym typeface="Math A"/>
              </a:rPr>
              <a:t> </a:t>
            </a: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Symbol"/>
              </a:rPr>
              <a:t>S</a:t>
            </a: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Symbol"/>
              </a:rPr>
              <a:t>   if (?) { </a:t>
            </a: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Symbol"/>
              </a:rPr>
              <a:t>      =   avoid() </a:t>
            </a: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Symbol"/>
              </a:rPr>
              <a:t>   } else {</a:t>
            </a: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Symbol"/>
              </a:rPr>
              <a:t>     </a:t>
            </a: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Math A"/>
              </a:rPr>
              <a:t></a:t>
            </a: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Symbol"/>
              </a:rPr>
              <a:t> = refine(</a:t>
            </a: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Math A"/>
              </a:rPr>
              <a:t>,</a:t>
            </a: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Symbol"/>
              </a:rPr>
              <a:t> )</a:t>
            </a: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Symbol"/>
              </a:rPr>
              <a:t>   }</a:t>
            </a: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Symbol"/>
              </a:rPr>
              <a:t> }</a:t>
            </a: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Symbol"/>
              </a:rPr>
              <a:t> return implement(P,</a:t>
            </a:r>
            <a:r>
              <a:rPr kumimoji="0" lang="en-US" sz="1600"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Symbol"/>
              </a:rPr>
              <a:t>)</a:t>
            </a:r>
            <a:endParaRPr kumimoji="0" lang="en-US" b="0" i="0" u="none" strike="noStrike" kern="1200" cap="none" spc="0" normalizeH="0" baseline="0" noProof="0" dirty="0">
              <a:ln>
                <a:noFill/>
              </a:ln>
              <a:solidFill>
                <a:schemeClr val="tx1"/>
              </a:solidFill>
              <a:effectLst/>
              <a:uLnTx/>
              <a:uFillTx/>
              <a:latin typeface="+mn-lt"/>
              <a:ea typeface="+mn-ea"/>
              <a:cs typeface="+mn-cs"/>
            </a:endParaRPr>
          </a:p>
        </p:txBody>
      </p:sp>
      <p:sp>
        <p:nvSpPr>
          <p:cNvPr id="41" name="Rounded Rectangle 40"/>
          <p:cNvSpPr/>
          <p:nvPr/>
        </p:nvSpPr>
        <p:spPr>
          <a:xfrm>
            <a:off x="609600" y="2219740"/>
            <a:ext cx="3124200" cy="685800"/>
          </a:xfrm>
          <a:prstGeom prst="roundRect">
            <a:avLst/>
          </a:prstGeom>
          <a:solidFill>
            <a:srgbClr val="FF0000">
              <a:alpha val="27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1168400" y="1789044"/>
            <a:ext cx="1930952" cy="381000"/>
          </a:xfrm>
          <a:prstGeom prst="roundRect">
            <a:avLst/>
          </a:prstGeom>
          <a:solidFill>
            <a:srgbClr val="FF0000">
              <a:alpha val="27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838200" y="3276600"/>
            <a:ext cx="2362200" cy="457200"/>
          </a:xfrm>
          <a:prstGeom prst="roundRect">
            <a:avLst/>
          </a:prstGeom>
          <a:solidFill>
            <a:srgbClr val="FF0000">
              <a:alpha val="27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4686300" y="2082800"/>
            <a:ext cx="685800" cy="381000"/>
          </a:xfrm>
          <a:prstGeom prst="ellipse">
            <a:avLst/>
          </a:prstGeom>
          <a:solidFill>
            <a:srgbClr val="FF0000">
              <a:alpha val="27000"/>
            </a:srgbClr>
          </a:solidFill>
          <a:ln>
            <a:solidFill>
              <a:srgbClr val="FF0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803900" y="2781300"/>
            <a:ext cx="685800" cy="381000"/>
          </a:xfrm>
          <a:prstGeom prst="ellipse">
            <a:avLst/>
          </a:prstGeom>
          <a:solidFill>
            <a:srgbClr val="FF0000">
              <a:alpha val="27000"/>
            </a:srgbClr>
          </a:solidFill>
          <a:ln>
            <a:solidFill>
              <a:srgbClr val="FF0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5791200" y="3479800"/>
            <a:ext cx="685800" cy="381000"/>
          </a:xfrm>
          <a:prstGeom prst="ellipse">
            <a:avLst/>
          </a:prstGeom>
          <a:solidFill>
            <a:srgbClr val="FF0000">
              <a:alpha val="27000"/>
            </a:srgbClr>
          </a:solidFill>
          <a:ln>
            <a:solidFill>
              <a:srgbClr val="FF0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Arrow Connector 37"/>
          <p:cNvCxnSpPr/>
          <p:nvPr/>
        </p:nvCxnSpPr>
        <p:spPr>
          <a:xfrm rot="10800000" flipV="1">
            <a:off x="5177529" y="1733909"/>
            <a:ext cx="455521" cy="386994"/>
          </a:xfrm>
          <a:prstGeom prst="straightConnector1">
            <a:avLst/>
          </a:prstGeom>
          <a:ln w="25400">
            <a:solidFill>
              <a:srgbClr val="FF0000"/>
            </a:solidFill>
            <a:tailEnd type="arrow"/>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36" idx="4"/>
            <a:endCxn id="37" idx="0"/>
          </p:cNvCxnSpPr>
          <p:nvPr/>
        </p:nvCxnSpPr>
        <p:spPr>
          <a:xfrm rot="5400000">
            <a:off x="5981700" y="3314700"/>
            <a:ext cx="317500" cy="12700"/>
          </a:xfrm>
          <a:prstGeom prst="straightConnector1">
            <a:avLst/>
          </a:prstGeom>
          <a:ln w="25400">
            <a:solidFill>
              <a:srgbClr val="FF0000"/>
            </a:solidFill>
            <a:tailEnd type="arrow"/>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16200000" flipH="1">
            <a:off x="6026150" y="3968750"/>
            <a:ext cx="381000" cy="88900"/>
          </a:xfrm>
          <a:prstGeom prst="straightConnector1">
            <a:avLst/>
          </a:prstGeom>
          <a:ln w="25400">
            <a:solidFill>
              <a:srgbClr val="FF0000"/>
            </a:solidFill>
            <a:tailEnd type="arrow"/>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61" name="Freeform 60"/>
          <p:cNvSpPr/>
          <p:nvPr/>
        </p:nvSpPr>
        <p:spPr>
          <a:xfrm>
            <a:off x="5253487" y="2389517"/>
            <a:ext cx="845388" cy="414068"/>
          </a:xfrm>
          <a:custGeom>
            <a:avLst/>
            <a:gdLst>
              <a:gd name="connsiteX0" fmla="*/ 0 w 828136"/>
              <a:gd name="connsiteY0" fmla="*/ 0 h 370936"/>
              <a:gd name="connsiteX1" fmla="*/ 207034 w 828136"/>
              <a:gd name="connsiteY1" fmla="*/ 86264 h 370936"/>
              <a:gd name="connsiteX2" fmla="*/ 207034 w 828136"/>
              <a:gd name="connsiteY2" fmla="*/ 86264 h 370936"/>
              <a:gd name="connsiteX3" fmla="*/ 552090 w 828136"/>
              <a:gd name="connsiteY3" fmla="*/ 103517 h 370936"/>
              <a:gd name="connsiteX4" fmla="*/ 828136 w 828136"/>
              <a:gd name="connsiteY4" fmla="*/ 370936 h 37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136" h="370936">
                <a:moveTo>
                  <a:pt x="0" y="0"/>
                </a:moveTo>
                <a:lnTo>
                  <a:pt x="207034" y="86264"/>
                </a:lnTo>
                <a:lnTo>
                  <a:pt x="207034" y="86264"/>
                </a:lnTo>
                <a:cubicBezTo>
                  <a:pt x="264543" y="89140"/>
                  <a:pt x="448573" y="56072"/>
                  <a:pt x="552090" y="103517"/>
                </a:cubicBezTo>
                <a:cubicBezTo>
                  <a:pt x="655607" y="150962"/>
                  <a:pt x="741871" y="260949"/>
                  <a:pt x="828136" y="370936"/>
                </a:cubicBezTo>
              </a:path>
            </a:pathLst>
          </a:custGeom>
          <a:ln w="28575">
            <a:solidFill>
              <a:srgbClr val="FF0000"/>
            </a:solidFill>
            <a:headEnd type="none" w="med" len="med"/>
            <a:tailEnd type="arrow" w="med" len="med"/>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Rounded Rectangle 65"/>
          <p:cNvSpPr/>
          <p:nvPr/>
        </p:nvSpPr>
        <p:spPr>
          <a:xfrm>
            <a:off x="1282700" y="5067300"/>
            <a:ext cx="2362200" cy="457200"/>
          </a:xfrm>
          <a:prstGeom prst="roundRect">
            <a:avLst/>
          </a:prstGeom>
          <a:solidFill>
            <a:srgbClr val="FF0000">
              <a:alpha val="27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44"/>
          <p:cNvGrpSpPr/>
          <p:nvPr/>
        </p:nvGrpSpPr>
        <p:grpSpPr>
          <a:xfrm>
            <a:off x="152400" y="5549900"/>
            <a:ext cx="3886200" cy="622300"/>
            <a:chOff x="152400" y="5549900"/>
            <a:chExt cx="3886200" cy="1155700"/>
          </a:xfrm>
        </p:grpSpPr>
        <p:sp>
          <p:nvSpPr>
            <p:cNvPr id="46" name="Rounded Rectangle 45"/>
            <p:cNvSpPr/>
            <p:nvPr/>
          </p:nvSpPr>
          <p:spPr>
            <a:xfrm>
              <a:off x="152400" y="5549900"/>
              <a:ext cx="3886200" cy="11557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8" name="TextBox 47"/>
            <p:cNvSpPr txBox="1"/>
            <p:nvPr/>
          </p:nvSpPr>
          <p:spPr>
            <a:xfrm>
              <a:off x="457200" y="5802869"/>
              <a:ext cx="2969083" cy="685902"/>
            </a:xfrm>
            <a:prstGeom prst="rect">
              <a:avLst/>
            </a:prstGeom>
            <a:noFill/>
          </p:spPr>
          <p:txBody>
            <a:bodyPr wrap="square" rtlCol="0">
              <a:spAutoFit/>
            </a:bodyPr>
            <a:lstStyle/>
            <a:p>
              <a:r>
                <a:rPr lang="en-US" dirty="0" smtClean="0"/>
                <a:t>avoid(</a:t>
              </a:r>
              <a:r>
                <a:rPr lang="en-US" dirty="0" smtClean="0">
                  <a:latin typeface="Courier New" pitchFamily="49" charset="0"/>
                  <a:cs typeface="Courier New" pitchFamily="49" charset="0"/>
                  <a:sym typeface="Symbol"/>
                </a:rPr>
                <a:t></a:t>
              </a:r>
              <a:r>
                <a:rPr lang="en-US" baseline="-25000" dirty="0" smtClean="0">
                  <a:latin typeface="Courier New" pitchFamily="49" charset="0"/>
                  <a:cs typeface="Courier New" pitchFamily="49" charset="0"/>
                  <a:sym typeface="Symbol"/>
                </a:rPr>
                <a:t>2</a:t>
              </a:r>
              <a:r>
                <a:rPr lang="en-US" dirty="0" smtClean="0">
                  <a:latin typeface="Courier New" pitchFamily="49" charset="0"/>
                  <a:cs typeface="Courier New" pitchFamily="49" charset="0"/>
                  <a:sym typeface="Symbol"/>
                </a:rPr>
                <a:t>) =[x+=</a:t>
              </a:r>
              <a:r>
                <a:rPr lang="en-US" dirty="0" err="1" smtClean="0">
                  <a:latin typeface="Courier New" pitchFamily="49" charset="0"/>
                  <a:cs typeface="Courier New" pitchFamily="49" charset="0"/>
                  <a:sym typeface="Symbol"/>
                </a:rPr>
                <a:t>z,x</a:t>
              </a:r>
              <a:r>
                <a:rPr lang="en-US" dirty="0" smtClean="0">
                  <a:latin typeface="Courier New" pitchFamily="49" charset="0"/>
                  <a:cs typeface="Courier New" pitchFamily="49" charset="0"/>
                  <a:sym typeface="Symbol"/>
                </a:rPr>
                <a:t>+=z] </a:t>
              </a:r>
              <a:endParaRPr lang="en-US" dirty="0"/>
            </a:p>
          </p:txBody>
        </p:sp>
      </p:grpSp>
      <p:grpSp>
        <p:nvGrpSpPr>
          <p:cNvPr id="4" name="Group 48"/>
          <p:cNvGrpSpPr/>
          <p:nvPr/>
        </p:nvGrpSpPr>
        <p:grpSpPr>
          <a:xfrm>
            <a:off x="152400" y="6190471"/>
            <a:ext cx="3886200" cy="624385"/>
            <a:chOff x="152400" y="6172200"/>
            <a:chExt cx="3886200" cy="624385"/>
          </a:xfrm>
        </p:grpSpPr>
        <p:sp>
          <p:nvSpPr>
            <p:cNvPr id="51" name="Rounded Rectangle 50"/>
            <p:cNvSpPr/>
            <p:nvPr/>
          </p:nvSpPr>
          <p:spPr>
            <a:xfrm>
              <a:off x="152400" y="6172200"/>
              <a:ext cx="3886200" cy="624385"/>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914400" y="6324600"/>
              <a:ext cx="2116285" cy="369332"/>
            </a:xfrm>
            <a:prstGeom prst="rect">
              <a:avLst/>
            </a:prstGeom>
          </p:spPr>
          <p:txBody>
            <a:bodyPr wrap="none">
              <a:spAutoFit/>
            </a:bodyPr>
            <a:lstStyle/>
            <a:p>
              <a:r>
                <a:rPr lang="en-US" dirty="0" smtClean="0">
                  <a:latin typeface="Courier New" pitchFamily="49" charset="0"/>
                  <a:cs typeface="Courier New" pitchFamily="49" charset="0"/>
                  <a:sym typeface="Symbol"/>
                </a:rPr>
                <a:t> = [z++,z++] </a:t>
              </a:r>
              <a:endParaRPr lang="en-US" dirty="0" smtClean="0"/>
            </a:p>
          </p:txBody>
        </p:sp>
      </p:grpSp>
      <p:grpSp>
        <p:nvGrpSpPr>
          <p:cNvPr id="6" name="Group 54"/>
          <p:cNvGrpSpPr/>
          <p:nvPr/>
        </p:nvGrpSpPr>
        <p:grpSpPr>
          <a:xfrm>
            <a:off x="152400" y="6204119"/>
            <a:ext cx="3886200" cy="624385"/>
            <a:chOff x="152400" y="7071815"/>
            <a:chExt cx="3886200" cy="624385"/>
          </a:xfrm>
        </p:grpSpPr>
        <p:sp>
          <p:nvSpPr>
            <p:cNvPr id="53" name="Rounded Rectangle 52"/>
            <p:cNvSpPr/>
            <p:nvPr/>
          </p:nvSpPr>
          <p:spPr>
            <a:xfrm>
              <a:off x="152400" y="7071815"/>
              <a:ext cx="3886200" cy="624385"/>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228600" y="7224215"/>
              <a:ext cx="3772186" cy="369332"/>
            </a:xfrm>
            <a:prstGeom prst="rect">
              <a:avLst/>
            </a:prstGeom>
          </p:spPr>
          <p:txBody>
            <a:bodyPr wrap="none">
              <a:spAutoFit/>
            </a:bodyPr>
            <a:lstStyle/>
            <a:p>
              <a:r>
                <a:rPr lang="en-US" dirty="0" smtClean="0">
                  <a:latin typeface="Courier New" pitchFamily="49" charset="0"/>
                  <a:cs typeface="Courier New" pitchFamily="49" charset="0"/>
                  <a:sym typeface="Symbol"/>
                </a:rPr>
                <a:t> = [z++,z++][x+=</a:t>
              </a:r>
              <a:r>
                <a:rPr lang="en-US" dirty="0" err="1" smtClean="0">
                  <a:latin typeface="Courier New" pitchFamily="49" charset="0"/>
                  <a:cs typeface="Courier New" pitchFamily="49" charset="0"/>
                  <a:sym typeface="Symbol"/>
                </a:rPr>
                <a:t>z,x</a:t>
              </a:r>
              <a:r>
                <a:rPr lang="en-US" dirty="0" smtClean="0">
                  <a:latin typeface="Courier New" pitchFamily="49" charset="0"/>
                  <a:cs typeface="Courier New" pitchFamily="49" charset="0"/>
                  <a:sym typeface="Symbol"/>
                </a:rPr>
                <a:t>+=z] </a:t>
              </a:r>
              <a:endParaRPr lang="en-US" dirty="0"/>
            </a:p>
          </p:txBody>
        </p:sp>
      </p:grpSp>
      <p:sp>
        <p:nvSpPr>
          <p:cNvPr id="44" name="Slide Number Placeholder 43"/>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62</a:t>
            </a:fld>
            <a:endParaRPr kumimoji="0" lang="en-US" sz="1200">
              <a:solidFill>
                <a:schemeClr val="tx2"/>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2"/>
                                        </p:tgtEl>
                                      </p:cBhvr>
                                    </p:animEffect>
                                    <p:set>
                                      <p:cBhvr>
                                        <p:cTn id="12" dur="1" fill="hold">
                                          <p:stCondLst>
                                            <p:cond delay="499"/>
                                          </p:stCondLst>
                                        </p:cTn>
                                        <p:tgtEl>
                                          <p:spTgt spid="42"/>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500"/>
                                        <p:tgtEl>
                                          <p:spTgt spid="3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500"/>
                                        <p:tgtEl>
                                          <p:spTgt spid="6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500"/>
                                        <p:tgtEl>
                                          <p:spTgt spid="36"/>
                                        </p:tgtEl>
                                      </p:cBhvr>
                                    </p:animEffect>
                                  </p:childTnLst>
                                </p:cTn>
                              </p:par>
                              <p:par>
                                <p:cTn id="30" presetID="10" presetClass="entr" presetSubtype="0" fill="hold"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500"/>
                                        <p:tgtEl>
                                          <p:spTgt spid="4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childTnLst>
                                </p:cTn>
                              </p:par>
                              <p:par>
                                <p:cTn id="36" presetID="10" presetClass="entr" presetSubtype="0" fill="hold"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500"/>
                                        <p:tgtEl>
                                          <p:spTgt spid="5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41"/>
                                        </p:tgtEl>
                                      </p:cBhvr>
                                    </p:animEffect>
                                    <p:set>
                                      <p:cBhvr>
                                        <p:cTn id="43" dur="1" fill="hold">
                                          <p:stCondLst>
                                            <p:cond delay="499"/>
                                          </p:stCondLst>
                                        </p:cTn>
                                        <p:tgtEl>
                                          <p:spTgt spid="41"/>
                                        </p:tgtEl>
                                        <p:attrNameLst>
                                          <p:attrName>style.visibility</p:attrName>
                                        </p:attrNameLst>
                                      </p:cBhvr>
                                      <p:to>
                                        <p:strVal val="hidden"/>
                                      </p:to>
                                    </p:set>
                                  </p:childTnLst>
                                </p:cTn>
                              </p:par>
                              <p:par>
                                <p:cTn id="44" presetID="10"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500"/>
                                        <p:tgtEl>
                                          <p:spTgt spid="43"/>
                                        </p:tgtEl>
                                      </p:cBhvr>
                                    </p:animEffect>
                                  </p:childTnLst>
                                </p:cTn>
                              </p:par>
                              <p:par>
                                <p:cTn id="47" presetID="47" presetClass="entr" presetSubtype="0" fill="hold" nodeType="with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1000"/>
                                        <p:tgtEl>
                                          <p:spTgt spid="3"/>
                                        </p:tgtEl>
                                      </p:cBhvr>
                                    </p:animEffect>
                                    <p:anim calcmode="lin" valueType="num">
                                      <p:cBhvr>
                                        <p:cTn id="50" dur="1000" fill="hold"/>
                                        <p:tgtEl>
                                          <p:spTgt spid="3"/>
                                        </p:tgtEl>
                                        <p:attrNameLst>
                                          <p:attrName>ppt_x</p:attrName>
                                        </p:attrNameLst>
                                      </p:cBhvr>
                                      <p:tavLst>
                                        <p:tav tm="0">
                                          <p:val>
                                            <p:strVal val="#ppt_x"/>
                                          </p:val>
                                        </p:tav>
                                        <p:tav tm="100000">
                                          <p:val>
                                            <p:strVal val="#ppt_x"/>
                                          </p:val>
                                        </p:tav>
                                      </p:tavLst>
                                    </p:anim>
                                    <p:anim calcmode="lin" valueType="num">
                                      <p:cBhvr>
                                        <p:cTn id="51" dur="1000" fill="hold"/>
                                        <p:tgtEl>
                                          <p:spTgt spid="3"/>
                                        </p:tgtEl>
                                        <p:attrNameLst>
                                          <p:attrName>ppt_y</p:attrName>
                                        </p:attrNameLst>
                                      </p:cBhvr>
                                      <p:tavLst>
                                        <p:tav tm="0">
                                          <p:val>
                                            <p:strVal val="#ppt_y-.1"/>
                                          </p:val>
                                        </p:tav>
                                        <p:tav tm="100000">
                                          <p:val>
                                            <p:strVal val="#ppt_y"/>
                                          </p:val>
                                        </p:tav>
                                      </p:tavLst>
                                    </p:anim>
                                  </p:childTnLst>
                                </p:cTn>
                              </p:par>
                              <p:par>
                                <p:cTn id="52" presetID="10" presetClass="entr" presetSubtype="0" fill="hold" nodeType="with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20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1" nodeType="clickEffect">
                                  <p:stCondLst>
                                    <p:cond delay="0"/>
                                  </p:stCondLst>
                                  <p:childTnLst>
                                    <p:animEffect transition="out" filter="fade">
                                      <p:cBhvr>
                                        <p:cTn id="58" dur="2000"/>
                                        <p:tgtEl>
                                          <p:spTgt spid="43"/>
                                        </p:tgtEl>
                                      </p:cBhvr>
                                    </p:animEffect>
                                    <p:set>
                                      <p:cBhvr>
                                        <p:cTn id="59" dur="1" fill="hold">
                                          <p:stCondLst>
                                            <p:cond delay="1999"/>
                                          </p:stCondLst>
                                        </p:cTn>
                                        <p:tgtEl>
                                          <p:spTgt spid="43"/>
                                        </p:tgtEl>
                                        <p:attrNameLst>
                                          <p:attrName>style.visibility</p:attrName>
                                        </p:attrNameLst>
                                      </p:cBhvr>
                                      <p:to>
                                        <p:strVal val="hidden"/>
                                      </p:to>
                                    </p:set>
                                  </p:childTnLst>
                                </p:cTn>
                              </p:par>
                              <p:par>
                                <p:cTn id="60" presetID="10" presetClass="entr" presetSubtype="0" fill="hold" grpId="0" nodeType="withEffect">
                                  <p:stCondLst>
                                    <p:cond delay="0"/>
                                  </p:stCondLst>
                                  <p:childTnLst>
                                    <p:set>
                                      <p:cBhvr>
                                        <p:cTn id="61" dur="1" fill="hold">
                                          <p:stCondLst>
                                            <p:cond delay="0"/>
                                          </p:stCondLst>
                                        </p:cTn>
                                        <p:tgtEl>
                                          <p:spTgt spid="66"/>
                                        </p:tgtEl>
                                        <p:attrNameLst>
                                          <p:attrName>style.visibility</p:attrName>
                                        </p:attrNameLst>
                                      </p:cBhvr>
                                      <p:to>
                                        <p:strVal val="visible"/>
                                      </p:to>
                                    </p:set>
                                    <p:animEffect transition="in" filter="fade">
                                      <p:cBhvr>
                                        <p:cTn id="62" dur="500"/>
                                        <p:tgtEl>
                                          <p:spTgt spid="6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5"/>
                                        </p:tgtEl>
                                      </p:cBhvr>
                                    </p:animEffect>
                                    <p:set>
                                      <p:cBhvr>
                                        <p:cTn id="67" dur="1" fill="hold">
                                          <p:stCondLst>
                                            <p:cond delay="499"/>
                                          </p:stCondLst>
                                        </p:cTn>
                                        <p:tgtEl>
                                          <p:spTgt spid="5"/>
                                        </p:tgtEl>
                                        <p:attrNameLst>
                                          <p:attrName>style.visibility</p:attrName>
                                        </p:attrNameLst>
                                      </p:cBhvr>
                                      <p:to>
                                        <p:strVal val="hidden"/>
                                      </p:to>
                                    </p:set>
                                  </p:childTnLst>
                                </p:cTn>
                              </p:par>
                              <p:par>
                                <p:cTn id="68" presetID="10" presetClass="exit" presetSubtype="0" fill="hold" grpId="0" nodeType="withEffect">
                                  <p:stCondLst>
                                    <p:cond delay="0"/>
                                  </p:stCondLst>
                                  <p:childTnLst>
                                    <p:animEffect transition="out" filter="fade">
                                      <p:cBhvr>
                                        <p:cTn id="69" dur="500"/>
                                        <p:tgtEl>
                                          <p:spTgt spid="7"/>
                                        </p:tgtEl>
                                      </p:cBhvr>
                                    </p:animEffect>
                                    <p:set>
                                      <p:cBhvr>
                                        <p:cTn id="70" dur="1" fill="hold">
                                          <p:stCondLst>
                                            <p:cond delay="499"/>
                                          </p:stCondLst>
                                        </p:cTn>
                                        <p:tgtEl>
                                          <p:spTgt spid="7"/>
                                        </p:tgtEl>
                                        <p:attrNameLst>
                                          <p:attrName>style.visibility</p:attrName>
                                        </p:attrNameLst>
                                      </p:cBhvr>
                                      <p:to>
                                        <p:strVal val="hidden"/>
                                      </p:to>
                                    </p:set>
                                  </p:childTnLst>
                                </p:cTn>
                              </p:par>
                              <p:par>
                                <p:cTn id="71" presetID="10" presetClass="exit" presetSubtype="0" fill="hold" grpId="0" nodeType="withEffect">
                                  <p:stCondLst>
                                    <p:cond delay="0"/>
                                  </p:stCondLst>
                                  <p:childTnLst>
                                    <p:animEffect transition="out" filter="fade">
                                      <p:cBhvr>
                                        <p:cTn id="72" dur="500"/>
                                        <p:tgtEl>
                                          <p:spTgt spid="9"/>
                                        </p:tgtEl>
                                      </p:cBhvr>
                                    </p:animEffect>
                                    <p:set>
                                      <p:cBhvr>
                                        <p:cTn id="73" dur="1" fill="hold">
                                          <p:stCondLst>
                                            <p:cond delay="499"/>
                                          </p:stCondLst>
                                        </p:cTn>
                                        <p:tgtEl>
                                          <p:spTgt spid="9"/>
                                        </p:tgtEl>
                                        <p:attrNameLst>
                                          <p:attrName>style.visibility</p:attrName>
                                        </p:attrNameLst>
                                      </p:cBhvr>
                                      <p:to>
                                        <p:strVal val="hidden"/>
                                      </p:to>
                                    </p:set>
                                  </p:childTnLst>
                                </p:cTn>
                              </p:par>
                              <p:par>
                                <p:cTn id="74" presetID="10" presetClass="exit" presetSubtype="0" fill="hold" grpId="0" nodeType="withEffect">
                                  <p:stCondLst>
                                    <p:cond delay="0"/>
                                  </p:stCondLst>
                                  <p:childTnLst>
                                    <p:animEffect transition="out" filter="fade">
                                      <p:cBhvr>
                                        <p:cTn id="75" dur="500"/>
                                        <p:tgtEl>
                                          <p:spTgt spid="10"/>
                                        </p:tgtEl>
                                      </p:cBhvr>
                                    </p:animEffect>
                                    <p:set>
                                      <p:cBhvr>
                                        <p:cTn id="76" dur="1" fill="hold">
                                          <p:stCondLst>
                                            <p:cond delay="499"/>
                                          </p:stCondLst>
                                        </p:cTn>
                                        <p:tgtEl>
                                          <p:spTgt spid="10"/>
                                        </p:tgtEl>
                                        <p:attrNameLst>
                                          <p:attrName>style.visibility</p:attrName>
                                        </p:attrNameLst>
                                      </p:cBhvr>
                                      <p:to>
                                        <p:strVal val="hidden"/>
                                      </p:to>
                                    </p:set>
                                  </p:childTnLst>
                                </p:cTn>
                              </p:par>
                              <p:par>
                                <p:cTn id="77" presetID="10" presetClass="exit" presetSubtype="0" fill="hold" grpId="0" nodeType="withEffect">
                                  <p:stCondLst>
                                    <p:cond delay="0"/>
                                  </p:stCondLst>
                                  <p:childTnLst>
                                    <p:animEffect transition="out" filter="fade">
                                      <p:cBhvr>
                                        <p:cTn id="78" dur="500"/>
                                        <p:tgtEl>
                                          <p:spTgt spid="11"/>
                                        </p:tgtEl>
                                      </p:cBhvr>
                                    </p:animEffect>
                                    <p:set>
                                      <p:cBhvr>
                                        <p:cTn id="79" dur="1" fill="hold">
                                          <p:stCondLst>
                                            <p:cond delay="499"/>
                                          </p:stCondLst>
                                        </p:cTn>
                                        <p:tgtEl>
                                          <p:spTgt spid="11"/>
                                        </p:tgtEl>
                                        <p:attrNameLst>
                                          <p:attrName>style.visibility</p:attrName>
                                        </p:attrNameLst>
                                      </p:cBhvr>
                                      <p:to>
                                        <p:strVal val="hidden"/>
                                      </p:to>
                                    </p:set>
                                  </p:childTnLst>
                                </p:cTn>
                              </p:par>
                              <p:par>
                                <p:cTn id="80" presetID="10" presetClass="exit" presetSubtype="0" fill="hold" grpId="0" nodeType="withEffect">
                                  <p:stCondLst>
                                    <p:cond delay="0"/>
                                  </p:stCondLst>
                                  <p:childTnLst>
                                    <p:animEffect transition="out" filter="fade">
                                      <p:cBhvr>
                                        <p:cTn id="81" dur="500"/>
                                        <p:tgtEl>
                                          <p:spTgt spid="12"/>
                                        </p:tgtEl>
                                      </p:cBhvr>
                                    </p:animEffect>
                                    <p:set>
                                      <p:cBhvr>
                                        <p:cTn id="82" dur="1" fill="hold">
                                          <p:stCondLst>
                                            <p:cond delay="499"/>
                                          </p:stCondLst>
                                        </p:cTn>
                                        <p:tgtEl>
                                          <p:spTgt spid="12"/>
                                        </p:tgtEl>
                                        <p:attrNameLst>
                                          <p:attrName>style.visibility</p:attrName>
                                        </p:attrNameLst>
                                      </p:cBhvr>
                                      <p:to>
                                        <p:strVal val="hidden"/>
                                      </p:to>
                                    </p:set>
                                  </p:childTnLst>
                                </p:cTn>
                              </p:par>
                              <p:par>
                                <p:cTn id="83" presetID="10" presetClass="exit" presetSubtype="0" fill="hold" grpId="0" nodeType="withEffect">
                                  <p:stCondLst>
                                    <p:cond delay="0"/>
                                  </p:stCondLst>
                                  <p:childTnLst>
                                    <p:animEffect transition="out" filter="fade">
                                      <p:cBhvr>
                                        <p:cTn id="84" dur="500"/>
                                        <p:tgtEl>
                                          <p:spTgt spid="13"/>
                                        </p:tgtEl>
                                      </p:cBhvr>
                                    </p:animEffect>
                                    <p:set>
                                      <p:cBhvr>
                                        <p:cTn id="85" dur="1" fill="hold">
                                          <p:stCondLst>
                                            <p:cond delay="499"/>
                                          </p:stCondLst>
                                        </p:cTn>
                                        <p:tgtEl>
                                          <p:spTgt spid="13"/>
                                        </p:tgtEl>
                                        <p:attrNameLst>
                                          <p:attrName>style.visibility</p:attrName>
                                        </p:attrNameLst>
                                      </p:cBhvr>
                                      <p:to>
                                        <p:strVal val="hidden"/>
                                      </p:to>
                                    </p:set>
                                  </p:childTnLst>
                                </p:cTn>
                              </p:par>
                              <p:par>
                                <p:cTn id="86" presetID="10" presetClass="exit" presetSubtype="0" fill="hold" grpId="0" nodeType="withEffect">
                                  <p:stCondLst>
                                    <p:cond delay="0"/>
                                  </p:stCondLst>
                                  <p:childTnLst>
                                    <p:animEffect transition="out" filter="fade">
                                      <p:cBhvr>
                                        <p:cTn id="87" dur="500"/>
                                        <p:tgtEl>
                                          <p:spTgt spid="14"/>
                                        </p:tgtEl>
                                      </p:cBhvr>
                                    </p:animEffect>
                                    <p:set>
                                      <p:cBhvr>
                                        <p:cTn id="88" dur="1" fill="hold">
                                          <p:stCondLst>
                                            <p:cond delay="499"/>
                                          </p:stCondLst>
                                        </p:cTn>
                                        <p:tgtEl>
                                          <p:spTgt spid="14"/>
                                        </p:tgtEl>
                                        <p:attrNameLst>
                                          <p:attrName>style.visibility</p:attrName>
                                        </p:attrNameLst>
                                      </p:cBhvr>
                                      <p:to>
                                        <p:strVal val="hidden"/>
                                      </p:to>
                                    </p:set>
                                  </p:childTnLst>
                                </p:cTn>
                              </p:par>
                              <p:par>
                                <p:cTn id="89" presetID="10" presetClass="exit" presetSubtype="0" fill="hold" grpId="0" nodeType="withEffect">
                                  <p:stCondLst>
                                    <p:cond delay="0"/>
                                  </p:stCondLst>
                                  <p:childTnLst>
                                    <p:animEffect transition="out" filter="fade">
                                      <p:cBhvr>
                                        <p:cTn id="90" dur="500"/>
                                        <p:tgtEl>
                                          <p:spTgt spid="15"/>
                                        </p:tgtEl>
                                      </p:cBhvr>
                                    </p:animEffect>
                                    <p:set>
                                      <p:cBhvr>
                                        <p:cTn id="91" dur="1" fill="hold">
                                          <p:stCondLst>
                                            <p:cond delay="499"/>
                                          </p:stCondLst>
                                        </p:cTn>
                                        <p:tgtEl>
                                          <p:spTgt spid="15"/>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500"/>
                                        <p:tgtEl>
                                          <p:spTgt spid="17"/>
                                        </p:tgtEl>
                                      </p:cBhvr>
                                    </p:animEffect>
                                    <p:set>
                                      <p:cBhvr>
                                        <p:cTn id="94" dur="1" fill="hold">
                                          <p:stCondLst>
                                            <p:cond delay="499"/>
                                          </p:stCondLst>
                                        </p:cTn>
                                        <p:tgtEl>
                                          <p:spTgt spid="17"/>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18"/>
                                        </p:tgtEl>
                                      </p:cBhvr>
                                    </p:animEffect>
                                    <p:set>
                                      <p:cBhvr>
                                        <p:cTn id="97" dur="1" fill="hold">
                                          <p:stCondLst>
                                            <p:cond delay="499"/>
                                          </p:stCondLst>
                                        </p:cTn>
                                        <p:tgtEl>
                                          <p:spTgt spid="18"/>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19"/>
                                        </p:tgtEl>
                                      </p:cBhvr>
                                    </p:animEffect>
                                    <p:set>
                                      <p:cBhvr>
                                        <p:cTn id="100" dur="1" fill="hold">
                                          <p:stCondLst>
                                            <p:cond delay="499"/>
                                          </p:stCondLst>
                                        </p:cTn>
                                        <p:tgtEl>
                                          <p:spTgt spid="19"/>
                                        </p:tgtEl>
                                        <p:attrNameLst>
                                          <p:attrName>style.visibility</p:attrName>
                                        </p:attrNameLst>
                                      </p:cBhvr>
                                      <p:to>
                                        <p:strVal val="hidden"/>
                                      </p:to>
                                    </p:set>
                                  </p:childTnLst>
                                </p:cTn>
                              </p:par>
                              <p:par>
                                <p:cTn id="101" presetID="10" presetClass="exit" presetSubtype="0" fill="hold" nodeType="withEffect">
                                  <p:stCondLst>
                                    <p:cond delay="0"/>
                                  </p:stCondLst>
                                  <p:childTnLst>
                                    <p:animEffect transition="out" filter="fade">
                                      <p:cBhvr>
                                        <p:cTn id="102" dur="500"/>
                                        <p:tgtEl>
                                          <p:spTgt spid="20"/>
                                        </p:tgtEl>
                                      </p:cBhvr>
                                    </p:animEffect>
                                    <p:set>
                                      <p:cBhvr>
                                        <p:cTn id="103" dur="1" fill="hold">
                                          <p:stCondLst>
                                            <p:cond delay="499"/>
                                          </p:stCondLst>
                                        </p:cTn>
                                        <p:tgtEl>
                                          <p:spTgt spid="20"/>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500"/>
                                        <p:tgtEl>
                                          <p:spTgt spid="21"/>
                                        </p:tgtEl>
                                      </p:cBhvr>
                                    </p:animEffect>
                                    <p:set>
                                      <p:cBhvr>
                                        <p:cTn id="106" dur="1" fill="hold">
                                          <p:stCondLst>
                                            <p:cond delay="499"/>
                                          </p:stCondLst>
                                        </p:cTn>
                                        <p:tgtEl>
                                          <p:spTgt spid="21"/>
                                        </p:tgtEl>
                                        <p:attrNameLst>
                                          <p:attrName>style.visibility</p:attrName>
                                        </p:attrNameLst>
                                      </p:cBhvr>
                                      <p:to>
                                        <p:strVal val="hidden"/>
                                      </p:to>
                                    </p:set>
                                  </p:childTnLst>
                                </p:cTn>
                              </p:par>
                              <p:par>
                                <p:cTn id="107" presetID="10" presetClass="exit" presetSubtype="0" fill="hold" nodeType="withEffect">
                                  <p:stCondLst>
                                    <p:cond delay="0"/>
                                  </p:stCondLst>
                                  <p:childTnLst>
                                    <p:animEffect transition="out" filter="fade">
                                      <p:cBhvr>
                                        <p:cTn id="108" dur="500"/>
                                        <p:tgtEl>
                                          <p:spTgt spid="22"/>
                                        </p:tgtEl>
                                      </p:cBhvr>
                                    </p:animEffect>
                                    <p:set>
                                      <p:cBhvr>
                                        <p:cTn id="109" dur="1" fill="hold">
                                          <p:stCondLst>
                                            <p:cond delay="499"/>
                                          </p:stCondLst>
                                        </p:cTn>
                                        <p:tgtEl>
                                          <p:spTgt spid="22"/>
                                        </p:tgtEl>
                                        <p:attrNameLst>
                                          <p:attrName>style.visibility</p:attrName>
                                        </p:attrNameLst>
                                      </p:cBhvr>
                                      <p:to>
                                        <p:strVal val="hidden"/>
                                      </p:to>
                                    </p:set>
                                  </p:childTnLst>
                                </p:cTn>
                              </p:par>
                              <p:par>
                                <p:cTn id="110" presetID="10" presetClass="exit" presetSubtype="0" fill="hold" nodeType="withEffect">
                                  <p:stCondLst>
                                    <p:cond delay="0"/>
                                  </p:stCondLst>
                                  <p:childTnLst>
                                    <p:animEffect transition="out" filter="fade">
                                      <p:cBhvr>
                                        <p:cTn id="111" dur="500"/>
                                        <p:tgtEl>
                                          <p:spTgt spid="23"/>
                                        </p:tgtEl>
                                      </p:cBhvr>
                                    </p:animEffect>
                                    <p:set>
                                      <p:cBhvr>
                                        <p:cTn id="112" dur="1" fill="hold">
                                          <p:stCondLst>
                                            <p:cond delay="499"/>
                                          </p:stCondLst>
                                        </p:cTn>
                                        <p:tgtEl>
                                          <p:spTgt spid="23"/>
                                        </p:tgtEl>
                                        <p:attrNameLst>
                                          <p:attrName>style.visibility</p:attrName>
                                        </p:attrNameLst>
                                      </p:cBhvr>
                                      <p:to>
                                        <p:strVal val="hidden"/>
                                      </p:to>
                                    </p:set>
                                  </p:childTnLst>
                                </p:cTn>
                              </p:par>
                              <p:par>
                                <p:cTn id="113" presetID="10" presetClass="exit" presetSubtype="0" fill="hold" grpId="1" nodeType="withEffect">
                                  <p:stCondLst>
                                    <p:cond delay="0"/>
                                  </p:stCondLst>
                                  <p:childTnLst>
                                    <p:animEffect transition="out" filter="fade">
                                      <p:cBhvr>
                                        <p:cTn id="114" dur="500"/>
                                        <p:tgtEl>
                                          <p:spTgt spid="35"/>
                                        </p:tgtEl>
                                      </p:cBhvr>
                                    </p:animEffect>
                                    <p:set>
                                      <p:cBhvr>
                                        <p:cTn id="115" dur="1" fill="hold">
                                          <p:stCondLst>
                                            <p:cond delay="499"/>
                                          </p:stCondLst>
                                        </p:cTn>
                                        <p:tgtEl>
                                          <p:spTgt spid="35"/>
                                        </p:tgtEl>
                                        <p:attrNameLst>
                                          <p:attrName>style.visibility</p:attrName>
                                        </p:attrNameLst>
                                      </p:cBhvr>
                                      <p:to>
                                        <p:strVal val="hidden"/>
                                      </p:to>
                                    </p:set>
                                  </p:childTnLst>
                                </p:cTn>
                              </p:par>
                              <p:par>
                                <p:cTn id="116" presetID="10" presetClass="exit" presetSubtype="0" fill="hold" grpId="1" nodeType="withEffect">
                                  <p:stCondLst>
                                    <p:cond delay="0"/>
                                  </p:stCondLst>
                                  <p:childTnLst>
                                    <p:animEffect transition="out" filter="fade">
                                      <p:cBhvr>
                                        <p:cTn id="117" dur="500"/>
                                        <p:tgtEl>
                                          <p:spTgt spid="36"/>
                                        </p:tgtEl>
                                      </p:cBhvr>
                                    </p:animEffect>
                                    <p:set>
                                      <p:cBhvr>
                                        <p:cTn id="118" dur="1" fill="hold">
                                          <p:stCondLst>
                                            <p:cond delay="499"/>
                                          </p:stCondLst>
                                        </p:cTn>
                                        <p:tgtEl>
                                          <p:spTgt spid="36"/>
                                        </p:tgtEl>
                                        <p:attrNameLst>
                                          <p:attrName>style.visibility</p:attrName>
                                        </p:attrNameLst>
                                      </p:cBhvr>
                                      <p:to>
                                        <p:strVal val="hidden"/>
                                      </p:to>
                                    </p:set>
                                  </p:childTnLst>
                                </p:cTn>
                              </p:par>
                              <p:par>
                                <p:cTn id="119" presetID="10" presetClass="exit" presetSubtype="0" fill="hold" grpId="1" nodeType="withEffect">
                                  <p:stCondLst>
                                    <p:cond delay="0"/>
                                  </p:stCondLst>
                                  <p:childTnLst>
                                    <p:animEffect transition="out" filter="fade">
                                      <p:cBhvr>
                                        <p:cTn id="120" dur="500"/>
                                        <p:tgtEl>
                                          <p:spTgt spid="37"/>
                                        </p:tgtEl>
                                      </p:cBhvr>
                                    </p:animEffect>
                                    <p:set>
                                      <p:cBhvr>
                                        <p:cTn id="121" dur="1" fill="hold">
                                          <p:stCondLst>
                                            <p:cond delay="499"/>
                                          </p:stCondLst>
                                        </p:cTn>
                                        <p:tgtEl>
                                          <p:spTgt spid="37"/>
                                        </p:tgtEl>
                                        <p:attrNameLst>
                                          <p:attrName>style.visibility</p:attrName>
                                        </p:attrNameLst>
                                      </p:cBhvr>
                                      <p:to>
                                        <p:strVal val="hidden"/>
                                      </p:to>
                                    </p:set>
                                  </p:childTnLst>
                                </p:cTn>
                              </p:par>
                              <p:par>
                                <p:cTn id="122" presetID="10" presetClass="exit" presetSubtype="0" fill="hold" nodeType="withEffect">
                                  <p:stCondLst>
                                    <p:cond delay="0"/>
                                  </p:stCondLst>
                                  <p:childTnLst>
                                    <p:animEffect transition="out" filter="fade">
                                      <p:cBhvr>
                                        <p:cTn id="123" dur="500"/>
                                        <p:tgtEl>
                                          <p:spTgt spid="38"/>
                                        </p:tgtEl>
                                      </p:cBhvr>
                                    </p:animEffect>
                                    <p:set>
                                      <p:cBhvr>
                                        <p:cTn id="124" dur="1" fill="hold">
                                          <p:stCondLst>
                                            <p:cond delay="499"/>
                                          </p:stCondLst>
                                        </p:cTn>
                                        <p:tgtEl>
                                          <p:spTgt spid="38"/>
                                        </p:tgtEl>
                                        <p:attrNameLst>
                                          <p:attrName>style.visibility</p:attrName>
                                        </p:attrNameLst>
                                      </p:cBhvr>
                                      <p:to>
                                        <p:strVal val="hidden"/>
                                      </p:to>
                                    </p:set>
                                  </p:childTnLst>
                                </p:cTn>
                              </p:par>
                              <p:par>
                                <p:cTn id="125" presetID="10" presetClass="exit" presetSubtype="0" fill="hold" nodeType="withEffect">
                                  <p:stCondLst>
                                    <p:cond delay="0"/>
                                  </p:stCondLst>
                                  <p:childTnLst>
                                    <p:animEffect transition="out" filter="fade">
                                      <p:cBhvr>
                                        <p:cTn id="126" dur="500"/>
                                        <p:tgtEl>
                                          <p:spTgt spid="47"/>
                                        </p:tgtEl>
                                      </p:cBhvr>
                                    </p:animEffect>
                                    <p:set>
                                      <p:cBhvr>
                                        <p:cTn id="127" dur="1" fill="hold">
                                          <p:stCondLst>
                                            <p:cond delay="499"/>
                                          </p:stCondLst>
                                        </p:cTn>
                                        <p:tgtEl>
                                          <p:spTgt spid="47"/>
                                        </p:tgtEl>
                                        <p:attrNameLst>
                                          <p:attrName>style.visibility</p:attrName>
                                        </p:attrNameLst>
                                      </p:cBhvr>
                                      <p:to>
                                        <p:strVal val="hidden"/>
                                      </p:to>
                                    </p:set>
                                  </p:childTnLst>
                                </p:cTn>
                              </p:par>
                              <p:par>
                                <p:cTn id="128" presetID="10" presetClass="exit" presetSubtype="0" fill="hold" nodeType="withEffect">
                                  <p:stCondLst>
                                    <p:cond delay="0"/>
                                  </p:stCondLst>
                                  <p:childTnLst>
                                    <p:animEffect transition="out" filter="fade">
                                      <p:cBhvr>
                                        <p:cTn id="129" dur="500"/>
                                        <p:tgtEl>
                                          <p:spTgt spid="50"/>
                                        </p:tgtEl>
                                      </p:cBhvr>
                                    </p:animEffect>
                                    <p:set>
                                      <p:cBhvr>
                                        <p:cTn id="130" dur="1" fill="hold">
                                          <p:stCondLst>
                                            <p:cond delay="499"/>
                                          </p:stCondLst>
                                        </p:cTn>
                                        <p:tgtEl>
                                          <p:spTgt spid="50"/>
                                        </p:tgtEl>
                                        <p:attrNameLst>
                                          <p:attrName>style.visibility</p:attrName>
                                        </p:attrNameLst>
                                      </p:cBhvr>
                                      <p:to>
                                        <p:strVal val="hidden"/>
                                      </p:to>
                                    </p:set>
                                  </p:childTnLst>
                                </p:cTn>
                              </p:par>
                              <p:par>
                                <p:cTn id="131" presetID="10" presetClass="exit" presetSubtype="0" fill="hold" grpId="1" nodeType="withEffect">
                                  <p:stCondLst>
                                    <p:cond delay="0"/>
                                  </p:stCondLst>
                                  <p:childTnLst>
                                    <p:animEffect transition="out" filter="fade">
                                      <p:cBhvr>
                                        <p:cTn id="132" dur="500"/>
                                        <p:tgtEl>
                                          <p:spTgt spid="61"/>
                                        </p:tgtEl>
                                      </p:cBhvr>
                                    </p:animEffect>
                                    <p:set>
                                      <p:cBhvr>
                                        <p:cTn id="133" dur="1" fill="hold">
                                          <p:stCondLst>
                                            <p:cond delay="499"/>
                                          </p:stCondLst>
                                        </p:cTn>
                                        <p:tgtEl>
                                          <p:spTgt spid="61"/>
                                        </p:tgtEl>
                                        <p:attrNameLst>
                                          <p:attrName>style.visibility</p:attrName>
                                        </p:attrNameLst>
                                      </p:cBhvr>
                                      <p:to>
                                        <p:strVal val="hidden"/>
                                      </p:to>
                                    </p:set>
                                  </p:childTnLst>
                                </p:cTn>
                              </p:par>
                              <p:par>
                                <p:cTn id="134" presetID="10" presetClass="exit" presetSubtype="0" fill="hold" nodeType="withEffect">
                                  <p:stCondLst>
                                    <p:cond delay="0"/>
                                  </p:stCondLst>
                                  <p:childTnLst>
                                    <p:animEffect transition="out" filter="fade">
                                      <p:cBhvr>
                                        <p:cTn id="135" dur="2000"/>
                                        <p:tgtEl>
                                          <p:spTgt spid="4"/>
                                        </p:tgtEl>
                                      </p:cBhvr>
                                    </p:animEffect>
                                    <p:set>
                                      <p:cBhvr>
                                        <p:cTn id="136"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animBg="1"/>
      <p:bldP spid="14" grpId="0" animBg="1"/>
      <p:bldP spid="15" grpId="0" animBg="1"/>
      <p:bldP spid="41" grpId="0" animBg="1"/>
      <p:bldP spid="41" grpId="1" animBg="1"/>
      <p:bldP spid="42" grpId="0" animBg="1"/>
      <p:bldP spid="42" grpId="1" animBg="1"/>
      <p:bldP spid="43" grpId="0" animBg="1"/>
      <p:bldP spid="43" grpId="1" animBg="1"/>
      <p:bldP spid="35" grpId="0" animBg="1"/>
      <p:bldP spid="35" grpId="1" animBg="1"/>
      <p:bldP spid="36" grpId="0" animBg="1"/>
      <p:bldP spid="36" grpId="1" animBg="1"/>
      <p:bldP spid="37" grpId="0" animBg="1"/>
      <p:bldP spid="37" grpId="1" animBg="1"/>
      <p:bldP spid="61" grpId="0" animBg="1"/>
      <p:bldP spid="61" grpId="1" animBg="1"/>
      <p:bldP spid="66"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Example: Avoiding Bad Interleavings</a:t>
            </a:r>
            <a:endParaRPr lang="en-US" sz="3200" dirty="0"/>
          </a:p>
        </p:txBody>
      </p:sp>
      <p:sp>
        <p:nvSpPr>
          <p:cNvPr id="40" name="Content Placeholder 2"/>
          <p:cNvSpPr txBox="1">
            <a:spLocks/>
          </p:cNvSpPr>
          <p:nvPr/>
        </p:nvSpPr>
        <p:spPr>
          <a:xfrm>
            <a:off x="152400" y="1402560"/>
            <a:ext cx="3810000" cy="4083840"/>
          </a:xfrm>
          <a:prstGeom prst="rect">
            <a:avLst/>
          </a:prstGeom>
        </p:spPr>
        <p:txBody>
          <a:bodyPr>
            <a:noAutofit/>
          </a:bodyPr>
          <a:lstStyle/>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Symbol"/>
              </a:rPr>
              <a:t>  = true</a:t>
            </a:r>
            <a:endPar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endParaRP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rPr>
              <a:t> while(</a:t>
            </a: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Math B"/>
              </a:rPr>
              <a:t></a:t>
            </a: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rPr>
              <a:t>P</a:t>
            </a: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Math B"/>
              </a:rPr>
              <a:t></a:t>
            </a:r>
            <a:r>
              <a:rPr kumimoji="0" lang="en-US" b="0" i="0" u="none" strike="noStrike" kern="1200" cap="none" spc="0" normalizeH="0" baseline="-25000" noProof="0" dirty="0" smtClean="0">
                <a:ln>
                  <a:noFill/>
                </a:ln>
                <a:solidFill>
                  <a:schemeClr val="tx1"/>
                </a:solidFill>
                <a:effectLst/>
                <a:uLnTx/>
                <a:uFillTx/>
                <a:latin typeface="Courier New" pitchFamily="49" charset="0"/>
                <a:ea typeface="+mn-ea"/>
                <a:cs typeface="Courier New" pitchFamily="49" charset="0"/>
                <a:sym typeface="Math A"/>
              </a:rPr>
              <a:t></a:t>
            </a: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Math A"/>
              </a:rPr>
              <a:t> </a:t>
            </a: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Symbol"/>
              </a:rPr>
              <a:t> </a:t>
            </a: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Math B"/>
              </a:rPr>
              <a:t></a:t>
            </a: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Symbol"/>
              </a:rPr>
              <a:t></a:t>
            </a: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Math B"/>
              </a:rPr>
              <a:t> </a:t>
            </a:r>
            <a:r>
              <a:rPr kumimoji="0" lang="en-US" sz="2400"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Math C"/>
              </a:rPr>
              <a:t></a:t>
            </a:r>
            <a:r>
              <a:rPr kumimoji="0" lang="en-US" b="0" i="0" u="none" strike="noStrike" kern="1200" cap="none" spc="0" normalizeH="0" baseline="-25000" noProof="0" dirty="0" smtClean="0">
                <a:ln>
                  <a:noFill/>
                </a:ln>
                <a:solidFill>
                  <a:schemeClr val="tx1"/>
                </a:solidFill>
                <a:effectLst/>
                <a:uLnTx/>
                <a:uFillTx/>
                <a:latin typeface="Courier New" pitchFamily="49" charset="0"/>
                <a:ea typeface="+mn-ea"/>
                <a:cs typeface="Courier New" pitchFamily="49" charset="0"/>
                <a:sym typeface="Math A"/>
              </a:rPr>
              <a:t> </a:t>
            </a: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Symbol"/>
              </a:rPr>
              <a:t>S) {</a:t>
            </a: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rPr>
              <a:t>   select </a:t>
            </a: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Symbol"/>
              </a:rPr>
              <a:t>  (</a:t>
            </a: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Math B"/>
              </a:rPr>
              <a:t></a:t>
            </a: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rPr>
              <a:t>P</a:t>
            </a: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Math B"/>
              </a:rPr>
              <a:t></a:t>
            </a:r>
            <a:r>
              <a:rPr kumimoji="0" lang="en-US" b="0" i="0" u="none" strike="noStrike" kern="1200" cap="none" spc="0" normalizeH="0" baseline="-25000" noProof="0" dirty="0" smtClean="0">
                <a:ln>
                  <a:noFill/>
                </a:ln>
                <a:solidFill>
                  <a:schemeClr val="tx1"/>
                </a:solidFill>
                <a:effectLst/>
                <a:uLnTx/>
                <a:uFillTx/>
                <a:latin typeface="Courier New" pitchFamily="49" charset="0"/>
                <a:ea typeface="+mn-ea"/>
                <a:cs typeface="Courier New" pitchFamily="49" charset="0"/>
                <a:sym typeface="Math A"/>
              </a:rPr>
              <a:t></a:t>
            </a: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rPr>
              <a:t> </a:t>
            </a: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Symbol"/>
              </a:rPr>
              <a:t> </a:t>
            </a: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Math B"/>
              </a:rPr>
              <a:t></a:t>
            </a: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Symbol"/>
              </a:rPr>
              <a:t></a:t>
            </a: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Math B"/>
              </a:rPr>
              <a:t>)     </a:t>
            </a:r>
            <a:b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Math B"/>
              </a:rPr>
            </a:b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Math B"/>
              </a:rPr>
              <a:t>    and </a:t>
            </a:r>
            <a:r>
              <a:rPr kumimoji="0" lang="en-US" b="0" i="0" u="none" strike="noStrike" kern="1200" cap="none" spc="0" normalizeH="0" baseline="0" noProof="0" dirty="0" smtClean="0">
                <a:ln>
                  <a:noFill/>
                </a:ln>
                <a:solidFill>
                  <a:prstClr val="white"/>
                </a:solidFill>
                <a:effectLst/>
                <a:uLnTx/>
                <a:uFillTx/>
                <a:latin typeface="Courier New" pitchFamily="49" charset="0"/>
                <a:ea typeface="+mn-ea"/>
                <a:cs typeface="Courier New" pitchFamily="49" charset="0"/>
                <a:sym typeface="Symbol"/>
              </a:rPr>
              <a:t> </a:t>
            </a:r>
            <a:r>
              <a:rPr kumimoji="0" lang="en-US" sz="2400"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Math C"/>
              </a:rPr>
              <a:t></a:t>
            </a:r>
            <a:r>
              <a:rPr kumimoji="0" lang="en-US" b="0" i="0" u="none" strike="noStrike" kern="1200" cap="none" spc="0" normalizeH="0" baseline="-25000" noProof="0" dirty="0" smtClean="0">
                <a:ln>
                  <a:noFill/>
                </a:ln>
                <a:solidFill>
                  <a:schemeClr val="tx1"/>
                </a:solidFill>
                <a:effectLst/>
                <a:uLnTx/>
                <a:uFillTx/>
                <a:latin typeface="Courier New" pitchFamily="49" charset="0"/>
                <a:ea typeface="+mn-ea"/>
                <a:cs typeface="Courier New" pitchFamily="49" charset="0"/>
                <a:sym typeface="Math A"/>
              </a:rPr>
              <a:t> </a:t>
            </a: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Symbol"/>
              </a:rPr>
              <a:t>S</a:t>
            </a: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Symbol"/>
              </a:rPr>
              <a:t>   if (?) { </a:t>
            </a: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Symbol"/>
              </a:rPr>
              <a:t>      =   avoid() </a:t>
            </a: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Symbol"/>
              </a:rPr>
              <a:t>   } else {</a:t>
            </a: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Symbol"/>
              </a:rPr>
              <a:t>     </a:t>
            </a: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Math A"/>
              </a:rPr>
              <a:t></a:t>
            </a: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Symbol"/>
              </a:rPr>
              <a:t> = refine(</a:t>
            </a: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Math A"/>
              </a:rPr>
              <a:t>,</a:t>
            </a: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Symbol"/>
              </a:rPr>
              <a:t> )</a:t>
            </a: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Symbol"/>
              </a:rPr>
              <a:t>   }</a:t>
            </a: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Symbol"/>
              </a:rPr>
              <a:t> }</a:t>
            </a: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r>
              <a:rPr kumimoji="0" lang="en-US"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Symbol"/>
              </a:rPr>
              <a:t> return implement(P,</a:t>
            </a:r>
            <a:r>
              <a:rPr kumimoji="0" lang="en-US" sz="1600"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sym typeface="Symbol"/>
              </a:rPr>
              <a:t>)</a:t>
            </a:r>
            <a:endParaRPr kumimoji="0" lang="en-US" b="0" i="0" u="none" strike="noStrike" kern="1200" cap="none" spc="0" normalizeH="0" baseline="0" noProof="0" dirty="0">
              <a:ln>
                <a:noFill/>
              </a:ln>
              <a:solidFill>
                <a:schemeClr val="tx1"/>
              </a:solidFill>
              <a:effectLst/>
              <a:uLnTx/>
              <a:uFillTx/>
              <a:latin typeface="+mn-lt"/>
              <a:ea typeface="+mn-ea"/>
              <a:cs typeface="+mn-cs"/>
            </a:endParaRPr>
          </a:p>
        </p:txBody>
      </p:sp>
      <p:sp>
        <p:nvSpPr>
          <p:cNvPr id="45" name="Rounded Rectangle 44"/>
          <p:cNvSpPr/>
          <p:nvPr/>
        </p:nvSpPr>
        <p:spPr>
          <a:xfrm>
            <a:off x="1282700" y="5067300"/>
            <a:ext cx="2362200" cy="457200"/>
          </a:xfrm>
          <a:prstGeom prst="roundRect">
            <a:avLst/>
          </a:prstGeom>
          <a:solidFill>
            <a:srgbClr val="FF0000">
              <a:alpha val="27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3"/>
          <p:cNvSpPr txBox="1">
            <a:spLocks noChangeArrowheads="1"/>
          </p:cNvSpPr>
          <p:nvPr/>
        </p:nvSpPr>
        <p:spPr bwMode="auto">
          <a:xfrm>
            <a:off x="5763631" y="1447800"/>
            <a:ext cx="1140056" cy="1631216"/>
          </a:xfrm>
          <a:prstGeom prst="rect">
            <a:avLst/>
          </a:prstGeom>
          <a:noFill/>
          <a:ln w="9525">
            <a:noFill/>
            <a:miter lim="800000"/>
            <a:headEnd/>
            <a:tailEnd/>
          </a:ln>
        </p:spPr>
        <p:txBody>
          <a:bodyPr wrap="none">
            <a:spAutoFit/>
          </a:bodyPr>
          <a:lstStyle/>
          <a:p>
            <a:pPr algn="l"/>
            <a:r>
              <a:rPr lang="en-US" sz="2000" dirty="0">
                <a:solidFill>
                  <a:schemeClr val="tx1"/>
                </a:solidFill>
                <a:latin typeface="Calibri" pitchFamily="34" charset="0"/>
              </a:rPr>
              <a:t>T1 </a:t>
            </a:r>
            <a:endParaRPr lang="en-US" sz="2000" dirty="0" smtClean="0">
              <a:solidFill>
                <a:schemeClr val="tx1"/>
              </a:solidFill>
              <a:latin typeface="Calibri" pitchFamily="34" charset="0"/>
            </a:endParaRPr>
          </a:p>
          <a:p>
            <a:pPr algn="l"/>
            <a:endParaRPr lang="en-US" sz="2000" dirty="0">
              <a:solidFill>
                <a:schemeClr val="tx1"/>
              </a:solidFill>
              <a:latin typeface="Calibri" pitchFamily="34" charset="0"/>
            </a:endParaRPr>
          </a:p>
          <a:p>
            <a:pPr algn="l"/>
            <a:r>
              <a:rPr lang="en-US" sz="2000" dirty="0">
                <a:solidFill>
                  <a:schemeClr val="tx1"/>
                </a:solidFill>
                <a:latin typeface="Calibri" pitchFamily="34" charset="0"/>
              </a:rPr>
              <a:t>  1: x += z</a:t>
            </a:r>
          </a:p>
          <a:p>
            <a:pPr algn="l"/>
            <a:r>
              <a:rPr lang="en-US" sz="2000" dirty="0">
                <a:solidFill>
                  <a:schemeClr val="tx1"/>
                </a:solidFill>
                <a:latin typeface="Calibri" pitchFamily="34" charset="0"/>
              </a:rPr>
              <a:t>  2: x += z</a:t>
            </a:r>
          </a:p>
          <a:p>
            <a:pPr algn="l"/>
            <a:endParaRPr lang="en-US" sz="2000" dirty="0">
              <a:solidFill>
                <a:schemeClr val="tx1"/>
              </a:solidFill>
              <a:latin typeface="Calibri" pitchFamily="34" charset="0"/>
            </a:endParaRPr>
          </a:p>
        </p:txBody>
      </p:sp>
      <p:sp>
        <p:nvSpPr>
          <p:cNvPr id="48" name="TextBox 4"/>
          <p:cNvSpPr txBox="1">
            <a:spLocks noChangeArrowheads="1"/>
          </p:cNvSpPr>
          <p:nvPr/>
        </p:nvSpPr>
        <p:spPr bwMode="auto">
          <a:xfrm>
            <a:off x="5763631" y="3046512"/>
            <a:ext cx="1676400" cy="1631216"/>
          </a:xfrm>
          <a:prstGeom prst="rect">
            <a:avLst/>
          </a:prstGeom>
          <a:noFill/>
          <a:ln w="9525">
            <a:noFill/>
            <a:miter lim="800000"/>
            <a:headEnd/>
            <a:tailEnd/>
          </a:ln>
        </p:spPr>
        <p:txBody>
          <a:bodyPr wrap="square">
            <a:spAutoFit/>
          </a:bodyPr>
          <a:lstStyle/>
          <a:p>
            <a:pPr algn="l"/>
            <a:r>
              <a:rPr lang="en-US" sz="2000" dirty="0">
                <a:solidFill>
                  <a:schemeClr val="tx1"/>
                </a:solidFill>
                <a:latin typeface="Calibri" pitchFamily="34" charset="0"/>
              </a:rPr>
              <a:t>T2 </a:t>
            </a:r>
            <a:endParaRPr lang="en-US" sz="2000" dirty="0" smtClean="0">
              <a:solidFill>
                <a:schemeClr val="tx1"/>
              </a:solidFill>
              <a:latin typeface="Calibri" pitchFamily="34" charset="0"/>
            </a:endParaRPr>
          </a:p>
          <a:p>
            <a:pPr algn="l"/>
            <a:endParaRPr lang="en-US" sz="2000" dirty="0">
              <a:solidFill>
                <a:schemeClr val="tx1"/>
              </a:solidFill>
              <a:latin typeface="Calibri" pitchFamily="34" charset="0"/>
            </a:endParaRPr>
          </a:p>
          <a:p>
            <a:pPr algn="l"/>
            <a:r>
              <a:rPr lang="en-US" sz="2000" dirty="0">
                <a:solidFill>
                  <a:schemeClr val="tx1"/>
                </a:solidFill>
                <a:latin typeface="Calibri" pitchFamily="34" charset="0"/>
              </a:rPr>
              <a:t>  1: z++</a:t>
            </a:r>
          </a:p>
          <a:p>
            <a:pPr algn="l"/>
            <a:r>
              <a:rPr lang="en-US" sz="2000" dirty="0">
                <a:solidFill>
                  <a:schemeClr val="tx1"/>
                </a:solidFill>
                <a:latin typeface="Calibri" pitchFamily="34" charset="0"/>
              </a:rPr>
              <a:t>  2: z++</a:t>
            </a:r>
          </a:p>
          <a:p>
            <a:pPr algn="l"/>
            <a:endParaRPr lang="en-US" sz="2000" dirty="0">
              <a:solidFill>
                <a:schemeClr val="tx1"/>
              </a:solidFill>
              <a:latin typeface="Calibri" pitchFamily="34" charset="0"/>
            </a:endParaRPr>
          </a:p>
        </p:txBody>
      </p:sp>
      <p:sp>
        <p:nvSpPr>
          <p:cNvPr id="49" name="TextBox 5"/>
          <p:cNvSpPr txBox="1">
            <a:spLocks noChangeArrowheads="1"/>
          </p:cNvSpPr>
          <p:nvPr/>
        </p:nvSpPr>
        <p:spPr bwMode="auto">
          <a:xfrm>
            <a:off x="5763631" y="4645224"/>
            <a:ext cx="2161169" cy="1938992"/>
          </a:xfrm>
          <a:prstGeom prst="rect">
            <a:avLst/>
          </a:prstGeom>
          <a:noFill/>
          <a:ln w="9525">
            <a:noFill/>
            <a:miter lim="800000"/>
            <a:headEnd/>
            <a:tailEnd/>
          </a:ln>
        </p:spPr>
        <p:txBody>
          <a:bodyPr wrap="none">
            <a:spAutoFit/>
          </a:bodyPr>
          <a:lstStyle/>
          <a:p>
            <a:pPr algn="l"/>
            <a:r>
              <a:rPr lang="en-US" sz="2000" dirty="0">
                <a:solidFill>
                  <a:schemeClr val="tx1"/>
                </a:solidFill>
                <a:latin typeface="Calibri" pitchFamily="34" charset="0"/>
              </a:rPr>
              <a:t>T3 </a:t>
            </a:r>
            <a:endParaRPr lang="en-US" sz="2000" dirty="0" smtClean="0">
              <a:solidFill>
                <a:schemeClr val="tx1"/>
              </a:solidFill>
              <a:latin typeface="Calibri" pitchFamily="34" charset="0"/>
            </a:endParaRPr>
          </a:p>
          <a:p>
            <a:pPr algn="l"/>
            <a:endParaRPr lang="en-US" sz="2000" dirty="0">
              <a:solidFill>
                <a:schemeClr val="tx1"/>
              </a:solidFill>
              <a:latin typeface="Calibri" pitchFamily="34" charset="0"/>
            </a:endParaRPr>
          </a:p>
          <a:p>
            <a:pPr algn="l"/>
            <a:r>
              <a:rPr lang="en-US" sz="2000" dirty="0">
                <a:solidFill>
                  <a:schemeClr val="tx1"/>
                </a:solidFill>
                <a:latin typeface="Calibri" pitchFamily="34" charset="0"/>
              </a:rPr>
              <a:t>  1: y1 = f(x)</a:t>
            </a:r>
          </a:p>
          <a:p>
            <a:pPr algn="l"/>
            <a:r>
              <a:rPr lang="en-US" sz="2000" dirty="0">
                <a:solidFill>
                  <a:schemeClr val="tx1"/>
                </a:solidFill>
                <a:latin typeface="Calibri" pitchFamily="34" charset="0"/>
              </a:rPr>
              <a:t>  2: y2 = x</a:t>
            </a:r>
          </a:p>
          <a:p>
            <a:pPr algn="l"/>
            <a:r>
              <a:rPr lang="en-US" sz="2000" dirty="0">
                <a:solidFill>
                  <a:schemeClr val="tx1"/>
                </a:solidFill>
                <a:latin typeface="Calibri" pitchFamily="34" charset="0"/>
              </a:rPr>
              <a:t>  3: assert(y1 != y2)</a:t>
            </a:r>
          </a:p>
          <a:p>
            <a:pPr algn="l"/>
            <a:endParaRPr lang="en-US" sz="2000" dirty="0">
              <a:solidFill>
                <a:schemeClr val="tx1"/>
              </a:solidFill>
              <a:latin typeface="Calibri" pitchFamily="34" charset="0"/>
            </a:endParaRPr>
          </a:p>
        </p:txBody>
      </p:sp>
      <p:sp>
        <p:nvSpPr>
          <p:cNvPr id="58" name="Left Bracket 57"/>
          <p:cNvSpPr/>
          <p:nvPr/>
        </p:nvSpPr>
        <p:spPr>
          <a:xfrm>
            <a:off x="5791200" y="2057400"/>
            <a:ext cx="381000" cy="685800"/>
          </a:xfrm>
          <a:prstGeom prst="leftBracket">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Left Bracket 58"/>
          <p:cNvSpPr/>
          <p:nvPr/>
        </p:nvSpPr>
        <p:spPr>
          <a:xfrm>
            <a:off x="5791200" y="3657600"/>
            <a:ext cx="381000" cy="685800"/>
          </a:xfrm>
          <a:prstGeom prst="leftBracket">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 name="Group 14"/>
          <p:cNvGrpSpPr/>
          <p:nvPr/>
        </p:nvGrpSpPr>
        <p:grpSpPr>
          <a:xfrm>
            <a:off x="152400" y="6204119"/>
            <a:ext cx="3886200" cy="624385"/>
            <a:chOff x="152400" y="7071815"/>
            <a:chExt cx="3886200" cy="624385"/>
          </a:xfrm>
        </p:grpSpPr>
        <p:sp>
          <p:nvSpPr>
            <p:cNvPr id="16" name="Rounded Rectangle 15"/>
            <p:cNvSpPr/>
            <p:nvPr/>
          </p:nvSpPr>
          <p:spPr>
            <a:xfrm>
              <a:off x="152400" y="7071815"/>
              <a:ext cx="3886200" cy="624385"/>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28600" y="7224215"/>
              <a:ext cx="3772186" cy="369332"/>
            </a:xfrm>
            <a:prstGeom prst="rect">
              <a:avLst/>
            </a:prstGeom>
          </p:spPr>
          <p:txBody>
            <a:bodyPr wrap="none">
              <a:spAutoFit/>
            </a:bodyPr>
            <a:lstStyle/>
            <a:p>
              <a:r>
                <a:rPr lang="en-US" dirty="0" smtClean="0">
                  <a:latin typeface="Courier New" pitchFamily="49" charset="0"/>
                  <a:cs typeface="Courier New" pitchFamily="49" charset="0"/>
                  <a:sym typeface="Symbol"/>
                </a:rPr>
                <a:t> = [z++,z++][x+=</a:t>
              </a:r>
              <a:r>
                <a:rPr lang="en-US" dirty="0" err="1" smtClean="0">
                  <a:latin typeface="Courier New" pitchFamily="49" charset="0"/>
                  <a:cs typeface="Courier New" pitchFamily="49" charset="0"/>
                  <a:sym typeface="Symbol"/>
                </a:rPr>
                <a:t>z,x</a:t>
              </a:r>
              <a:r>
                <a:rPr lang="en-US" dirty="0" smtClean="0">
                  <a:latin typeface="Courier New" pitchFamily="49" charset="0"/>
                  <a:cs typeface="Courier New" pitchFamily="49" charset="0"/>
                  <a:sym typeface="Symbol"/>
                </a:rPr>
                <a:t>+=z] </a:t>
              </a:r>
              <a:endParaRPr lang="en-US" dirty="0"/>
            </a:p>
          </p:txBody>
        </p:sp>
      </p:grpSp>
      <p:sp>
        <p:nvSpPr>
          <p:cNvPr id="13" name="Slide Number Placeholder 12"/>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63</a:t>
            </a:fld>
            <a:endParaRPr kumimoji="0" lang="en-US" sz="1200">
              <a:solidFill>
                <a:schemeClr val="tx2"/>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3"/>
          <p:cNvGrpSpPr/>
          <p:nvPr/>
        </p:nvGrpSpPr>
        <p:grpSpPr>
          <a:xfrm>
            <a:off x="1270823" y="2444427"/>
            <a:ext cx="1838654" cy="2002394"/>
            <a:chOff x="936996" y="2362199"/>
            <a:chExt cx="1838654" cy="2002394"/>
          </a:xfrm>
        </p:grpSpPr>
        <p:sp>
          <p:nvSpPr>
            <p:cNvPr id="5" name="Rounded Rectangle 4"/>
            <p:cNvSpPr/>
            <p:nvPr/>
          </p:nvSpPr>
          <p:spPr>
            <a:xfrm>
              <a:off x="1126672" y="2735943"/>
              <a:ext cx="1139372" cy="1429657"/>
            </a:xfrm>
            <a:prstGeom prst="roundRect">
              <a:avLst/>
            </a:prstGeom>
            <a:solidFill>
              <a:schemeClr val="tx2">
                <a:lumMod val="50000"/>
              </a:schemeClr>
            </a:solidFill>
            <a:ln w="12700">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cxnSp>
          <p:nvCxnSpPr>
            <p:cNvPr id="6" name="Straight Connector 5"/>
            <p:cNvCxnSpPr/>
            <p:nvPr/>
          </p:nvCxnSpPr>
          <p:spPr>
            <a:xfrm rot="5400000">
              <a:off x="392439" y="3309758"/>
              <a:ext cx="1655624" cy="0"/>
            </a:xfrm>
            <a:prstGeom prst="line">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0800000">
              <a:off x="1220253" y="4120486"/>
              <a:ext cx="1379619" cy="0"/>
            </a:xfrm>
            <a:prstGeom prst="line">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H="1">
              <a:off x="727129" y="3406638"/>
              <a:ext cx="1459684" cy="217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969405" y="3411104"/>
              <a:ext cx="1452427" cy="5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1218939" y="3421654"/>
              <a:ext cx="1430655" cy="11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1441646" y="3407727"/>
              <a:ext cx="14596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0800000">
              <a:off x="1220250" y="3886690"/>
              <a:ext cx="12407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a:off x="1220250" y="3660152"/>
              <a:ext cx="12407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220250" y="3433614"/>
              <a:ext cx="12407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1220250" y="3207075"/>
              <a:ext cx="12407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1220250" y="2980537"/>
              <a:ext cx="1240746"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086735" y="4108408"/>
              <a:ext cx="221209" cy="256185"/>
            </a:xfrm>
            <a:prstGeom prst="rect">
              <a:avLst/>
            </a:prstGeom>
            <a:noFill/>
          </p:spPr>
          <p:txBody>
            <a:bodyPr wrap="none" rtlCol="0">
              <a:spAutoFit/>
            </a:bodyPr>
            <a:lstStyle/>
            <a:p>
              <a:r>
                <a:rPr lang="en-US" sz="1400" dirty="0" smtClean="0"/>
                <a:t>0</a:t>
              </a:r>
              <a:endParaRPr lang="en-US" sz="1400" dirty="0"/>
            </a:p>
          </p:txBody>
        </p:sp>
        <p:sp>
          <p:nvSpPr>
            <p:cNvPr id="18" name="TextBox 17"/>
            <p:cNvSpPr txBox="1"/>
            <p:nvPr/>
          </p:nvSpPr>
          <p:spPr>
            <a:xfrm>
              <a:off x="1545607" y="4108408"/>
              <a:ext cx="221209" cy="256185"/>
            </a:xfrm>
            <a:prstGeom prst="rect">
              <a:avLst/>
            </a:prstGeom>
            <a:noFill/>
          </p:spPr>
          <p:txBody>
            <a:bodyPr wrap="none" rtlCol="0">
              <a:spAutoFit/>
            </a:bodyPr>
            <a:lstStyle/>
            <a:p>
              <a:r>
                <a:rPr lang="en-US" sz="1400" dirty="0" smtClean="0"/>
                <a:t>2</a:t>
              </a:r>
              <a:endParaRPr lang="en-US" sz="1400" dirty="0"/>
            </a:p>
          </p:txBody>
        </p:sp>
        <p:sp>
          <p:nvSpPr>
            <p:cNvPr id="19" name="TextBox 18"/>
            <p:cNvSpPr txBox="1"/>
            <p:nvPr/>
          </p:nvSpPr>
          <p:spPr>
            <a:xfrm>
              <a:off x="1775043" y="4108408"/>
              <a:ext cx="221209" cy="256185"/>
            </a:xfrm>
            <a:prstGeom prst="rect">
              <a:avLst/>
            </a:prstGeom>
            <a:noFill/>
          </p:spPr>
          <p:txBody>
            <a:bodyPr wrap="none" rtlCol="0">
              <a:spAutoFit/>
            </a:bodyPr>
            <a:lstStyle/>
            <a:p>
              <a:r>
                <a:rPr lang="en-US" sz="1400" dirty="0" smtClean="0"/>
                <a:t>3</a:t>
              </a:r>
              <a:endParaRPr lang="en-US" sz="1400" dirty="0"/>
            </a:p>
          </p:txBody>
        </p:sp>
        <p:sp>
          <p:nvSpPr>
            <p:cNvPr id="20" name="TextBox 19"/>
            <p:cNvSpPr txBox="1"/>
            <p:nvPr/>
          </p:nvSpPr>
          <p:spPr>
            <a:xfrm>
              <a:off x="936996" y="3719285"/>
              <a:ext cx="221209" cy="256185"/>
            </a:xfrm>
            <a:prstGeom prst="rect">
              <a:avLst/>
            </a:prstGeom>
            <a:noFill/>
          </p:spPr>
          <p:txBody>
            <a:bodyPr wrap="none" rtlCol="0">
              <a:spAutoFit/>
            </a:bodyPr>
            <a:lstStyle/>
            <a:p>
              <a:r>
                <a:rPr lang="en-US" sz="1400" dirty="0" smtClean="0"/>
                <a:t>1</a:t>
              </a:r>
              <a:endParaRPr lang="en-US" sz="1400" dirty="0"/>
            </a:p>
          </p:txBody>
        </p:sp>
        <p:sp>
          <p:nvSpPr>
            <p:cNvPr id="21" name="TextBox 20"/>
            <p:cNvSpPr txBox="1"/>
            <p:nvPr/>
          </p:nvSpPr>
          <p:spPr>
            <a:xfrm>
              <a:off x="936996" y="3490685"/>
              <a:ext cx="221209" cy="256185"/>
            </a:xfrm>
            <a:prstGeom prst="rect">
              <a:avLst/>
            </a:prstGeom>
            <a:noFill/>
          </p:spPr>
          <p:txBody>
            <a:bodyPr wrap="none" rtlCol="0">
              <a:spAutoFit/>
            </a:bodyPr>
            <a:lstStyle/>
            <a:p>
              <a:r>
                <a:rPr lang="en-US" sz="1400" dirty="0" smtClean="0"/>
                <a:t>2</a:t>
              </a:r>
              <a:endParaRPr lang="en-US" sz="1400" dirty="0"/>
            </a:p>
          </p:txBody>
        </p:sp>
        <p:sp>
          <p:nvSpPr>
            <p:cNvPr id="22" name="TextBox 21"/>
            <p:cNvSpPr txBox="1"/>
            <p:nvPr/>
          </p:nvSpPr>
          <p:spPr>
            <a:xfrm>
              <a:off x="936996" y="3262085"/>
              <a:ext cx="221209" cy="256185"/>
            </a:xfrm>
            <a:prstGeom prst="rect">
              <a:avLst/>
            </a:prstGeom>
            <a:noFill/>
          </p:spPr>
          <p:txBody>
            <a:bodyPr wrap="none" rtlCol="0">
              <a:spAutoFit/>
            </a:bodyPr>
            <a:lstStyle/>
            <a:p>
              <a:r>
                <a:rPr lang="en-US" sz="1400" dirty="0" smtClean="0"/>
                <a:t>3</a:t>
              </a:r>
              <a:endParaRPr lang="en-US" sz="1400" dirty="0"/>
            </a:p>
          </p:txBody>
        </p:sp>
        <p:sp>
          <p:nvSpPr>
            <p:cNvPr id="23" name="TextBox 22"/>
            <p:cNvSpPr txBox="1"/>
            <p:nvPr/>
          </p:nvSpPr>
          <p:spPr>
            <a:xfrm>
              <a:off x="936996" y="3033485"/>
              <a:ext cx="221209" cy="256185"/>
            </a:xfrm>
            <a:prstGeom prst="rect">
              <a:avLst/>
            </a:prstGeom>
            <a:noFill/>
          </p:spPr>
          <p:txBody>
            <a:bodyPr wrap="none" rtlCol="0">
              <a:spAutoFit/>
            </a:bodyPr>
            <a:lstStyle/>
            <a:p>
              <a:r>
                <a:rPr lang="en-US" sz="1400" dirty="0" smtClean="0"/>
                <a:t>4</a:t>
              </a:r>
              <a:endParaRPr lang="en-US" sz="1400" dirty="0"/>
            </a:p>
          </p:txBody>
        </p:sp>
        <p:sp>
          <p:nvSpPr>
            <p:cNvPr id="24" name="TextBox 23"/>
            <p:cNvSpPr txBox="1"/>
            <p:nvPr/>
          </p:nvSpPr>
          <p:spPr>
            <a:xfrm>
              <a:off x="944124" y="2804885"/>
              <a:ext cx="221209" cy="256185"/>
            </a:xfrm>
            <a:prstGeom prst="rect">
              <a:avLst/>
            </a:prstGeom>
            <a:noFill/>
          </p:spPr>
          <p:txBody>
            <a:bodyPr wrap="none" rtlCol="0">
              <a:spAutoFit/>
            </a:bodyPr>
            <a:lstStyle/>
            <a:p>
              <a:r>
                <a:rPr lang="en-US" sz="1400" dirty="0" smtClean="0"/>
                <a:t>5</a:t>
              </a:r>
              <a:endParaRPr lang="en-US" sz="1400" dirty="0"/>
            </a:p>
          </p:txBody>
        </p:sp>
        <p:sp>
          <p:nvSpPr>
            <p:cNvPr id="25" name="TextBox 24"/>
            <p:cNvSpPr txBox="1"/>
            <p:nvPr/>
          </p:nvSpPr>
          <p:spPr>
            <a:xfrm>
              <a:off x="2004479" y="4108408"/>
              <a:ext cx="221209" cy="256185"/>
            </a:xfrm>
            <a:prstGeom prst="rect">
              <a:avLst/>
            </a:prstGeom>
            <a:noFill/>
          </p:spPr>
          <p:txBody>
            <a:bodyPr wrap="none" rtlCol="0">
              <a:spAutoFit/>
            </a:bodyPr>
            <a:lstStyle/>
            <a:p>
              <a:r>
                <a:rPr lang="en-US" sz="1400" dirty="0" smtClean="0"/>
                <a:t>4</a:t>
              </a:r>
              <a:endParaRPr lang="en-US" sz="1400" dirty="0"/>
            </a:p>
          </p:txBody>
        </p:sp>
        <p:sp>
          <p:nvSpPr>
            <p:cNvPr id="26" name="Oval 25"/>
            <p:cNvSpPr/>
            <p:nvPr/>
          </p:nvSpPr>
          <p:spPr>
            <a:xfrm>
              <a:off x="2130130" y="2944886"/>
              <a:ext cx="82311" cy="82669"/>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7" name="Straight Connector 26"/>
            <p:cNvCxnSpPr/>
            <p:nvPr/>
          </p:nvCxnSpPr>
          <p:spPr>
            <a:xfrm rot="10800000">
              <a:off x="1220250" y="2778340"/>
              <a:ext cx="1240746"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936996" y="2576285"/>
              <a:ext cx="221209" cy="256185"/>
            </a:xfrm>
            <a:prstGeom prst="rect">
              <a:avLst/>
            </a:prstGeom>
            <a:noFill/>
          </p:spPr>
          <p:txBody>
            <a:bodyPr wrap="none" rtlCol="0">
              <a:spAutoFit/>
            </a:bodyPr>
            <a:lstStyle/>
            <a:p>
              <a:r>
                <a:rPr lang="en-US" sz="1400" dirty="0" smtClean="0"/>
                <a:t>6</a:t>
              </a:r>
              <a:endParaRPr lang="en-US" sz="1400" dirty="0"/>
            </a:p>
          </p:txBody>
        </p:sp>
        <p:sp>
          <p:nvSpPr>
            <p:cNvPr id="29" name="Oval 28"/>
            <p:cNvSpPr/>
            <p:nvPr/>
          </p:nvSpPr>
          <p:spPr>
            <a:xfrm>
              <a:off x="1183644" y="2948120"/>
              <a:ext cx="76200" cy="762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0" name="Oval 29"/>
            <p:cNvSpPr/>
            <p:nvPr/>
          </p:nvSpPr>
          <p:spPr>
            <a:xfrm>
              <a:off x="1418499" y="2948120"/>
              <a:ext cx="76200" cy="762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1" name="Oval 30"/>
            <p:cNvSpPr/>
            <p:nvPr/>
          </p:nvSpPr>
          <p:spPr>
            <a:xfrm>
              <a:off x="1656886" y="2948120"/>
              <a:ext cx="76200" cy="762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2" name="Oval 31"/>
            <p:cNvSpPr/>
            <p:nvPr/>
          </p:nvSpPr>
          <p:spPr>
            <a:xfrm>
              <a:off x="1896370" y="2948120"/>
              <a:ext cx="76200" cy="762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3" name="Oval 32"/>
            <p:cNvSpPr/>
            <p:nvPr/>
          </p:nvSpPr>
          <p:spPr>
            <a:xfrm>
              <a:off x="1656889" y="2744927"/>
              <a:ext cx="76200" cy="762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4" name="Oval 33"/>
            <p:cNvSpPr/>
            <p:nvPr/>
          </p:nvSpPr>
          <p:spPr>
            <a:xfrm>
              <a:off x="2135854" y="2744930"/>
              <a:ext cx="76200" cy="762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5" name="Oval 34"/>
            <p:cNvSpPr/>
            <p:nvPr/>
          </p:nvSpPr>
          <p:spPr>
            <a:xfrm>
              <a:off x="1659081" y="3399971"/>
              <a:ext cx="76200" cy="762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6" name="Oval 35"/>
            <p:cNvSpPr/>
            <p:nvPr/>
          </p:nvSpPr>
          <p:spPr>
            <a:xfrm>
              <a:off x="1412346" y="3399974"/>
              <a:ext cx="76200" cy="762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7" name="Oval 36"/>
            <p:cNvSpPr/>
            <p:nvPr/>
          </p:nvSpPr>
          <p:spPr>
            <a:xfrm>
              <a:off x="1905822" y="3392717"/>
              <a:ext cx="76200" cy="76200"/>
            </a:xfrm>
            <a:prstGeom prst="ellipse">
              <a:avLst/>
            </a:prstGeom>
            <a:solidFill>
              <a:srgbClr val="C0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8" name="TextBox 37"/>
            <p:cNvSpPr txBox="1"/>
            <p:nvPr/>
          </p:nvSpPr>
          <p:spPr>
            <a:xfrm>
              <a:off x="2454728" y="4082142"/>
              <a:ext cx="320922" cy="261610"/>
            </a:xfrm>
            <a:prstGeom prst="rect">
              <a:avLst/>
            </a:prstGeom>
            <a:noFill/>
          </p:spPr>
          <p:txBody>
            <a:bodyPr wrap="none" rtlCol="0">
              <a:spAutoFit/>
            </a:bodyPr>
            <a:lstStyle/>
            <a:p>
              <a:r>
                <a:rPr lang="en-US" sz="1100" dirty="0" smtClean="0"/>
                <a:t>y2</a:t>
              </a:r>
              <a:endParaRPr lang="en-US" sz="1100" dirty="0"/>
            </a:p>
          </p:txBody>
        </p:sp>
        <p:sp>
          <p:nvSpPr>
            <p:cNvPr id="39" name="TextBox 38"/>
            <p:cNvSpPr txBox="1"/>
            <p:nvPr/>
          </p:nvSpPr>
          <p:spPr>
            <a:xfrm>
              <a:off x="937986" y="2362199"/>
              <a:ext cx="320922" cy="261610"/>
            </a:xfrm>
            <a:prstGeom prst="rect">
              <a:avLst/>
            </a:prstGeom>
            <a:noFill/>
          </p:spPr>
          <p:txBody>
            <a:bodyPr wrap="none" rtlCol="0">
              <a:spAutoFit/>
            </a:bodyPr>
            <a:lstStyle/>
            <a:p>
              <a:r>
                <a:rPr lang="en-US" sz="1100" dirty="0" smtClean="0"/>
                <a:t>y1</a:t>
              </a:r>
              <a:endParaRPr lang="en-US" sz="1100" dirty="0"/>
            </a:p>
          </p:txBody>
        </p:sp>
        <p:sp>
          <p:nvSpPr>
            <p:cNvPr id="40" name="Oval 39"/>
            <p:cNvSpPr/>
            <p:nvPr/>
          </p:nvSpPr>
          <p:spPr>
            <a:xfrm>
              <a:off x="1209114" y="4053125"/>
              <a:ext cx="76200" cy="76200"/>
            </a:xfrm>
            <a:prstGeom prst="ellipse">
              <a:avLst/>
            </a:prstGeom>
            <a:solidFill>
              <a:schemeClr val="accent3"/>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1" name="TextBox 40"/>
            <p:cNvSpPr txBox="1"/>
            <p:nvPr/>
          </p:nvSpPr>
          <p:spPr>
            <a:xfrm>
              <a:off x="1316171" y="4108408"/>
              <a:ext cx="221209" cy="256185"/>
            </a:xfrm>
            <a:prstGeom prst="rect">
              <a:avLst/>
            </a:prstGeom>
            <a:noFill/>
          </p:spPr>
          <p:txBody>
            <a:bodyPr wrap="none" rtlCol="0">
              <a:spAutoFit/>
            </a:bodyPr>
            <a:lstStyle/>
            <a:p>
              <a:r>
                <a:rPr lang="en-US" sz="1400" dirty="0" smtClean="0"/>
                <a:t>1</a:t>
              </a:r>
              <a:endParaRPr lang="en-US" sz="1400" dirty="0"/>
            </a:p>
          </p:txBody>
        </p:sp>
        <p:sp>
          <p:nvSpPr>
            <p:cNvPr id="42" name="Oval 41"/>
            <p:cNvSpPr/>
            <p:nvPr/>
          </p:nvSpPr>
          <p:spPr>
            <a:xfrm>
              <a:off x="1659087" y="3617687"/>
              <a:ext cx="76200" cy="76200"/>
            </a:xfrm>
            <a:prstGeom prst="ellipse">
              <a:avLst/>
            </a:prstGeom>
            <a:solidFill>
              <a:schemeClr val="accent3"/>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3" name="Oval 42"/>
            <p:cNvSpPr/>
            <p:nvPr/>
          </p:nvSpPr>
          <p:spPr>
            <a:xfrm>
              <a:off x="1412344" y="3849916"/>
              <a:ext cx="76200" cy="76200"/>
            </a:xfrm>
            <a:prstGeom prst="ellipse">
              <a:avLst/>
            </a:prstGeom>
            <a:solidFill>
              <a:schemeClr val="accent3"/>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4" name="Oval 43"/>
            <p:cNvSpPr/>
            <p:nvPr/>
          </p:nvSpPr>
          <p:spPr>
            <a:xfrm>
              <a:off x="2145315" y="3182259"/>
              <a:ext cx="76200" cy="76200"/>
            </a:xfrm>
            <a:prstGeom prst="ellipse">
              <a:avLst/>
            </a:prstGeom>
            <a:solidFill>
              <a:schemeClr val="accent3"/>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46" name="TextBox 45"/>
          <p:cNvSpPr txBox="1"/>
          <p:nvPr/>
        </p:nvSpPr>
        <p:spPr>
          <a:xfrm>
            <a:off x="0" y="2370073"/>
            <a:ext cx="769257" cy="307777"/>
          </a:xfrm>
          <a:prstGeom prst="rect">
            <a:avLst/>
          </a:prstGeom>
          <a:noFill/>
        </p:spPr>
        <p:txBody>
          <a:bodyPr wrap="square" rtlCol="0">
            <a:spAutoFit/>
          </a:bodyPr>
          <a:lstStyle/>
          <a:p>
            <a:r>
              <a:rPr lang="en-US" sz="1400" dirty="0" smtClean="0">
                <a:solidFill>
                  <a:schemeClr val="tx2"/>
                </a:solidFill>
                <a:latin typeface="Arial" pitchFamily="34" charset="0"/>
                <a:cs typeface="Arial" pitchFamily="34" charset="0"/>
              </a:rPr>
              <a:t>parity</a:t>
            </a:r>
          </a:p>
        </p:txBody>
      </p:sp>
      <p:sp>
        <p:nvSpPr>
          <p:cNvPr id="47" name="Freeform 46"/>
          <p:cNvSpPr/>
          <p:nvPr/>
        </p:nvSpPr>
        <p:spPr>
          <a:xfrm rot="16200000">
            <a:off x="4171036" y="2992077"/>
            <a:ext cx="1666349" cy="1160119"/>
          </a:xfrm>
          <a:custGeom>
            <a:avLst/>
            <a:gdLst>
              <a:gd name="connsiteX0" fmla="*/ 2185147 w 2700618"/>
              <a:gd name="connsiteY0" fmla="*/ 1828800 h 1893794"/>
              <a:gd name="connsiteX1" fmla="*/ 558053 w 2700618"/>
              <a:gd name="connsiteY1" fmla="*/ 1855694 h 1893794"/>
              <a:gd name="connsiteX2" fmla="*/ 625288 w 2700618"/>
              <a:gd name="connsiteY2" fmla="*/ 1600200 h 1893794"/>
              <a:gd name="connsiteX3" fmla="*/ 2212041 w 2700618"/>
              <a:gd name="connsiteY3" fmla="*/ 1613647 h 1893794"/>
              <a:gd name="connsiteX4" fmla="*/ 2359959 w 2700618"/>
              <a:gd name="connsiteY4" fmla="*/ 1344706 h 1893794"/>
              <a:gd name="connsiteX5" fmla="*/ 463924 w 2700618"/>
              <a:gd name="connsiteY5" fmla="*/ 1344706 h 1893794"/>
              <a:gd name="connsiteX6" fmla="*/ 396688 w 2700618"/>
              <a:gd name="connsiteY6" fmla="*/ 1075765 h 1893794"/>
              <a:gd name="connsiteX7" fmla="*/ 2386853 w 2700618"/>
              <a:gd name="connsiteY7" fmla="*/ 1048871 h 1893794"/>
              <a:gd name="connsiteX8" fmla="*/ 2279277 w 2700618"/>
              <a:gd name="connsiteY8" fmla="*/ 806824 h 1893794"/>
              <a:gd name="connsiteX9" fmla="*/ 410135 w 2700618"/>
              <a:gd name="connsiteY9" fmla="*/ 793377 h 1893794"/>
              <a:gd name="connsiteX10" fmla="*/ 383241 w 2700618"/>
              <a:gd name="connsiteY10" fmla="*/ 564777 h 1893794"/>
              <a:gd name="connsiteX11" fmla="*/ 2373406 w 2700618"/>
              <a:gd name="connsiteY11" fmla="*/ 524435 h 1893794"/>
              <a:gd name="connsiteX12" fmla="*/ 2306171 w 2700618"/>
              <a:gd name="connsiteY12" fmla="*/ 282388 h 1893794"/>
              <a:gd name="connsiteX13" fmla="*/ 302559 w 2700618"/>
              <a:gd name="connsiteY13" fmla="*/ 242047 h 1893794"/>
              <a:gd name="connsiteX14" fmla="*/ 490818 w 2700618"/>
              <a:gd name="connsiteY14" fmla="*/ 40341 h 1893794"/>
              <a:gd name="connsiteX15" fmla="*/ 2373406 w 2700618"/>
              <a:gd name="connsiteY15" fmla="*/ 0 h 1893794"/>
              <a:gd name="connsiteX16" fmla="*/ 2373406 w 2700618"/>
              <a:gd name="connsiteY16" fmla="*/ 0 h 1893794"/>
              <a:gd name="connsiteX0" fmla="*/ 2185147 w 2700618"/>
              <a:gd name="connsiteY0" fmla="*/ 1848971 h 1913965"/>
              <a:gd name="connsiteX1" fmla="*/ 558053 w 2700618"/>
              <a:gd name="connsiteY1" fmla="*/ 1875865 h 1913965"/>
              <a:gd name="connsiteX2" fmla="*/ 625288 w 2700618"/>
              <a:gd name="connsiteY2" fmla="*/ 1620371 h 1913965"/>
              <a:gd name="connsiteX3" fmla="*/ 2212041 w 2700618"/>
              <a:gd name="connsiteY3" fmla="*/ 1633818 h 1913965"/>
              <a:gd name="connsiteX4" fmla="*/ 2359959 w 2700618"/>
              <a:gd name="connsiteY4" fmla="*/ 1364877 h 1913965"/>
              <a:gd name="connsiteX5" fmla="*/ 463924 w 2700618"/>
              <a:gd name="connsiteY5" fmla="*/ 1364877 h 1913965"/>
              <a:gd name="connsiteX6" fmla="*/ 396688 w 2700618"/>
              <a:gd name="connsiteY6" fmla="*/ 1095936 h 1913965"/>
              <a:gd name="connsiteX7" fmla="*/ 2386853 w 2700618"/>
              <a:gd name="connsiteY7" fmla="*/ 1069042 h 1913965"/>
              <a:gd name="connsiteX8" fmla="*/ 2279277 w 2700618"/>
              <a:gd name="connsiteY8" fmla="*/ 826995 h 1913965"/>
              <a:gd name="connsiteX9" fmla="*/ 410135 w 2700618"/>
              <a:gd name="connsiteY9" fmla="*/ 813548 h 1913965"/>
              <a:gd name="connsiteX10" fmla="*/ 383241 w 2700618"/>
              <a:gd name="connsiteY10" fmla="*/ 584948 h 1913965"/>
              <a:gd name="connsiteX11" fmla="*/ 2373406 w 2700618"/>
              <a:gd name="connsiteY11" fmla="*/ 544606 h 1913965"/>
              <a:gd name="connsiteX12" fmla="*/ 2306171 w 2700618"/>
              <a:gd name="connsiteY12" fmla="*/ 302559 h 1913965"/>
              <a:gd name="connsiteX13" fmla="*/ 302559 w 2700618"/>
              <a:gd name="connsiteY13" fmla="*/ 262218 h 1913965"/>
              <a:gd name="connsiteX14" fmla="*/ 490818 w 2700618"/>
              <a:gd name="connsiteY14" fmla="*/ 60512 h 1913965"/>
              <a:gd name="connsiteX15" fmla="*/ 2373406 w 2700618"/>
              <a:gd name="connsiteY15" fmla="*/ 20171 h 1913965"/>
              <a:gd name="connsiteX16" fmla="*/ 2373406 w 2700618"/>
              <a:gd name="connsiteY16" fmla="*/ 20171 h 1913965"/>
              <a:gd name="connsiteX17" fmla="*/ 2386853 w 2700618"/>
              <a:gd name="connsiteY17" fmla="*/ 0 h 1913965"/>
              <a:gd name="connsiteX0" fmla="*/ 2185147 w 3592606"/>
              <a:gd name="connsiteY0" fmla="*/ 1828800 h 1893794"/>
              <a:gd name="connsiteX1" fmla="*/ 558053 w 3592606"/>
              <a:gd name="connsiteY1" fmla="*/ 1855694 h 1893794"/>
              <a:gd name="connsiteX2" fmla="*/ 625288 w 3592606"/>
              <a:gd name="connsiteY2" fmla="*/ 1600200 h 1893794"/>
              <a:gd name="connsiteX3" fmla="*/ 2212041 w 3592606"/>
              <a:gd name="connsiteY3" fmla="*/ 1613647 h 1893794"/>
              <a:gd name="connsiteX4" fmla="*/ 2359959 w 3592606"/>
              <a:gd name="connsiteY4" fmla="*/ 1344706 h 1893794"/>
              <a:gd name="connsiteX5" fmla="*/ 463924 w 3592606"/>
              <a:gd name="connsiteY5" fmla="*/ 1344706 h 1893794"/>
              <a:gd name="connsiteX6" fmla="*/ 396688 w 3592606"/>
              <a:gd name="connsiteY6" fmla="*/ 1075765 h 1893794"/>
              <a:gd name="connsiteX7" fmla="*/ 2386853 w 3592606"/>
              <a:gd name="connsiteY7" fmla="*/ 1048871 h 1893794"/>
              <a:gd name="connsiteX8" fmla="*/ 2279277 w 3592606"/>
              <a:gd name="connsiteY8" fmla="*/ 806824 h 1893794"/>
              <a:gd name="connsiteX9" fmla="*/ 410135 w 3592606"/>
              <a:gd name="connsiteY9" fmla="*/ 793377 h 1893794"/>
              <a:gd name="connsiteX10" fmla="*/ 383241 w 3592606"/>
              <a:gd name="connsiteY10" fmla="*/ 564777 h 1893794"/>
              <a:gd name="connsiteX11" fmla="*/ 2373406 w 3592606"/>
              <a:gd name="connsiteY11" fmla="*/ 524435 h 1893794"/>
              <a:gd name="connsiteX12" fmla="*/ 2306171 w 3592606"/>
              <a:gd name="connsiteY12" fmla="*/ 282388 h 1893794"/>
              <a:gd name="connsiteX13" fmla="*/ 302559 w 3592606"/>
              <a:gd name="connsiteY13" fmla="*/ 242047 h 1893794"/>
              <a:gd name="connsiteX14" fmla="*/ 490818 w 3592606"/>
              <a:gd name="connsiteY14" fmla="*/ 40341 h 1893794"/>
              <a:gd name="connsiteX15" fmla="*/ 2373406 w 3592606"/>
              <a:gd name="connsiteY15" fmla="*/ 0 h 1893794"/>
              <a:gd name="connsiteX16" fmla="*/ 2373406 w 3592606"/>
              <a:gd name="connsiteY16" fmla="*/ 0 h 1893794"/>
              <a:gd name="connsiteX17" fmla="*/ 3592606 w 3592606"/>
              <a:gd name="connsiteY17" fmla="*/ 598395 h 1893794"/>
              <a:gd name="connsiteX0" fmla="*/ 2185147 w 2700618"/>
              <a:gd name="connsiteY0" fmla="*/ 1828800 h 1893794"/>
              <a:gd name="connsiteX1" fmla="*/ 558053 w 2700618"/>
              <a:gd name="connsiteY1" fmla="*/ 1855694 h 1893794"/>
              <a:gd name="connsiteX2" fmla="*/ 625288 w 2700618"/>
              <a:gd name="connsiteY2" fmla="*/ 1600200 h 1893794"/>
              <a:gd name="connsiteX3" fmla="*/ 2212041 w 2700618"/>
              <a:gd name="connsiteY3" fmla="*/ 1613647 h 1893794"/>
              <a:gd name="connsiteX4" fmla="*/ 2359959 w 2700618"/>
              <a:gd name="connsiteY4" fmla="*/ 1344706 h 1893794"/>
              <a:gd name="connsiteX5" fmla="*/ 463924 w 2700618"/>
              <a:gd name="connsiteY5" fmla="*/ 1344706 h 1893794"/>
              <a:gd name="connsiteX6" fmla="*/ 396688 w 2700618"/>
              <a:gd name="connsiteY6" fmla="*/ 1075765 h 1893794"/>
              <a:gd name="connsiteX7" fmla="*/ 2386853 w 2700618"/>
              <a:gd name="connsiteY7" fmla="*/ 1048871 h 1893794"/>
              <a:gd name="connsiteX8" fmla="*/ 2279277 w 2700618"/>
              <a:gd name="connsiteY8" fmla="*/ 806824 h 1893794"/>
              <a:gd name="connsiteX9" fmla="*/ 410135 w 2700618"/>
              <a:gd name="connsiteY9" fmla="*/ 793377 h 1893794"/>
              <a:gd name="connsiteX10" fmla="*/ 383241 w 2700618"/>
              <a:gd name="connsiteY10" fmla="*/ 564777 h 1893794"/>
              <a:gd name="connsiteX11" fmla="*/ 2373406 w 2700618"/>
              <a:gd name="connsiteY11" fmla="*/ 524435 h 1893794"/>
              <a:gd name="connsiteX12" fmla="*/ 2306171 w 2700618"/>
              <a:gd name="connsiteY12" fmla="*/ 282388 h 1893794"/>
              <a:gd name="connsiteX13" fmla="*/ 302559 w 2700618"/>
              <a:gd name="connsiteY13" fmla="*/ 242047 h 1893794"/>
              <a:gd name="connsiteX14" fmla="*/ 490818 w 2700618"/>
              <a:gd name="connsiteY14" fmla="*/ 40341 h 1893794"/>
              <a:gd name="connsiteX15" fmla="*/ 2373406 w 2700618"/>
              <a:gd name="connsiteY15" fmla="*/ 0 h 1893794"/>
              <a:gd name="connsiteX16" fmla="*/ 2373406 w 2700618"/>
              <a:gd name="connsiteY16" fmla="*/ 0 h 1893794"/>
              <a:gd name="connsiteX17" fmla="*/ 2602006 w 2700618"/>
              <a:gd name="connsiteY17" fmla="*/ 369794 h 1893794"/>
              <a:gd name="connsiteX0" fmla="*/ 2185147 w 2700618"/>
              <a:gd name="connsiteY0" fmla="*/ 1828800 h 1893794"/>
              <a:gd name="connsiteX1" fmla="*/ 558053 w 2700618"/>
              <a:gd name="connsiteY1" fmla="*/ 1855694 h 1893794"/>
              <a:gd name="connsiteX2" fmla="*/ 625288 w 2700618"/>
              <a:gd name="connsiteY2" fmla="*/ 1600200 h 1893794"/>
              <a:gd name="connsiteX3" fmla="*/ 2212041 w 2700618"/>
              <a:gd name="connsiteY3" fmla="*/ 1613647 h 1893794"/>
              <a:gd name="connsiteX4" fmla="*/ 2359959 w 2700618"/>
              <a:gd name="connsiteY4" fmla="*/ 1344706 h 1893794"/>
              <a:gd name="connsiteX5" fmla="*/ 463924 w 2700618"/>
              <a:gd name="connsiteY5" fmla="*/ 1344706 h 1893794"/>
              <a:gd name="connsiteX6" fmla="*/ 396688 w 2700618"/>
              <a:gd name="connsiteY6" fmla="*/ 1075765 h 1893794"/>
              <a:gd name="connsiteX7" fmla="*/ 2386853 w 2700618"/>
              <a:gd name="connsiteY7" fmla="*/ 1048871 h 1893794"/>
              <a:gd name="connsiteX8" fmla="*/ 2279277 w 2700618"/>
              <a:gd name="connsiteY8" fmla="*/ 806824 h 1893794"/>
              <a:gd name="connsiteX9" fmla="*/ 410135 w 2700618"/>
              <a:gd name="connsiteY9" fmla="*/ 793377 h 1893794"/>
              <a:gd name="connsiteX10" fmla="*/ 383241 w 2700618"/>
              <a:gd name="connsiteY10" fmla="*/ 564777 h 1893794"/>
              <a:gd name="connsiteX11" fmla="*/ 2373406 w 2700618"/>
              <a:gd name="connsiteY11" fmla="*/ 524435 h 1893794"/>
              <a:gd name="connsiteX12" fmla="*/ 2306171 w 2700618"/>
              <a:gd name="connsiteY12" fmla="*/ 282388 h 1893794"/>
              <a:gd name="connsiteX13" fmla="*/ 302559 w 2700618"/>
              <a:gd name="connsiteY13" fmla="*/ 242047 h 1893794"/>
              <a:gd name="connsiteX14" fmla="*/ 490818 w 2700618"/>
              <a:gd name="connsiteY14" fmla="*/ 40341 h 1893794"/>
              <a:gd name="connsiteX15" fmla="*/ 2373406 w 2700618"/>
              <a:gd name="connsiteY15" fmla="*/ 0 h 1893794"/>
              <a:gd name="connsiteX16" fmla="*/ 2373406 w 2700618"/>
              <a:gd name="connsiteY16" fmla="*/ 0 h 1893794"/>
              <a:gd name="connsiteX17" fmla="*/ 2602006 w 2700618"/>
              <a:gd name="connsiteY17" fmla="*/ 369794 h 1893794"/>
              <a:gd name="connsiteX18" fmla="*/ 2642347 w 2700618"/>
              <a:gd name="connsiteY18" fmla="*/ 396688 h 1893794"/>
              <a:gd name="connsiteX0" fmla="*/ 2185147 w 2700618"/>
              <a:gd name="connsiteY0" fmla="*/ 1828800 h 1893794"/>
              <a:gd name="connsiteX1" fmla="*/ 558053 w 2700618"/>
              <a:gd name="connsiteY1" fmla="*/ 1855694 h 1893794"/>
              <a:gd name="connsiteX2" fmla="*/ 625288 w 2700618"/>
              <a:gd name="connsiteY2" fmla="*/ 1600200 h 1893794"/>
              <a:gd name="connsiteX3" fmla="*/ 2212041 w 2700618"/>
              <a:gd name="connsiteY3" fmla="*/ 1613647 h 1893794"/>
              <a:gd name="connsiteX4" fmla="*/ 2359959 w 2700618"/>
              <a:gd name="connsiteY4" fmla="*/ 1344706 h 1893794"/>
              <a:gd name="connsiteX5" fmla="*/ 463924 w 2700618"/>
              <a:gd name="connsiteY5" fmla="*/ 1344706 h 1893794"/>
              <a:gd name="connsiteX6" fmla="*/ 396688 w 2700618"/>
              <a:gd name="connsiteY6" fmla="*/ 1075765 h 1893794"/>
              <a:gd name="connsiteX7" fmla="*/ 2386853 w 2700618"/>
              <a:gd name="connsiteY7" fmla="*/ 1048871 h 1893794"/>
              <a:gd name="connsiteX8" fmla="*/ 2279277 w 2700618"/>
              <a:gd name="connsiteY8" fmla="*/ 806824 h 1893794"/>
              <a:gd name="connsiteX9" fmla="*/ 410135 w 2700618"/>
              <a:gd name="connsiteY9" fmla="*/ 793377 h 1893794"/>
              <a:gd name="connsiteX10" fmla="*/ 383241 w 2700618"/>
              <a:gd name="connsiteY10" fmla="*/ 564777 h 1893794"/>
              <a:gd name="connsiteX11" fmla="*/ 2373406 w 2700618"/>
              <a:gd name="connsiteY11" fmla="*/ 524435 h 1893794"/>
              <a:gd name="connsiteX12" fmla="*/ 2306171 w 2700618"/>
              <a:gd name="connsiteY12" fmla="*/ 282388 h 1893794"/>
              <a:gd name="connsiteX13" fmla="*/ 302559 w 2700618"/>
              <a:gd name="connsiteY13" fmla="*/ 242047 h 1893794"/>
              <a:gd name="connsiteX14" fmla="*/ 490818 w 2700618"/>
              <a:gd name="connsiteY14" fmla="*/ 40341 h 1893794"/>
              <a:gd name="connsiteX15" fmla="*/ 2373406 w 2700618"/>
              <a:gd name="connsiteY15" fmla="*/ 0 h 1893794"/>
              <a:gd name="connsiteX16" fmla="*/ 2373406 w 2700618"/>
              <a:gd name="connsiteY16" fmla="*/ 0 h 1893794"/>
              <a:gd name="connsiteX17" fmla="*/ 2602006 w 2700618"/>
              <a:gd name="connsiteY17" fmla="*/ 369794 h 1893794"/>
              <a:gd name="connsiteX18" fmla="*/ 2602006 w 2700618"/>
              <a:gd name="connsiteY18" fmla="*/ 1055594 h 1893794"/>
              <a:gd name="connsiteX0" fmla="*/ 2185147 w 2700618"/>
              <a:gd name="connsiteY0" fmla="*/ 1828800 h 1893794"/>
              <a:gd name="connsiteX1" fmla="*/ 558053 w 2700618"/>
              <a:gd name="connsiteY1" fmla="*/ 1855694 h 1893794"/>
              <a:gd name="connsiteX2" fmla="*/ 625288 w 2700618"/>
              <a:gd name="connsiteY2" fmla="*/ 1600200 h 1893794"/>
              <a:gd name="connsiteX3" fmla="*/ 2212041 w 2700618"/>
              <a:gd name="connsiteY3" fmla="*/ 1613647 h 1893794"/>
              <a:gd name="connsiteX4" fmla="*/ 2359959 w 2700618"/>
              <a:gd name="connsiteY4" fmla="*/ 1344706 h 1893794"/>
              <a:gd name="connsiteX5" fmla="*/ 463924 w 2700618"/>
              <a:gd name="connsiteY5" fmla="*/ 1344706 h 1893794"/>
              <a:gd name="connsiteX6" fmla="*/ 396688 w 2700618"/>
              <a:gd name="connsiteY6" fmla="*/ 1075765 h 1893794"/>
              <a:gd name="connsiteX7" fmla="*/ 2386853 w 2700618"/>
              <a:gd name="connsiteY7" fmla="*/ 1048871 h 1893794"/>
              <a:gd name="connsiteX8" fmla="*/ 2279277 w 2700618"/>
              <a:gd name="connsiteY8" fmla="*/ 806824 h 1893794"/>
              <a:gd name="connsiteX9" fmla="*/ 410135 w 2700618"/>
              <a:gd name="connsiteY9" fmla="*/ 793377 h 1893794"/>
              <a:gd name="connsiteX10" fmla="*/ 383241 w 2700618"/>
              <a:gd name="connsiteY10" fmla="*/ 564777 h 1893794"/>
              <a:gd name="connsiteX11" fmla="*/ 2373406 w 2700618"/>
              <a:gd name="connsiteY11" fmla="*/ 524435 h 1893794"/>
              <a:gd name="connsiteX12" fmla="*/ 2306171 w 2700618"/>
              <a:gd name="connsiteY12" fmla="*/ 282388 h 1893794"/>
              <a:gd name="connsiteX13" fmla="*/ 302559 w 2700618"/>
              <a:gd name="connsiteY13" fmla="*/ 242047 h 1893794"/>
              <a:gd name="connsiteX14" fmla="*/ 490818 w 2700618"/>
              <a:gd name="connsiteY14" fmla="*/ 40341 h 1893794"/>
              <a:gd name="connsiteX15" fmla="*/ 2373406 w 2700618"/>
              <a:gd name="connsiteY15" fmla="*/ 0 h 1893794"/>
              <a:gd name="connsiteX16" fmla="*/ 2373406 w 2700618"/>
              <a:gd name="connsiteY16" fmla="*/ 0 h 1893794"/>
              <a:gd name="connsiteX17" fmla="*/ 2602006 w 2700618"/>
              <a:gd name="connsiteY17" fmla="*/ 369794 h 1893794"/>
              <a:gd name="connsiteX18" fmla="*/ 2602006 w 2700618"/>
              <a:gd name="connsiteY18" fmla="*/ 1055594 h 1893794"/>
              <a:gd name="connsiteX19" fmla="*/ 2602006 w 2700618"/>
              <a:gd name="connsiteY19" fmla="*/ 1082488 h 1893794"/>
              <a:gd name="connsiteX0" fmla="*/ 2185147 w 2700618"/>
              <a:gd name="connsiteY0" fmla="*/ 1828800 h 1893794"/>
              <a:gd name="connsiteX1" fmla="*/ 558053 w 2700618"/>
              <a:gd name="connsiteY1" fmla="*/ 1855694 h 1893794"/>
              <a:gd name="connsiteX2" fmla="*/ 625288 w 2700618"/>
              <a:gd name="connsiteY2" fmla="*/ 1600200 h 1893794"/>
              <a:gd name="connsiteX3" fmla="*/ 2212041 w 2700618"/>
              <a:gd name="connsiteY3" fmla="*/ 1613647 h 1893794"/>
              <a:gd name="connsiteX4" fmla="*/ 2359959 w 2700618"/>
              <a:gd name="connsiteY4" fmla="*/ 1344706 h 1893794"/>
              <a:gd name="connsiteX5" fmla="*/ 463924 w 2700618"/>
              <a:gd name="connsiteY5" fmla="*/ 1344706 h 1893794"/>
              <a:gd name="connsiteX6" fmla="*/ 396688 w 2700618"/>
              <a:gd name="connsiteY6" fmla="*/ 1075765 h 1893794"/>
              <a:gd name="connsiteX7" fmla="*/ 2386853 w 2700618"/>
              <a:gd name="connsiteY7" fmla="*/ 1048871 h 1893794"/>
              <a:gd name="connsiteX8" fmla="*/ 2279277 w 2700618"/>
              <a:gd name="connsiteY8" fmla="*/ 806824 h 1893794"/>
              <a:gd name="connsiteX9" fmla="*/ 410135 w 2700618"/>
              <a:gd name="connsiteY9" fmla="*/ 793377 h 1893794"/>
              <a:gd name="connsiteX10" fmla="*/ 383241 w 2700618"/>
              <a:gd name="connsiteY10" fmla="*/ 564777 h 1893794"/>
              <a:gd name="connsiteX11" fmla="*/ 2373406 w 2700618"/>
              <a:gd name="connsiteY11" fmla="*/ 524435 h 1893794"/>
              <a:gd name="connsiteX12" fmla="*/ 2306171 w 2700618"/>
              <a:gd name="connsiteY12" fmla="*/ 282388 h 1893794"/>
              <a:gd name="connsiteX13" fmla="*/ 302559 w 2700618"/>
              <a:gd name="connsiteY13" fmla="*/ 242047 h 1893794"/>
              <a:gd name="connsiteX14" fmla="*/ 490818 w 2700618"/>
              <a:gd name="connsiteY14" fmla="*/ 40341 h 1893794"/>
              <a:gd name="connsiteX15" fmla="*/ 2373406 w 2700618"/>
              <a:gd name="connsiteY15" fmla="*/ 0 h 1893794"/>
              <a:gd name="connsiteX16" fmla="*/ 2373406 w 2700618"/>
              <a:gd name="connsiteY16" fmla="*/ 0 h 1893794"/>
              <a:gd name="connsiteX17" fmla="*/ 2602006 w 2700618"/>
              <a:gd name="connsiteY17" fmla="*/ 369794 h 1893794"/>
              <a:gd name="connsiteX18" fmla="*/ 2602006 w 2700618"/>
              <a:gd name="connsiteY18" fmla="*/ 1055594 h 1893794"/>
              <a:gd name="connsiteX19" fmla="*/ 2602006 w 2700618"/>
              <a:gd name="connsiteY19" fmla="*/ 1817594 h 1893794"/>
              <a:gd name="connsiteX0" fmla="*/ 2185147 w 2700618"/>
              <a:gd name="connsiteY0" fmla="*/ 1828800 h 1947582"/>
              <a:gd name="connsiteX1" fmla="*/ 558053 w 2700618"/>
              <a:gd name="connsiteY1" fmla="*/ 1855694 h 1947582"/>
              <a:gd name="connsiteX2" fmla="*/ 625288 w 2700618"/>
              <a:gd name="connsiteY2" fmla="*/ 1600200 h 1947582"/>
              <a:gd name="connsiteX3" fmla="*/ 2212041 w 2700618"/>
              <a:gd name="connsiteY3" fmla="*/ 1613647 h 1947582"/>
              <a:gd name="connsiteX4" fmla="*/ 2359959 w 2700618"/>
              <a:gd name="connsiteY4" fmla="*/ 1344706 h 1947582"/>
              <a:gd name="connsiteX5" fmla="*/ 463924 w 2700618"/>
              <a:gd name="connsiteY5" fmla="*/ 1344706 h 1947582"/>
              <a:gd name="connsiteX6" fmla="*/ 396688 w 2700618"/>
              <a:gd name="connsiteY6" fmla="*/ 1075765 h 1947582"/>
              <a:gd name="connsiteX7" fmla="*/ 2386853 w 2700618"/>
              <a:gd name="connsiteY7" fmla="*/ 1048871 h 1947582"/>
              <a:gd name="connsiteX8" fmla="*/ 2279277 w 2700618"/>
              <a:gd name="connsiteY8" fmla="*/ 806824 h 1947582"/>
              <a:gd name="connsiteX9" fmla="*/ 410135 w 2700618"/>
              <a:gd name="connsiteY9" fmla="*/ 793377 h 1947582"/>
              <a:gd name="connsiteX10" fmla="*/ 383241 w 2700618"/>
              <a:gd name="connsiteY10" fmla="*/ 564777 h 1947582"/>
              <a:gd name="connsiteX11" fmla="*/ 2373406 w 2700618"/>
              <a:gd name="connsiteY11" fmla="*/ 524435 h 1947582"/>
              <a:gd name="connsiteX12" fmla="*/ 2306171 w 2700618"/>
              <a:gd name="connsiteY12" fmla="*/ 282388 h 1947582"/>
              <a:gd name="connsiteX13" fmla="*/ 302559 w 2700618"/>
              <a:gd name="connsiteY13" fmla="*/ 242047 h 1947582"/>
              <a:gd name="connsiteX14" fmla="*/ 490818 w 2700618"/>
              <a:gd name="connsiteY14" fmla="*/ 40341 h 1947582"/>
              <a:gd name="connsiteX15" fmla="*/ 2373406 w 2700618"/>
              <a:gd name="connsiteY15" fmla="*/ 0 h 1947582"/>
              <a:gd name="connsiteX16" fmla="*/ 2373406 w 2700618"/>
              <a:gd name="connsiteY16" fmla="*/ 0 h 1947582"/>
              <a:gd name="connsiteX17" fmla="*/ 2602006 w 2700618"/>
              <a:gd name="connsiteY17" fmla="*/ 369794 h 1947582"/>
              <a:gd name="connsiteX18" fmla="*/ 2602006 w 2700618"/>
              <a:gd name="connsiteY18" fmla="*/ 1055594 h 1947582"/>
              <a:gd name="connsiteX19" fmla="*/ 2602006 w 2700618"/>
              <a:gd name="connsiteY19" fmla="*/ 1817594 h 1947582"/>
              <a:gd name="connsiteX20" fmla="*/ 2628900 w 2700618"/>
              <a:gd name="connsiteY20" fmla="*/ 1835523 h 1947582"/>
              <a:gd name="connsiteX0" fmla="*/ 2185147 w 2700618"/>
              <a:gd name="connsiteY0" fmla="*/ 1828800 h 1947582"/>
              <a:gd name="connsiteX1" fmla="*/ 558053 w 2700618"/>
              <a:gd name="connsiteY1" fmla="*/ 1855694 h 1947582"/>
              <a:gd name="connsiteX2" fmla="*/ 625288 w 2700618"/>
              <a:gd name="connsiteY2" fmla="*/ 1600200 h 1947582"/>
              <a:gd name="connsiteX3" fmla="*/ 2212041 w 2700618"/>
              <a:gd name="connsiteY3" fmla="*/ 1613647 h 1947582"/>
              <a:gd name="connsiteX4" fmla="*/ 2359959 w 2700618"/>
              <a:gd name="connsiteY4" fmla="*/ 1344706 h 1947582"/>
              <a:gd name="connsiteX5" fmla="*/ 463924 w 2700618"/>
              <a:gd name="connsiteY5" fmla="*/ 1344706 h 1947582"/>
              <a:gd name="connsiteX6" fmla="*/ 396688 w 2700618"/>
              <a:gd name="connsiteY6" fmla="*/ 1075765 h 1947582"/>
              <a:gd name="connsiteX7" fmla="*/ 2386853 w 2700618"/>
              <a:gd name="connsiteY7" fmla="*/ 1048871 h 1947582"/>
              <a:gd name="connsiteX8" fmla="*/ 2279277 w 2700618"/>
              <a:gd name="connsiteY8" fmla="*/ 806824 h 1947582"/>
              <a:gd name="connsiteX9" fmla="*/ 410135 w 2700618"/>
              <a:gd name="connsiteY9" fmla="*/ 793377 h 1947582"/>
              <a:gd name="connsiteX10" fmla="*/ 383241 w 2700618"/>
              <a:gd name="connsiteY10" fmla="*/ 564777 h 1947582"/>
              <a:gd name="connsiteX11" fmla="*/ 2373406 w 2700618"/>
              <a:gd name="connsiteY11" fmla="*/ 524435 h 1947582"/>
              <a:gd name="connsiteX12" fmla="*/ 2306171 w 2700618"/>
              <a:gd name="connsiteY12" fmla="*/ 282388 h 1947582"/>
              <a:gd name="connsiteX13" fmla="*/ 302559 w 2700618"/>
              <a:gd name="connsiteY13" fmla="*/ 242047 h 1947582"/>
              <a:gd name="connsiteX14" fmla="*/ 490818 w 2700618"/>
              <a:gd name="connsiteY14" fmla="*/ 40341 h 1947582"/>
              <a:gd name="connsiteX15" fmla="*/ 2373406 w 2700618"/>
              <a:gd name="connsiteY15" fmla="*/ 0 h 1947582"/>
              <a:gd name="connsiteX16" fmla="*/ 2373406 w 2700618"/>
              <a:gd name="connsiteY16" fmla="*/ 0 h 1947582"/>
              <a:gd name="connsiteX17" fmla="*/ 2602006 w 2700618"/>
              <a:gd name="connsiteY17" fmla="*/ 369794 h 1947582"/>
              <a:gd name="connsiteX18" fmla="*/ 2602006 w 2700618"/>
              <a:gd name="connsiteY18" fmla="*/ 1055594 h 1947582"/>
              <a:gd name="connsiteX19" fmla="*/ 2602006 w 2700618"/>
              <a:gd name="connsiteY19" fmla="*/ 1817594 h 1947582"/>
              <a:gd name="connsiteX20" fmla="*/ 2297206 w 2700618"/>
              <a:gd name="connsiteY20" fmla="*/ 1893794 h 1947582"/>
              <a:gd name="connsiteX0" fmla="*/ 2185147 w 2700618"/>
              <a:gd name="connsiteY0" fmla="*/ 1828800 h 1947582"/>
              <a:gd name="connsiteX1" fmla="*/ 558053 w 2700618"/>
              <a:gd name="connsiteY1" fmla="*/ 1855694 h 1947582"/>
              <a:gd name="connsiteX2" fmla="*/ 625288 w 2700618"/>
              <a:gd name="connsiteY2" fmla="*/ 1600200 h 1947582"/>
              <a:gd name="connsiteX3" fmla="*/ 2212041 w 2700618"/>
              <a:gd name="connsiteY3" fmla="*/ 1613647 h 1947582"/>
              <a:gd name="connsiteX4" fmla="*/ 2359959 w 2700618"/>
              <a:gd name="connsiteY4" fmla="*/ 1344706 h 1947582"/>
              <a:gd name="connsiteX5" fmla="*/ 463924 w 2700618"/>
              <a:gd name="connsiteY5" fmla="*/ 1344706 h 1947582"/>
              <a:gd name="connsiteX6" fmla="*/ 396688 w 2700618"/>
              <a:gd name="connsiteY6" fmla="*/ 1075765 h 1947582"/>
              <a:gd name="connsiteX7" fmla="*/ 2386853 w 2700618"/>
              <a:gd name="connsiteY7" fmla="*/ 1048871 h 1947582"/>
              <a:gd name="connsiteX8" fmla="*/ 2279277 w 2700618"/>
              <a:gd name="connsiteY8" fmla="*/ 806824 h 1947582"/>
              <a:gd name="connsiteX9" fmla="*/ 410135 w 2700618"/>
              <a:gd name="connsiteY9" fmla="*/ 793377 h 1947582"/>
              <a:gd name="connsiteX10" fmla="*/ 383241 w 2700618"/>
              <a:gd name="connsiteY10" fmla="*/ 564777 h 1947582"/>
              <a:gd name="connsiteX11" fmla="*/ 2373406 w 2700618"/>
              <a:gd name="connsiteY11" fmla="*/ 524435 h 1947582"/>
              <a:gd name="connsiteX12" fmla="*/ 2306171 w 2700618"/>
              <a:gd name="connsiteY12" fmla="*/ 282388 h 1947582"/>
              <a:gd name="connsiteX13" fmla="*/ 302559 w 2700618"/>
              <a:gd name="connsiteY13" fmla="*/ 242047 h 1947582"/>
              <a:gd name="connsiteX14" fmla="*/ 490818 w 2700618"/>
              <a:gd name="connsiteY14" fmla="*/ 40341 h 1947582"/>
              <a:gd name="connsiteX15" fmla="*/ 2373406 w 2700618"/>
              <a:gd name="connsiteY15" fmla="*/ 0 h 1947582"/>
              <a:gd name="connsiteX16" fmla="*/ 2373406 w 2700618"/>
              <a:gd name="connsiteY16" fmla="*/ 0 h 1947582"/>
              <a:gd name="connsiteX17" fmla="*/ 2602006 w 2700618"/>
              <a:gd name="connsiteY17" fmla="*/ 369794 h 1947582"/>
              <a:gd name="connsiteX18" fmla="*/ 2602006 w 2700618"/>
              <a:gd name="connsiteY18" fmla="*/ 1055594 h 1947582"/>
              <a:gd name="connsiteX19" fmla="*/ 2602006 w 2700618"/>
              <a:gd name="connsiteY19" fmla="*/ 1817594 h 1947582"/>
              <a:gd name="connsiteX20" fmla="*/ 2221006 w 2700618"/>
              <a:gd name="connsiteY20" fmla="*/ 1817594 h 1947582"/>
              <a:gd name="connsiteX0" fmla="*/ 2185147 w 2700618"/>
              <a:gd name="connsiteY0" fmla="*/ 1828800 h 1893794"/>
              <a:gd name="connsiteX1" fmla="*/ 558053 w 2700618"/>
              <a:gd name="connsiteY1" fmla="*/ 1855694 h 1893794"/>
              <a:gd name="connsiteX2" fmla="*/ 625288 w 2700618"/>
              <a:gd name="connsiteY2" fmla="*/ 1600200 h 1893794"/>
              <a:gd name="connsiteX3" fmla="*/ 2212041 w 2700618"/>
              <a:gd name="connsiteY3" fmla="*/ 1613647 h 1893794"/>
              <a:gd name="connsiteX4" fmla="*/ 2359959 w 2700618"/>
              <a:gd name="connsiteY4" fmla="*/ 1344706 h 1893794"/>
              <a:gd name="connsiteX5" fmla="*/ 463924 w 2700618"/>
              <a:gd name="connsiteY5" fmla="*/ 1344706 h 1893794"/>
              <a:gd name="connsiteX6" fmla="*/ 396688 w 2700618"/>
              <a:gd name="connsiteY6" fmla="*/ 1075765 h 1893794"/>
              <a:gd name="connsiteX7" fmla="*/ 2386853 w 2700618"/>
              <a:gd name="connsiteY7" fmla="*/ 1048871 h 1893794"/>
              <a:gd name="connsiteX8" fmla="*/ 2279277 w 2700618"/>
              <a:gd name="connsiteY8" fmla="*/ 806824 h 1893794"/>
              <a:gd name="connsiteX9" fmla="*/ 410135 w 2700618"/>
              <a:gd name="connsiteY9" fmla="*/ 793377 h 1893794"/>
              <a:gd name="connsiteX10" fmla="*/ 383241 w 2700618"/>
              <a:gd name="connsiteY10" fmla="*/ 564777 h 1893794"/>
              <a:gd name="connsiteX11" fmla="*/ 2373406 w 2700618"/>
              <a:gd name="connsiteY11" fmla="*/ 524435 h 1893794"/>
              <a:gd name="connsiteX12" fmla="*/ 2306171 w 2700618"/>
              <a:gd name="connsiteY12" fmla="*/ 282388 h 1893794"/>
              <a:gd name="connsiteX13" fmla="*/ 302559 w 2700618"/>
              <a:gd name="connsiteY13" fmla="*/ 242047 h 1893794"/>
              <a:gd name="connsiteX14" fmla="*/ 490818 w 2700618"/>
              <a:gd name="connsiteY14" fmla="*/ 40341 h 1893794"/>
              <a:gd name="connsiteX15" fmla="*/ 2373406 w 2700618"/>
              <a:gd name="connsiteY15" fmla="*/ 0 h 1893794"/>
              <a:gd name="connsiteX16" fmla="*/ 2373406 w 2700618"/>
              <a:gd name="connsiteY16" fmla="*/ 0 h 1893794"/>
              <a:gd name="connsiteX17" fmla="*/ 2602006 w 2700618"/>
              <a:gd name="connsiteY17" fmla="*/ 369794 h 1893794"/>
              <a:gd name="connsiteX18" fmla="*/ 2602006 w 2700618"/>
              <a:gd name="connsiteY18" fmla="*/ 1055594 h 1893794"/>
              <a:gd name="connsiteX19" fmla="*/ 2602006 w 2700618"/>
              <a:gd name="connsiteY19" fmla="*/ 1741394 h 1893794"/>
              <a:gd name="connsiteX20" fmla="*/ 2221006 w 2700618"/>
              <a:gd name="connsiteY20" fmla="*/ 1817594 h 1893794"/>
              <a:gd name="connsiteX0" fmla="*/ 2185147 w 2700618"/>
              <a:gd name="connsiteY0" fmla="*/ 1828800 h 1893794"/>
              <a:gd name="connsiteX1" fmla="*/ 558053 w 2700618"/>
              <a:gd name="connsiteY1" fmla="*/ 1855694 h 1893794"/>
              <a:gd name="connsiteX2" fmla="*/ 625288 w 2700618"/>
              <a:gd name="connsiteY2" fmla="*/ 1600200 h 1893794"/>
              <a:gd name="connsiteX3" fmla="*/ 2212041 w 2700618"/>
              <a:gd name="connsiteY3" fmla="*/ 1613647 h 1893794"/>
              <a:gd name="connsiteX4" fmla="*/ 2359959 w 2700618"/>
              <a:gd name="connsiteY4" fmla="*/ 1344706 h 1893794"/>
              <a:gd name="connsiteX5" fmla="*/ 463924 w 2700618"/>
              <a:gd name="connsiteY5" fmla="*/ 1344706 h 1893794"/>
              <a:gd name="connsiteX6" fmla="*/ 396688 w 2700618"/>
              <a:gd name="connsiteY6" fmla="*/ 1075765 h 1893794"/>
              <a:gd name="connsiteX7" fmla="*/ 2386853 w 2700618"/>
              <a:gd name="connsiteY7" fmla="*/ 1048871 h 1893794"/>
              <a:gd name="connsiteX8" fmla="*/ 2279277 w 2700618"/>
              <a:gd name="connsiteY8" fmla="*/ 806824 h 1893794"/>
              <a:gd name="connsiteX9" fmla="*/ 410135 w 2700618"/>
              <a:gd name="connsiteY9" fmla="*/ 793377 h 1893794"/>
              <a:gd name="connsiteX10" fmla="*/ 383241 w 2700618"/>
              <a:gd name="connsiteY10" fmla="*/ 564777 h 1893794"/>
              <a:gd name="connsiteX11" fmla="*/ 2373406 w 2700618"/>
              <a:gd name="connsiteY11" fmla="*/ 524435 h 1893794"/>
              <a:gd name="connsiteX12" fmla="*/ 2306171 w 2700618"/>
              <a:gd name="connsiteY12" fmla="*/ 282388 h 1893794"/>
              <a:gd name="connsiteX13" fmla="*/ 302559 w 2700618"/>
              <a:gd name="connsiteY13" fmla="*/ 242047 h 1893794"/>
              <a:gd name="connsiteX14" fmla="*/ 490818 w 2700618"/>
              <a:gd name="connsiteY14" fmla="*/ 40341 h 1893794"/>
              <a:gd name="connsiteX15" fmla="*/ 2373406 w 2700618"/>
              <a:gd name="connsiteY15" fmla="*/ 0 h 1893794"/>
              <a:gd name="connsiteX16" fmla="*/ 2373406 w 2700618"/>
              <a:gd name="connsiteY16" fmla="*/ 0 h 1893794"/>
              <a:gd name="connsiteX17" fmla="*/ 2602006 w 2700618"/>
              <a:gd name="connsiteY17" fmla="*/ 369794 h 1893794"/>
              <a:gd name="connsiteX18" fmla="*/ 2678206 w 2700618"/>
              <a:gd name="connsiteY18" fmla="*/ 1055594 h 1893794"/>
              <a:gd name="connsiteX19" fmla="*/ 2602006 w 2700618"/>
              <a:gd name="connsiteY19" fmla="*/ 1741394 h 1893794"/>
              <a:gd name="connsiteX20" fmla="*/ 2221006 w 2700618"/>
              <a:gd name="connsiteY20" fmla="*/ 1817594 h 1893794"/>
              <a:gd name="connsiteX0" fmla="*/ 2185147 w 2700618"/>
              <a:gd name="connsiteY0" fmla="*/ 1828800 h 1893794"/>
              <a:gd name="connsiteX1" fmla="*/ 558053 w 2700618"/>
              <a:gd name="connsiteY1" fmla="*/ 1855694 h 1893794"/>
              <a:gd name="connsiteX2" fmla="*/ 625288 w 2700618"/>
              <a:gd name="connsiteY2" fmla="*/ 1600200 h 1893794"/>
              <a:gd name="connsiteX3" fmla="*/ 2212041 w 2700618"/>
              <a:gd name="connsiteY3" fmla="*/ 1613647 h 1893794"/>
              <a:gd name="connsiteX4" fmla="*/ 2359959 w 2700618"/>
              <a:gd name="connsiteY4" fmla="*/ 1344706 h 1893794"/>
              <a:gd name="connsiteX5" fmla="*/ 463924 w 2700618"/>
              <a:gd name="connsiteY5" fmla="*/ 1344706 h 1893794"/>
              <a:gd name="connsiteX6" fmla="*/ 396688 w 2700618"/>
              <a:gd name="connsiteY6" fmla="*/ 1075765 h 1893794"/>
              <a:gd name="connsiteX7" fmla="*/ 2386853 w 2700618"/>
              <a:gd name="connsiteY7" fmla="*/ 1048871 h 1893794"/>
              <a:gd name="connsiteX8" fmla="*/ 2279277 w 2700618"/>
              <a:gd name="connsiteY8" fmla="*/ 806824 h 1893794"/>
              <a:gd name="connsiteX9" fmla="*/ 410135 w 2700618"/>
              <a:gd name="connsiteY9" fmla="*/ 793377 h 1893794"/>
              <a:gd name="connsiteX10" fmla="*/ 383241 w 2700618"/>
              <a:gd name="connsiteY10" fmla="*/ 564777 h 1893794"/>
              <a:gd name="connsiteX11" fmla="*/ 2373406 w 2700618"/>
              <a:gd name="connsiteY11" fmla="*/ 524435 h 1893794"/>
              <a:gd name="connsiteX12" fmla="*/ 2306171 w 2700618"/>
              <a:gd name="connsiteY12" fmla="*/ 282388 h 1893794"/>
              <a:gd name="connsiteX13" fmla="*/ 302559 w 2700618"/>
              <a:gd name="connsiteY13" fmla="*/ 242047 h 1893794"/>
              <a:gd name="connsiteX14" fmla="*/ 490818 w 2700618"/>
              <a:gd name="connsiteY14" fmla="*/ 40341 h 1893794"/>
              <a:gd name="connsiteX15" fmla="*/ 2373406 w 2700618"/>
              <a:gd name="connsiteY15" fmla="*/ 0 h 1893794"/>
              <a:gd name="connsiteX16" fmla="*/ 2373406 w 2700618"/>
              <a:gd name="connsiteY16" fmla="*/ 0 h 1893794"/>
              <a:gd name="connsiteX17" fmla="*/ 2602006 w 2700618"/>
              <a:gd name="connsiteY17" fmla="*/ 369794 h 1893794"/>
              <a:gd name="connsiteX18" fmla="*/ 2678206 w 2700618"/>
              <a:gd name="connsiteY18" fmla="*/ 1055594 h 1893794"/>
              <a:gd name="connsiteX19" fmla="*/ 2678206 w 2700618"/>
              <a:gd name="connsiteY19" fmla="*/ 1741394 h 1893794"/>
              <a:gd name="connsiteX20" fmla="*/ 2221006 w 2700618"/>
              <a:gd name="connsiteY20" fmla="*/ 1817594 h 1893794"/>
              <a:gd name="connsiteX0" fmla="*/ 2185147 w 2723030"/>
              <a:gd name="connsiteY0" fmla="*/ 1840006 h 1905000"/>
              <a:gd name="connsiteX1" fmla="*/ 558053 w 2723030"/>
              <a:gd name="connsiteY1" fmla="*/ 1866900 h 1905000"/>
              <a:gd name="connsiteX2" fmla="*/ 625288 w 2723030"/>
              <a:gd name="connsiteY2" fmla="*/ 1611406 h 1905000"/>
              <a:gd name="connsiteX3" fmla="*/ 2212041 w 2723030"/>
              <a:gd name="connsiteY3" fmla="*/ 1624853 h 1905000"/>
              <a:gd name="connsiteX4" fmla="*/ 2359959 w 2723030"/>
              <a:gd name="connsiteY4" fmla="*/ 1355912 h 1905000"/>
              <a:gd name="connsiteX5" fmla="*/ 463924 w 2723030"/>
              <a:gd name="connsiteY5" fmla="*/ 1355912 h 1905000"/>
              <a:gd name="connsiteX6" fmla="*/ 396688 w 2723030"/>
              <a:gd name="connsiteY6" fmla="*/ 1086971 h 1905000"/>
              <a:gd name="connsiteX7" fmla="*/ 2386853 w 2723030"/>
              <a:gd name="connsiteY7" fmla="*/ 1060077 h 1905000"/>
              <a:gd name="connsiteX8" fmla="*/ 2279277 w 2723030"/>
              <a:gd name="connsiteY8" fmla="*/ 818030 h 1905000"/>
              <a:gd name="connsiteX9" fmla="*/ 410135 w 2723030"/>
              <a:gd name="connsiteY9" fmla="*/ 804583 h 1905000"/>
              <a:gd name="connsiteX10" fmla="*/ 383241 w 2723030"/>
              <a:gd name="connsiteY10" fmla="*/ 575983 h 1905000"/>
              <a:gd name="connsiteX11" fmla="*/ 2373406 w 2723030"/>
              <a:gd name="connsiteY11" fmla="*/ 535641 h 1905000"/>
              <a:gd name="connsiteX12" fmla="*/ 2306171 w 2723030"/>
              <a:gd name="connsiteY12" fmla="*/ 293594 h 1905000"/>
              <a:gd name="connsiteX13" fmla="*/ 302559 w 2723030"/>
              <a:gd name="connsiteY13" fmla="*/ 253253 h 1905000"/>
              <a:gd name="connsiteX14" fmla="*/ 490818 w 2723030"/>
              <a:gd name="connsiteY14" fmla="*/ 51547 h 1905000"/>
              <a:gd name="connsiteX15" fmla="*/ 2373406 w 2723030"/>
              <a:gd name="connsiteY15" fmla="*/ 11206 h 1905000"/>
              <a:gd name="connsiteX16" fmla="*/ 2373406 w 2723030"/>
              <a:gd name="connsiteY16" fmla="*/ 11206 h 1905000"/>
              <a:gd name="connsiteX17" fmla="*/ 2678206 w 2723030"/>
              <a:gd name="connsiteY17" fmla="*/ 0 h 1905000"/>
              <a:gd name="connsiteX18" fmla="*/ 2678206 w 2723030"/>
              <a:gd name="connsiteY18" fmla="*/ 1066800 h 1905000"/>
              <a:gd name="connsiteX19" fmla="*/ 2678206 w 2723030"/>
              <a:gd name="connsiteY19" fmla="*/ 1752600 h 1905000"/>
              <a:gd name="connsiteX20" fmla="*/ 2221006 w 2723030"/>
              <a:gd name="connsiteY20" fmla="*/ 1828800 h 1905000"/>
              <a:gd name="connsiteX0" fmla="*/ 2185147 w 2723030"/>
              <a:gd name="connsiteY0" fmla="*/ 1840006 h 1905000"/>
              <a:gd name="connsiteX1" fmla="*/ 558053 w 2723030"/>
              <a:gd name="connsiteY1" fmla="*/ 1866900 h 1905000"/>
              <a:gd name="connsiteX2" fmla="*/ 625288 w 2723030"/>
              <a:gd name="connsiteY2" fmla="*/ 1611406 h 1905000"/>
              <a:gd name="connsiteX3" fmla="*/ 2212041 w 2723030"/>
              <a:gd name="connsiteY3" fmla="*/ 1624853 h 1905000"/>
              <a:gd name="connsiteX4" fmla="*/ 2359959 w 2723030"/>
              <a:gd name="connsiteY4" fmla="*/ 1355912 h 1905000"/>
              <a:gd name="connsiteX5" fmla="*/ 463924 w 2723030"/>
              <a:gd name="connsiteY5" fmla="*/ 1355912 h 1905000"/>
              <a:gd name="connsiteX6" fmla="*/ 396688 w 2723030"/>
              <a:gd name="connsiteY6" fmla="*/ 1086971 h 1905000"/>
              <a:gd name="connsiteX7" fmla="*/ 2386853 w 2723030"/>
              <a:gd name="connsiteY7" fmla="*/ 1060077 h 1905000"/>
              <a:gd name="connsiteX8" fmla="*/ 2279277 w 2723030"/>
              <a:gd name="connsiteY8" fmla="*/ 818030 h 1905000"/>
              <a:gd name="connsiteX9" fmla="*/ 410135 w 2723030"/>
              <a:gd name="connsiteY9" fmla="*/ 804583 h 1905000"/>
              <a:gd name="connsiteX10" fmla="*/ 383241 w 2723030"/>
              <a:gd name="connsiteY10" fmla="*/ 575983 h 1905000"/>
              <a:gd name="connsiteX11" fmla="*/ 2373406 w 2723030"/>
              <a:gd name="connsiteY11" fmla="*/ 535641 h 1905000"/>
              <a:gd name="connsiteX12" fmla="*/ 2306171 w 2723030"/>
              <a:gd name="connsiteY12" fmla="*/ 293594 h 1905000"/>
              <a:gd name="connsiteX13" fmla="*/ 302559 w 2723030"/>
              <a:gd name="connsiteY13" fmla="*/ 253253 h 1905000"/>
              <a:gd name="connsiteX14" fmla="*/ 490818 w 2723030"/>
              <a:gd name="connsiteY14" fmla="*/ 51547 h 1905000"/>
              <a:gd name="connsiteX15" fmla="*/ 2373406 w 2723030"/>
              <a:gd name="connsiteY15" fmla="*/ 11206 h 1905000"/>
              <a:gd name="connsiteX16" fmla="*/ 2373406 w 2723030"/>
              <a:gd name="connsiteY16" fmla="*/ 11206 h 1905000"/>
              <a:gd name="connsiteX17" fmla="*/ 2678206 w 2723030"/>
              <a:gd name="connsiteY17" fmla="*/ 0 h 1905000"/>
              <a:gd name="connsiteX18" fmla="*/ 2678206 w 2723030"/>
              <a:gd name="connsiteY18" fmla="*/ 1066800 h 1905000"/>
              <a:gd name="connsiteX19" fmla="*/ 2678206 w 2723030"/>
              <a:gd name="connsiteY19" fmla="*/ 1752600 h 1905000"/>
              <a:gd name="connsiteX20" fmla="*/ 2144806 w 2723030"/>
              <a:gd name="connsiteY20" fmla="*/ 1828800 h 1905000"/>
              <a:gd name="connsiteX0" fmla="*/ 2185147 w 2723030"/>
              <a:gd name="connsiteY0" fmla="*/ 1840006 h 1905000"/>
              <a:gd name="connsiteX1" fmla="*/ 558053 w 2723030"/>
              <a:gd name="connsiteY1" fmla="*/ 1866900 h 1905000"/>
              <a:gd name="connsiteX2" fmla="*/ 625288 w 2723030"/>
              <a:gd name="connsiteY2" fmla="*/ 1611406 h 1905000"/>
              <a:gd name="connsiteX3" fmla="*/ 2212041 w 2723030"/>
              <a:gd name="connsiteY3" fmla="*/ 1624853 h 1905000"/>
              <a:gd name="connsiteX4" fmla="*/ 2359959 w 2723030"/>
              <a:gd name="connsiteY4" fmla="*/ 1355912 h 1905000"/>
              <a:gd name="connsiteX5" fmla="*/ 463924 w 2723030"/>
              <a:gd name="connsiteY5" fmla="*/ 1355912 h 1905000"/>
              <a:gd name="connsiteX6" fmla="*/ 396688 w 2723030"/>
              <a:gd name="connsiteY6" fmla="*/ 1086971 h 1905000"/>
              <a:gd name="connsiteX7" fmla="*/ 2386853 w 2723030"/>
              <a:gd name="connsiteY7" fmla="*/ 1060077 h 1905000"/>
              <a:gd name="connsiteX8" fmla="*/ 2279277 w 2723030"/>
              <a:gd name="connsiteY8" fmla="*/ 818030 h 1905000"/>
              <a:gd name="connsiteX9" fmla="*/ 410135 w 2723030"/>
              <a:gd name="connsiteY9" fmla="*/ 804583 h 1905000"/>
              <a:gd name="connsiteX10" fmla="*/ 383241 w 2723030"/>
              <a:gd name="connsiteY10" fmla="*/ 575983 h 1905000"/>
              <a:gd name="connsiteX11" fmla="*/ 2373406 w 2723030"/>
              <a:gd name="connsiteY11" fmla="*/ 535641 h 1905000"/>
              <a:gd name="connsiteX12" fmla="*/ 2306171 w 2723030"/>
              <a:gd name="connsiteY12" fmla="*/ 293594 h 1905000"/>
              <a:gd name="connsiteX13" fmla="*/ 302559 w 2723030"/>
              <a:gd name="connsiteY13" fmla="*/ 253253 h 1905000"/>
              <a:gd name="connsiteX14" fmla="*/ 490818 w 2723030"/>
              <a:gd name="connsiteY14" fmla="*/ 51547 h 1905000"/>
              <a:gd name="connsiteX15" fmla="*/ 2373406 w 2723030"/>
              <a:gd name="connsiteY15" fmla="*/ 11206 h 1905000"/>
              <a:gd name="connsiteX16" fmla="*/ 2373406 w 2723030"/>
              <a:gd name="connsiteY16" fmla="*/ 11206 h 1905000"/>
              <a:gd name="connsiteX17" fmla="*/ 2678206 w 2723030"/>
              <a:gd name="connsiteY17" fmla="*/ 0 h 1905000"/>
              <a:gd name="connsiteX18" fmla="*/ 2678206 w 2723030"/>
              <a:gd name="connsiteY18" fmla="*/ 1066800 h 1905000"/>
              <a:gd name="connsiteX19" fmla="*/ 2678206 w 2723030"/>
              <a:gd name="connsiteY19" fmla="*/ 1752600 h 1905000"/>
              <a:gd name="connsiteX20" fmla="*/ 2068606 w 2723030"/>
              <a:gd name="connsiteY20" fmla="*/ 1828800 h 1905000"/>
              <a:gd name="connsiteX0" fmla="*/ 2185147 w 2723030"/>
              <a:gd name="connsiteY0" fmla="*/ 1840006 h 1905000"/>
              <a:gd name="connsiteX1" fmla="*/ 558053 w 2723030"/>
              <a:gd name="connsiteY1" fmla="*/ 1866900 h 1905000"/>
              <a:gd name="connsiteX2" fmla="*/ 625288 w 2723030"/>
              <a:gd name="connsiteY2" fmla="*/ 1611406 h 1905000"/>
              <a:gd name="connsiteX3" fmla="*/ 2212041 w 2723030"/>
              <a:gd name="connsiteY3" fmla="*/ 1624853 h 1905000"/>
              <a:gd name="connsiteX4" fmla="*/ 2359959 w 2723030"/>
              <a:gd name="connsiteY4" fmla="*/ 1355912 h 1905000"/>
              <a:gd name="connsiteX5" fmla="*/ 463924 w 2723030"/>
              <a:gd name="connsiteY5" fmla="*/ 1355912 h 1905000"/>
              <a:gd name="connsiteX6" fmla="*/ 396688 w 2723030"/>
              <a:gd name="connsiteY6" fmla="*/ 1086971 h 1905000"/>
              <a:gd name="connsiteX7" fmla="*/ 2386853 w 2723030"/>
              <a:gd name="connsiteY7" fmla="*/ 1060077 h 1905000"/>
              <a:gd name="connsiteX8" fmla="*/ 2279277 w 2723030"/>
              <a:gd name="connsiteY8" fmla="*/ 818030 h 1905000"/>
              <a:gd name="connsiteX9" fmla="*/ 410135 w 2723030"/>
              <a:gd name="connsiteY9" fmla="*/ 804583 h 1905000"/>
              <a:gd name="connsiteX10" fmla="*/ 383241 w 2723030"/>
              <a:gd name="connsiteY10" fmla="*/ 575983 h 1905000"/>
              <a:gd name="connsiteX11" fmla="*/ 2373406 w 2723030"/>
              <a:gd name="connsiteY11" fmla="*/ 535641 h 1905000"/>
              <a:gd name="connsiteX12" fmla="*/ 2306171 w 2723030"/>
              <a:gd name="connsiteY12" fmla="*/ 293594 h 1905000"/>
              <a:gd name="connsiteX13" fmla="*/ 302559 w 2723030"/>
              <a:gd name="connsiteY13" fmla="*/ 253253 h 1905000"/>
              <a:gd name="connsiteX14" fmla="*/ 490818 w 2723030"/>
              <a:gd name="connsiteY14" fmla="*/ 51547 h 1905000"/>
              <a:gd name="connsiteX15" fmla="*/ 2373406 w 2723030"/>
              <a:gd name="connsiteY15" fmla="*/ 11206 h 1905000"/>
              <a:gd name="connsiteX16" fmla="*/ 2373406 w 2723030"/>
              <a:gd name="connsiteY16" fmla="*/ 11206 h 1905000"/>
              <a:gd name="connsiteX17" fmla="*/ 2678206 w 2723030"/>
              <a:gd name="connsiteY17" fmla="*/ 0 h 1905000"/>
              <a:gd name="connsiteX18" fmla="*/ 2678206 w 2723030"/>
              <a:gd name="connsiteY18" fmla="*/ 1066800 h 1905000"/>
              <a:gd name="connsiteX19" fmla="*/ 2678206 w 2723030"/>
              <a:gd name="connsiteY19" fmla="*/ 1752600 h 1905000"/>
              <a:gd name="connsiteX20" fmla="*/ 2068606 w 2723030"/>
              <a:gd name="connsiteY20" fmla="*/ 1828800 h 1905000"/>
              <a:gd name="connsiteX21" fmla="*/ 2185147 w 2723030"/>
              <a:gd name="connsiteY21" fmla="*/ 1840006 h 1905000"/>
              <a:gd name="connsiteX0" fmla="*/ 2185147 w 2723030"/>
              <a:gd name="connsiteY0" fmla="*/ 1840006 h 1905000"/>
              <a:gd name="connsiteX1" fmla="*/ 558053 w 2723030"/>
              <a:gd name="connsiteY1" fmla="*/ 1866900 h 1905000"/>
              <a:gd name="connsiteX2" fmla="*/ 625288 w 2723030"/>
              <a:gd name="connsiteY2" fmla="*/ 1611406 h 1905000"/>
              <a:gd name="connsiteX3" fmla="*/ 2212041 w 2723030"/>
              <a:gd name="connsiteY3" fmla="*/ 1624853 h 1905000"/>
              <a:gd name="connsiteX4" fmla="*/ 2359959 w 2723030"/>
              <a:gd name="connsiteY4" fmla="*/ 1355912 h 1905000"/>
              <a:gd name="connsiteX5" fmla="*/ 463924 w 2723030"/>
              <a:gd name="connsiteY5" fmla="*/ 1355912 h 1905000"/>
              <a:gd name="connsiteX6" fmla="*/ 396688 w 2723030"/>
              <a:gd name="connsiteY6" fmla="*/ 1086971 h 1905000"/>
              <a:gd name="connsiteX7" fmla="*/ 2386853 w 2723030"/>
              <a:gd name="connsiteY7" fmla="*/ 1060077 h 1905000"/>
              <a:gd name="connsiteX8" fmla="*/ 2279277 w 2723030"/>
              <a:gd name="connsiteY8" fmla="*/ 818030 h 1905000"/>
              <a:gd name="connsiteX9" fmla="*/ 410135 w 2723030"/>
              <a:gd name="connsiteY9" fmla="*/ 804583 h 1905000"/>
              <a:gd name="connsiteX10" fmla="*/ 383241 w 2723030"/>
              <a:gd name="connsiteY10" fmla="*/ 575983 h 1905000"/>
              <a:gd name="connsiteX11" fmla="*/ 2373406 w 2723030"/>
              <a:gd name="connsiteY11" fmla="*/ 535641 h 1905000"/>
              <a:gd name="connsiteX12" fmla="*/ 2306171 w 2723030"/>
              <a:gd name="connsiteY12" fmla="*/ 293594 h 1905000"/>
              <a:gd name="connsiteX13" fmla="*/ 302559 w 2723030"/>
              <a:gd name="connsiteY13" fmla="*/ 253253 h 1905000"/>
              <a:gd name="connsiteX14" fmla="*/ 490818 w 2723030"/>
              <a:gd name="connsiteY14" fmla="*/ 51547 h 1905000"/>
              <a:gd name="connsiteX15" fmla="*/ 2373406 w 2723030"/>
              <a:gd name="connsiteY15" fmla="*/ 11206 h 1905000"/>
              <a:gd name="connsiteX16" fmla="*/ 2373406 w 2723030"/>
              <a:gd name="connsiteY16" fmla="*/ 11206 h 1905000"/>
              <a:gd name="connsiteX17" fmla="*/ 2678206 w 2723030"/>
              <a:gd name="connsiteY17" fmla="*/ 0 h 1905000"/>
              <a:gd name="connsiteX18" fmla="*/ 2678206 w 2723030"/>
              <a:gd name="connsiteY18" fmla="*/ 1066800 h 1905000"/>
              <a:gd name="connsiteX19" fmla="*/ 2678206 w 2723030"/>
              <a:gd name="connsiteY19" fmla="*/ 1752600 h 1905000"/>
              <a:gd name="connsiteX20" fmla="*/ 2144806 w 2723030"/>
              <a:gd name="connsiteY20" fmla="*/ 1828800 h 1905000"/>
              <a:gd name="connsiteX21" fmla="*/ 2185147 w 2723030"/>
              <a:gd name="connsiteY21" fmla="*/ 1840006 h 1905000"/>
              <a:gd name="connsiteX0" fmla="*/ 2144806 w 2723030"/>
              <a:gd name="connsiteY0" fmla="*/ 1828800 h 1882588"/>
              <a:gd name="connsiteX1" fmla="*/ 558053 w 2723030"/>
              <a:gd name="connsiteY1" fmla="*/ 1866900 h 1882588"/>
              <a:gd name="connsiteX2" fmla="*/ 625288 w 2723030"/>
              <a:gd name="connsiteY2" fmla="*/ 1611406 h 1882588"/>
              <a:gd name="connsiteX3" fmla="*/ 2212041 w 2723030"/>
              <a:gd name="connsiteY3" fmla="*/ 1624853 h 1882588"/>
              <a:gd name="connsiteX4" fmla="*/ 2359959 w 2723030"/>
              <a:gd name="connsiteY4" fmla="*/ 1355912 h 1882588"/>
              <a:gd name="connsiteX5" fmla="*/ 463924 w 2723030"/>
              <a:gd name="connsiteY5" fmla="*/ 1355912 h 1882588"/>
              <a:gd name="connsiteX6" fmla="*/ 396688 w 2723030"/>
              <a:gd name="connsiteY6" fmla="*/ 1086971 h 1882588"/>
              <a:gd name="connsiteX7" fmla="*/ 2386853 w 2723030"/>
              <a:gd name="connsiteY7" fmla="*/ 1060077 h 1882588"/>
              <a:gd name="connsiteX8" fmla="*/ 2279277 w 2723030"/>
              <a:gd name="connsiteY8" fmla="*/ 818030 h 1882588"/>
              <a:gd name="connsiteX9" fmla="*/ 410135 w 2723030"/>
              <a:gd name="connsiteY9" fmla="*/ 804583 h 1882588"/>
              <a:gd name="connsiteX10" fmla="*/ 383241 w 2723030"/>
              <a:gd name="connsiteY10" fmla="*/ 575983 h 1882588"/>
              <a:gd name="connsiteX11" fmla="*/ 2373406 w 2723030"/>
              <a:gd name="connsiteY11" fmla="*/ 535641 h 1882588"/>
              <a:gd name="connsiteX12" fmla="*/ 2306171 w 2723030"/>
              <a:gd name="connsiteY12" fmla="*/ 293594 h 1882588"/>
              <a:gd name="connsiteX13" fmla="*/ 302559 w 2723030"/>
              <a:gd name="connsiteY13" fmla="*/ 253253 h 1882588"/>
              <a:gd name="connsiteX14" fmla="*/ 490818 w 2723030"/>
              <a:gd name="connsiteY14" fmla="*/ 51547 h 1882588"/>
              <a:gd name="connsiteX15" fmla="*/ 2373406 w 2723030"/>
              <a:gd name="connsiteY15" fmla="*/ 11206 h 1882588"/>
              <a:gd name="connsiteX16" fmla="*/ 2373406 w 2723030"/>
              <a:gd name="connsiteY16" fmla="*/ 11206 h 1882588"/>
              <a:gd name="connsiteX17" fmla="*/ 2678206 w 2723030"/>
              <a:gd name="connsiteY17" fmla="*/ 0 h 1882588"/>
              <a:gd name="connsiteX18" fmla="*/ 2678206 w 2723030"/>
              <a:gd name="connsiteY18" fmla="*/ 1066800 h 1882588"/>
              <a:gd name="connsiteX19" fmla="*/ 2678206 w 2723030"/>
              <a:gd name="connsiteY19" fmla="*/ 1752600 h 1882588"/>
              <a:gd name="connsiteX20" fmla="*/ 2144806 w 2723030"/>
              <a:gd name="connsiteY20" fmla="*/ 1828800 h 1882588"/>
              <a:gd name="connsiteX0" fmla="*/ 2088777 w 2667001"/>
              <a:gd name="connsiteY0" fmla="*/ 1828800 h 1882588"/>
              <a:gd name="connsiteX1" fmla="*/ 502024 w 2667001"/>
              <a:gd name="connsiteY1" fmla="*/ 1866900 h 1882588"/>
              <a:gd name="connsiteX2" fmla="*/ 569259 w 2667001"/>
              <a:gd name="connsiteY2" fmla="*/ 1611406 h 1882588"/>
              <a:gd name="connsiteX3" fmla="*/ 2156012 w 2667001"/>
              <a:gd name="connsiteY3" fmla="*/ 1624853 h 1882588"/>
              <a:gd name="connsiteX4" fmla="*/ 2303930 w 2667001"/>
              <a:gd name="connsiteY4" fmla="*/ 1355912 h 1882588"/>
              <a:gd name="connsiteX5" fmla="*/ 407895 w 2667001"/>
              <a:gd name="connsiteY5" fmla="*/ 1355912 h 1882588"/>
              <a:gd name="connsiteX6" fmla="*/ 340659 w 2667001"/>
              <a:gd name="connsiteY6" fmla="*/ 1086971 h 1882588"/>
              <a:gd name="connsiteX7" fmla="*/ 2330824 w 2667001"/>
              <a:gd name="connsiteY7" fmla="*/ 1060077 h 1882588"/>
              <a:gd name="connsiteX8" fmla="*/ 2223248 w 2667001"/>
              <a:gd name="connsiteY8" fmla="*/ 818030 h 1882588"/>
              <a:gd name="connsiteX9" fmla="*/ 354106 w 2667001"/>
              <a:gd name="connsiteY9" fmla="*/ 804583 h 1882588"/>
              <a:gd name="connsiteX10" fmla="*/ 327212 w 2667001"/>
              <a:gd name="connsiteY10" fmla="*/ 575983 h 1882588"/>
              <a:gd name="connsiteX11" fmla="*/ 2317377 w 2667001"/>
              <a:gd name="connsiteY11" fmla="*/ 535641 h 1882588"/>
              <a:gd name="connsiteX12" fmla="*/ 2250142 w 2667001"/>
              <a:gd name="connsiteY12" fmla="*/ 293594 h 1882588"/>
              <a:gd name="connsiteX13" fmla="*/ 553571 w 2667001"/>
              <a:gd name="connsiteY13" fmla="*/ 228600 h 1882588"/>
              <a:gd name="connsiteX14" fmla="*/ 434789 w 2667001"/>
              <a:gd name="connsiteY14" fmla="*/ 51547 h 1882588"/>
              <a:gd name="connsiteX15" fmla="*/ 2317377 w 2667001"/>
              <a:gd name="connsiteY15" fmla="*/ 11206 h 1882588"/>
              <a:gd name="connsiteX16" fmla="*/ 2317377 w 2667001"/>
              <a:gd name="connsiteY16" fmla="*/ 11206 h 1882588"/>
              <a:gd name="connsiteX17" fmla="*/ 2622177 w 2667001"/>
              <a:gd name="connsiteY17" fmla="*/ 0 h 1882588"/>
              <a:gd name="connsiteX18" fmla="*/ 2622177 w 2667001"/>
              <a:gd name="connsiteY18" fmla="*/ 1066800 h 1882588"/>
              <a:gd name="connsiteX19" fmla="*/ 2622177 w 2667001"/>
              <a:gd name="connsiteY19" fmla="*/ 1752600 h 1882588"/>
              <a:gd name="connsiteX20" fmla="*/ 2088777 w 2667001"/>
              <a:gd name="connsiteY20" fmla="*/ 1828800 h 1882588"/>
              <a:gd name="connsiteX0" fmla="*/ 2068606 w 2646830"/>
              <a:gd name="connsiteY0" fmla="*/ 1828800 h 1882588"/>
              <a:gd name="connsiteX1" fmla="*/ 481853 w 2646830"/>
              <a:gd name="connsiteY1" fmla="*/ 1866900 h 1882588"/>
              <a:gd name="connsiteX2" fmla="*/ 549088 w 2646830"/>
              <a:gd name="connsiteY2" fmla="*/ 1611406 h 1882588"/>
              <a:gd name="connsiteX3" fmla="*/ 2135841 w 2646830"/>
              <a:gd name="connsiteY3" fmla="*/ 1624853 h 1882588"/>
              <a:gd name="connsiteX4" fmla="*/ 2283759 w 2646830"/>
              <a:gd name="connsiteY4" fmla="*/ 1355912 h 1882588"/>
              <a:gd name="connsiteX5" fmla="*/ 387724 w 2646830"/>
              <a:gd name="connsiteY5" fmla="*/ 1355912 h 1882588"/>
              <a:gd name="connsiteX6" fmla="*/ 320488 w 2646830"/>
              <a:gd name="connsiteY6" fmla="*/ 1086971 h 1882588"/>
              <a:gd name="connsiteX7" fmla="*/ 2310653 w 2646830"/>
              <a:gd name="connsiteY7" fmla="*/ 1060077 h 1882588"/>
              <a:gd name="connsiteX8" fmla="*/ 2203077 w 2646830"/>
              <a:gd name="connsiteY8" fmla="*/ 818030 h 1882588"/>
              <a:gd name="connsiteX9" fmla="*/ 333935 w 2646830"/>
              <a:gd name="connsiteY9" fmla="*/ 804583 h 1882588"/>
              <a:gd name="connsiteX10" fmla="*/ 457200 w 2646830"/>
              <a:gd name="connsiteY10" fmla="*/ 609600 h 1882588"/>
              <a:gd name="connsiteX11" fmla="*/ 2297206 w 2646830"/>
              <a:gd name="connsiteY11" fmla="*/ 535641 h 1882588"/>
              <a:gd name="connsiteX12" fmla="*/ 2229971 w 2646830"/>
              <a:gd name="connsiteY12" fmla="*/ 293594 h 1882588"/>
              <a:gd name="connsiteX13" fmla="*/ 533400 w 2646830"/>
              <a:gd name="connsiteY13" fmla="*/ 228600 h 1882588"/>
              <a:gd name="connsiteX14" fmla="*/ 414618 w 2646830"/>
              <a:gd name="connsiteY14" fmla="*/ 51547 h 1882588"/>
              <a:gd name="connsiteX15" fmla="*/ 2297206 w 2646830"/>
              <a:gd name="connsiteY15" fmla="*/ 11206 h 1882588"/>
              <a:gd name="connsiteX16" fmla="*/ 2297206 w 2646830"/>
              <a:gd name="connsiteY16" fmla="*/ 11206 h 1882588"/>
              <a:gd name="connsiteX17" fmla="*/ 2602006 w 2646830"/>
              <a:gd name="connsiteY17" fmla="*/ 0 h 1882588"/>
              <a:gd name="connsiteX18" fmla="*/ 2602006 w 2646830"/>
              <a:gd name="connsiteY18" fmla="*/ 1066800 h 1882588"/>
              <a:gd name="connsiteX19" fmla="*/ 2602006 w 2646830"/>
              <a:gd name="connsiteY19" fmla="*/ 1752600 h 1882588"/>
              <a:gd name="connsiteX20" fmla="*/ 2068606 w 2646830"/>
              <a:gd name="connsiteY20" fmla="*/ 1828800 h 1882588"/>
              <a:gd name="connsiteX0" fmla="*/ 2068606 w 2646830"/>
              <a:gd name="connsiteY0" fmla="*/ 1828800 h 1882588"/>
              <a:gd name="connsiteX1" fmla="*/ 481853 w 2646830"/>
              <a:gd name="connsiteY1" fmla="*/ 1866900 h 1882588"/>
              <a:gd name="connsiteX2" fmla="*/ 549088 w 2646830"/>
              <a:gd name="connsiteY2" fmla="*/ 1611406 h 1882588"/>
              <a:gd name="connsiteX3" fmla="*/ 2135841 w 2646830"/>
              <a:gd name="connsiteY3" fmla="*/ 1624853 h 1882588"/>
              <a:gd name="connsiteX4" fmla="*/ 2283759 w 2646830"/>
              <a:gd name="connsiteY4" fmla="*/ 1355912 h 1882588"/>
              <a:gd name="connsiteX5" fmla="*/ 387724 w 2646830"/>
              <a:gd name="connsiteY5" fmla="*/ 1355912 h 1882588"/>
              <a:gd name="connsiteX6" fmla="*/ 320488 w 2646830"/>
              <a:gd name="connsiteY6" fmla="*/ 1086971 h 1882588"/>
              <a:gd name="connsiteX7" fmla="*/ 2310653 w 2646830"/>
              <a:gd name="connsiteY7" fmla="*/ 1060077 h 1882588"/>
              <a:gd name="connsiteX8" fmla="*/ 2203077 w 2646830"/>
              <a:gd name="connsiteY8" fmla="*/ 818030 h 1882588"/>
              <a:gd name="connsiteX9" fmla="*/ 533399 w 2646830"/>
              <a:gd name="connsiteY9" fmla="*/ 762000 h 1882588"/>
              <a:gd name="connsiteX10" fmla="*/ 457200 w 2646830"/>
              <a:gd name="connsiteY10" fmla="*/ 609600 h 1882588"/>
              <a:gd name="connsiteX11" fmla="*/ 2297206 w 2646830"/>
              <a:gd name="connsiteY11" fmla="*/ 535641 h 1882588"/>
              <a:gd name="connsiteX12" fmla="*/ 2229971 w 2646830"/>
              <a:gd name="connsiteY12" fmla="*/ 293594 h 1882588"/>
              <a:gd name="connsiteX13" fmla="*/ 533400 w 2646830"/>
              <a:gd name="connsiteY13" fmla="*/ 228600 h 1882588"/>
              <a:gd name="connsiteX14" fmla="*/ 414618 w 2646830"/>
              <a:gd name="connsiteY14" fmla="*/ 51547 h 1882588"/>
              <a:gd name="connsiteX15" fmla="*/ 2297206 w 2646830"/>
              <a:gd name="connsiteY15" fmla="*/ 11206 h 1882588"/>
              <a:gd name="connsiteX16" fmla="*/ 2297206 w 2646830"/>
              <a:gd name="connsiteY16" fmla="*/ 11206 h 1882588"/>
              <a:gd name="connsiteX17" fmla="*/ 2602006 w 2646830"/>
              <a:gd name="connsiteY17" fmla="*/ 0 h 1882588"/>
              <a:gd name="connsiteX18" fmla="*/ 2602006 w 2646830"/>
              <a:gd name="connsiteY18" fmla="*/ 1066800 h 1882588"/>
              <a:gd name="connsiteX19" fmla="*/ 2602006 w 2646830"/>
              <a:gd name="connsiteY19" fmla="*/ 1752600 h 1882588"/>
              <a:gd name="connsiteX20" fmla="*/ 2068606 w 2646830"/>
              <a:gd name="connsiteY20" fmla="*/ 1828800 h 1882588"/>
              <a:gd name="connsiteX0" fmla="*/ 1972609 w 2550833"/>
              <a:gd name="connsiteY0" fmla="*/ 1828800 h 1882588"/>
              <a:gd name="connsiteX1" fmla="*/ 385856 w 2550833"/>
              <a:gd name="connsiteY1" fmla="*/ 1866900 h 1882588"/>
              <a:gd name="connsiteX2" fmla="*/ 453091 w 2550833"/>
              <a:gd name="connsiteY2" fmla="*/ 1611406 h 1882588"/>
              <a:gd name="connsiteX3" fmla="*/ 2039844 w 2550833"/>
              <a:gd name="connsiteY3" fmla="*/ 1624853 h 1882588"/>
              <a:gd name="connsiteX4" fmla="*/ 2187762 w 2550833"/>
              <a:gd name="connsiteY4" fmla="*/ 1355912 h 1882588"/>
              <a:gd name="connsiteX5" fmla="*/ 291727 w 2550833"/>
              <a:gd name="connsiteY5" fmla="*/ 1355912 h 1882588"/>
              <a:gd name="connsiteX6" fmla="*/ 437402 w 2550833"/>
              <a:gd name="connsiteY6" fmla="*/ 1143000 h 1882588"/>
              <a:gd name="connsiteX7" fmla="*/ 2214656 w 2550833"/>
              <a:gd name="connsiteY7" fmla="*/ 1060077 h 1882588"/>
              <a:gd name="connsiteX8" fmla="*/ 2107080 w 2550833"/>
              <a:gd name="connsiteY8" fmla="*/ 818030 h 1882588"/>
              <a:gd name="connsiteX9" fmla="*/ 437402 w 2550833"/>
              <a:gd name="connsiteY9" fmla="*/ 762000 h 1882588"/>
              <a:gd name="connsiteX10" fmla="*/ 361203 w 2550833"/>
              <a:gd name="connsiteY10" fmla="*/ 609600 h 1882588"/>
              <a:gd name="connsiteX11" fmla="*/ 2201209 w 2550833"/>
              <a:gd name="connsiteY11" fmla="*/ 535641 h 1882588"/>
              <a:gd name="connsiteX12" fmla="*/ 2133974 w 2550833"/>
              <a:gd name="connsiteY12" fmla="*/ 293594 h 1882588"/>
              <a:gd name="connsiteX13" fmla="*/ 437403 w 2550833"/>
              <a:gd name="connsiteY13" fmla="*/ 228600 h 1882588"/>
              <a:gd name="connsiteX14" fmla="*/ 318621 w 2550833"/>
              <a:gd name="connsiteY14" fmla="*/ 51547 h 1882588"/>
              <a:gd name="connsiteX15" fmla="*/ 2201209 w 2550833"/>
              <a:gd name="connsiteY15" fmla="*/ 11206 h 1882588"/>
              <a:gd name="connsiteX16" fmla="*/ 2201209 w 2550833"/>
              <a:gd name="connsiteY16" fmla="*/ 11206 h 1882588"/>
              <a:gd name="connsiteX17" fmla="*/ 2506009 w 2550833"/>
              <a:gd name="connsiteY17" fmla="*/ 0 h 1882588"/>
              <a:gd name="connsiteX18" fmla="*/ 2506009 w 2550833"/>
              <a:gd name="connsiteY18" fmla="*/ 1066800 h 1882588"/>
              <a:gd name="connsiteX19" fmla="*/ 2506009 w 2550833"/>
              <a:gd name="connsiteY19" fmla="*/ 1752600 h 1882588"/>
              <a:gd name="connsiteX20" fmla="*/ 1972609 w 2550833"/>
              <a:gd name="connsiteY20" fmla="*/ 1828800 h 1882588"/>
              <a:gd name="connsiteX0" fmla="*/ 1947956 w 2526180"/>
              <a:gd name="connsiteY0" fmla="*/ 1828800 h 1882588"/>
              <a:gd name="connsiteX1" fmla="*/ 361203 w 2526180"/>
              <a:gd name="connsiteY1" fmla="*/ 1866900 h 1882588"/>
              <a:gd name="connsiteX2" fmla="*/ 428438 w 2526180"/>
              <a:gd name="connsiteY2" fmla="*/ 1611406 h 1882588"/>
              <a:gd name="connsiteX3" fmla="*/ 2015191 w 2526180"/>
              <a:gd name="connsiteY3" fmla="*/ 1624853 h 1882588"/>
              <a:gd name="connsiteX4" fmla="*/ 2163109 w 2526180"/>
              <a:gd name="connsiteY4" fmla="*/ 1355912 h 1882588"/>
              <a:gd name="connsiteX5" fmla="*/ 412749 w 2526180"/>
              <a:gd name="connsiteY5" fmla="*/ 1295400 h 1882588"/>
              <a:gd name="connsiteX6" fmla="*/ 412749 w 2526180"/>
              <a:gd name="connsiteY6" fmla="*/ 1143000 h 1882588"/>
              <a:gd name="connsiteX7" fmla="*/ 2190003 w 2526180"/>
              <a:gd name="connsiteY7" fmla="*/ 1060077 h 1882588"/>
              <a:gd name="connsiteX8" fmla="*/ 2082427 w 2526180"/>
              <a:gd name="connsiteY8" fmla="*/ 818030 h 1882588"/>
              <a:gd name="connsiteX9" fmla="*/ 412749 w 2526180"/>
              <a:gd name="connsiteY9" fmla="*/ 762000 h 1882588"/>
              <a:gd name="connsiteX10" fmla="*/ 336550 w 2526180"/>
              <a:gd name="connsiteY10" fmla="*/ 609600 h 1882588"/>
              <a:gd name="connsiteX11" fmla="*/ 2176556 w 2526180"/>
              <a:gd name="connsiteY11" fmla="*/ 535641 h 1882588"/>
              <a:gd name="connsiteX12" fmla="*/ 2109321 w 2526180"/>
              <a:gd name="connsiteY12" fmla="*/ 293594 h 1882588"/>
              <a:gd name="connsiteX13" fmla="*/ 412750 w 2526180"/>
              <a:gd name="connsiteY13" fmla="*/ 228600 h 1882588"/>
              <a:gd name="connsiteX14" fmla="*/ 293968 w 2526180"/>
              <a:gd name="connsiteY14" fmla="*/ 51547 h 1882588"/>
              <a:gd name="connsiteX15" fmla="*/ 2176556 w 2526180"/>
              <a:gd name="connsiteY15" fmla="*/ 11206 h 1882588"/>
              <a:gd name="connsiteX16" fmla="*/ 2176556 w 2526180"/>
              <a:gd name="connsiteY16" fmla="*/ 11206 h 1882588"/>
              <a:gd name="connsiteX17" fmla="*/ 2481356 w 2526180"/>
              <a:gd name="connsiteY17" fmla="*/ 0 h 1882588"/>
              <a:gd name="connsiteX18" fmla="*/ 2481356 w 2526180"/>
              <a:gd name="connsiteY18" fmla="*/ 1066800 h 1882588"/>
              <a:gd name="connsiteX19" fmla="*/ 2481356 w 2526180"/>
              <a:gd name="connsiteY19" fmla="*/ 1752600 h 1882588"/>
              <a:gd name="connsiteX20" fmla="*/ 1947956 w 2526180"/>
              <a:gd name="connsiteY20" fmla="*/ 1828800 h 1882588"/>
              <a:gd name="connsiteX0" fmla="*/ 1947956 w 2526180"/>
              <a:gd name="connsiteY0" fmla="*/ 1828800 h 1882588"/>
              <a:gd name="connsiteX1" fmla="*/ 412748 w 2526180"/>
              <a:gd name="connsiteY1" fmla="*/ 1828800 h 1882588"/>
              <a:gd name="connsiteX2" fmla="*/ 428438 w 2526180"/>
              <a:gd name="connsiteY2" fmla="*/ 1611406 h 1882588"/>
              <a:gd name="connsiteX3" fmla="*/ 2015191 w 2526180"/>
              <a:gd name="connsiteY3" fmla="*/ 1624853 h 1882588"/>
              <a:gd name="connsiteX4" fmla="*/ 2163109 w 2526180"/>
              <a:gd name="connsiteY4" fmla="*/ 1355912 h 1882588"/>
              <a:gd name="connsiteX5" fmla="*/ 412749 w 2526180"/>
              <a:gd name="connsiteY5" fmla="*/ 1295400 h 1882588"/>
              <a:gd name="connsiteX6" fmla="*/ 412749 w 2526180"/>
              <a:gd name="connsiteY6" fmla="*/ 1143000 h 1882588"/>
              <a:gd name="connsiteX7" fmla="*/ 2190003 w 2526180"/>
              <a:gd name="connsiteY7" fmla="*/ 1060077 h 1882588"/>
              <a:gd name="connsiteX8" fmla="*/ 2082427 w 2526180"/>
              <a:gd name="connsiteY8" fmla="*/ 818030 h 1882588"/>
              <a:gd name="connsiteX9" fmla="*/ 412749 w 2526180"/>
              <a:gd name="connsiteY9" fmla="*/ 762000 h 1882588"/>
              <a:gd name="connsiteX10" fmla="*/ 336550 w 2526180"/>
              <a:gd name="connsiteY10" fmla="*/ 609600 h 1882588"/>
              <a:gd name="connsiteX11" fmla="*/ 2176556 w 2526180"/>
              <a:gd name="connsiteY11" fmla="*/ 535641 h 1882588"/>
              <a:gd name="connsiteX12" fmla="*/ 2109321 w 2526180"/>
              <a:gd name="connsiteY12" fmla="*/ 293594 h 1882588"/>
              <a:gd name="connsiteX13" fmla="*/ 412750 w 2526180"/>
              <a:gd name="connsiteY13" fmla="*/ 228600 h 1882588"/>
              <a:gd name="connsiteX14" fmla="*/ 293968 w 2526180"/>
              <a:gd name="connsiteY14" fmla="*/ 51547 h 1882588"/>
              <a:gd name="connsiteX15" fmla="*/ 2176556 w 2526180"/>
              <a:gd name="connsiteY15" fmla="*/ 11206 h 1882588"/>
              <a:gd name="connsiteX16" fmla="*/ 2176556 w 2526180"/>
              <a:gd name="connsiteY16" fmla="*/ 11206 h 1882588"/>
              <a:gd name="connsiteX17" fmla="*/ 2481356 w 2526180"/>
              <a:gd name="connsiteY17" fmla="*/ 0 h 1882588"/>
              <a:gd name="connsiteX18" fmla="*/ 2481356 w 2526180"/>
              <a:gd name="connsiteY18" fmla="*/ 1066800 h 1882588"/>
              <a:gd name="connsiteX19" fmla="*/ 2481356 w 2526180"/>
              <a:gd name="connsiteY19" fmla="*/ 1752600 h 1882588"/>
              <a:gd name="connsiteX20" fmla="*/ 1947956 w 2526180"/>
              <a:gd name="connsiteY20" fmla="*/ 1828800 h 1882588"/>
              <a:gd name="connsiteX0" fmla="*/ 1947956 w 2526180"/>
              <a:gd name="connsiteY0" fmla="*/ 1828800 h 1882588"/>
              <a:gd name="connsiteX1" fmla="*/ 412748 w 2526180"/>
              <a:gd name="connsiteY1" fmla="*/ 1828800 h 1882588"/>
              <a:gd name="connsiteX2" fmla="*/ 412748 w 2526180"/>
              <a:gd name="connsiteY2" fmla="*/ 1676400 h 1882588"/>
              <a:gd name="connsiteX3" fmla="*/ 2015191 w 2526180"/>
              <a:gd name="connsiteY3" fmla="*/ 1624853 h 1882588"/>
              <a:gd name="connsiteX4" fmla="*/ 2163109 w 2526180"/>
              <a:gd name="connsiteY4" fmla="*/ 1355912 h 1882588"/>
              <a:gd name="connsiteX5" fmla="*/ 412749 w 2526180"/>
              <a:gd name="connsiteY5" fmla="*/ 1295400 h 1882588"/>
              <a:gd name="connsiteX6" fmla="*/ 412749 w 2526180"/>
              <a:gd name="connsiteY6" fmla="*/ 1143000 h 1882588"/>
              <a:gd name="connsiteX7" fmla="*/ 2190003 w 2526180"/>
              <a:gd name="connsiteY7" fmla="*/ 1060077 h 1882588"/>
              <a:gd name="connsiteX8" fmla="*/ 2082427 w 2526180"/>
              <a:gd name="connsiteY8" fmla="*/ 818030 h 1882588"/>
              <a:gd name="connsiteX9" fmla="*/ 412749 w 2526180"/>
              <a:gd name="connsiteY9" fmla="*/ 762000 h 1882588"/>
              <a:gd name="connsiteX10" fmla="*/ 336550 w 2526180"/>
              <a:gd name="connsiteY10" fmla="*/ 609600 h 1882588"/>
              <a:gd name="connsiteX11" fmla="*/ 2176556 w 2526180"/>
              <a:gd name="connsiteY11" fmla="*/ 535641 h 1882588"/>
              <a:gd name="connsiteX12" fmla="*/ 2109321 w 2526180"/>
              <a:gd name="connsiteY12" fmla="*/ 293594 h 1882588"/>
              <a:gd name="connsiteX13" fmla="*/ 412750 w 2526180"/>
              <a:gd name="connsiteY13" fmla="*/ 228600 h 1882588"/>
              <a:gd name="connsiteX14" fmla="*/ 293968 w 2526180"/>
              <a:gd name="connsiteY14" fmla="*/ 51547 h 1882588"/>
              <a:gd name="connsiteX15" fmla="*/ 2176556 w 2526180"/>
              <a:gd name="connsiteY15" fmla="*/ 11206 h 1882588"/>
              <a:gd name="connsiteX16" fmla="*/ 2176556 w 2526180"/>
              <a:gd name="connsiteY16" fmla="*/ 11206 h 1882588"/>
              <a:gd name="connsiteX17" fmla="*/ 2481356 w 2526180"/>
              <a:gd name="connsiteY17" fmla="*/ 0 h 1882588"/>
              <a:gd name="connsiteX18" fmla="*/ 2481356 w 2526180"/>
              <a:gd name="connsiteY18" fmla="*/ 1066800 h 1882588"/>
              <a:gd name="connsiteX19" fmla="*/ 2481356 w 2526180"/>
              <a:gd name="connsiteY19" fmla="*/ 1752600 h 1882588"/>
              <a:gd name="connsiteX20" fmla="*/ 1947956 w 2526180"/>
              <a:gd name="connsiteY20" fmla="*/ 1828800 h 1882588"/>
              <a:gd name="connsiteX0" fmla="*/ 1947956 w 2526180"/>
              <a:gd name="connsiteY0" fmla="*/ 1828800 h 1882588"/>
              <a:gd name="connsiteX1" fmla="*/ 412748 w 2526180"/>
              <a:gd name="connsiteY1" fmla="*/ 1828800 h 1882588"/>
              <a:gd name="connsiteX2" fmla="*/ 412748 w 2526180"/>
              <a:gd name="connsiteY2" fmla="*/ 1676400 h 1882588"/>
              <a:gd name="connsiteX3" fmla="*/ 2015191 w 2526180"/>
              <a:gd name="connsiteY3" fmla="*/ 1624853 h 1882588"/>
              <a:gd name="connsiteX4" fmla="*/ 2163109 w 2526180"/>
              <a:gd name="connsiteY4" fmla="*/ 1355912 h 1882588"/>
              <a:gd name="connsiteX5" fmla="*/ 412749 w 2526180"/>
              <a:gd name="connsiteY5" fmla="*/ 1295400 h 1882588"/>
              <a:gd name="connsiteX6" fmla="*/ 412748 w 2526180"/>
              <a:gd name="connsiteY6" fmla="*/ 1120588 h 1882588"/>
              <a:gd name="connsiteX7" fmla="*/ 2190003 w 2526180"/>
              <a:gd name="connsiteY7" fmla="*/ 1060077 h 1882588"/>
              <a:gd name="connsiteX8" fmla="*/ 2082427 w 2526180"/>
              <a:gd name="connsiteY8" fmla="*/ 818030 h 1882588"/>
              <a:gd name="connsiteX9" fmla="*/ 412749 w 2526180"/>
              <a:gd name="connsiteY9" fmla="*/ 762000 h 1882588"/>
              <a:gd name="connsiteX10" fmla="*/ 336550 w 2526180"/>
              <a:gd name="connsiteY10" fmla="*/ 609600 h 1882588"/>
              <a:gd name="connsiteX11" fmla="*/ 2176556 w 2526180"/>
              <a:gd name="connsiteY11" fmla="*/ 535641 h 1882588"/>
              <a:gd name="connsiteX12" fmla="*/ 2109321 w 2526180"/>
              <a:gd name="connsiteY12" fmla="*/ 293594 h 1882588"/>
              <a:gd name="connsiteX13" fmla="*/ 412750 w 2526180"/>
              <a:gd name="connsiteY13" fmla="*/ 228600 h 1882588"/>
              <a:gd name="connsiteX14" fmla="*/ 293968 w 2526180"/>
              <a:gd name="connsiteY14" fmla="*/ 51547 h 1882588"/>
              <a:gd name="connsiteX15" fmla="*/ 2176556 w 2526180"/>
              <a:gd name="connsiteY15" fmla="*/ 11206 h 1882588"/>
              <a:gd name="connsiteX16" fmla="*/ 2176556 w 2526180"/>
              <a:gd name="connsiteY16" fmla="*/ 11206 h 1882588"/>
              <a:gd name="connsiteX17" fmla="*/ 2481356 w 2526180"/>
              <a:gd name="connsiteY17" fmla="*/ 0 h 1882588"/>
              <a:gd name="connsiteX18" fmla="*/ 2481356 w 2526180"/>
              <a:gd name="connsiteY18" fmla="*/ 1066800 h 1882588"/>
              <a:gd name="connsiteX19" fmla="*/ 2481356 w 2526180"/>
              <a:gd name="connsiteY19" fmla="*/ 1752600 h 1882588"/>
              <a:gd name="connsiteX20" fmla="*/ 1947956 w 2526180"/>
              <a:gd name="connsiteY20" fmla="*/ 1828800 h 1882588"/>
              <a:gd name="connsiteX0" fmla="*/ 1947956 w 2526180"/>
              <a:gd name="connsiteY0" fmla="*/ 1828800 h 1882588"/>
              <a:gd name="connsiteX1" fmla="*/ 412748 w 2526180"/>
              <a:gd name="connsiteY1" fmla="*/ 1828800 h 1882588"/>
              <a:gd name="connsiteX2" fmla="*/ 412748 w 2526180"/>
              <a:gd name="connsiteY2" fmla="*/ 1676400 h 1882588"/>
              <a:gd name="connsiteX3" fmla="*/ 2015191 w 2526180"/>
              <a:gd name="connsiteY3" fmla="*/ 1624853 h 1882588"/>
              <a:gd name="connsiteX4" fmla="*/ 2163109 w 2526180"/>
              <a:gd name="connsiteY4" fmla="*/ 1355912 h 1882588"/>
              <a:gd name="connsiteX5" fmla="*/ 412749 w 2526180"/>
              <a:gd name="connsiteY5" fmla="*/ 1295400 h 1882588"/>
              <a:gd name="connsiteX6" fmla="*/ 412748 w 2526180"/>
              <a:gd name="connsiteY6" fmla="*/ 1120588 h 1882588"/>
              <a:gd name="connsiteX7" fmla="*/ 2190003 w 2526180"/>
              <a:gd name="connsiteY7" fmla="*/ 1060077 h 1882588"/>
              <a:gd name="connsiteX8" fmla="*/ 2082427 w 2526180"/>
              <a:gd name="connsiteY8" fmla="*/ 818030 h 1882588"/>
              <a:gd name="connsiteX9" fmla="*/ 412749 w 2526180"/>
              <a:gd name="connsiteY9" fmla="*/ 762000 h 1882588"/>
              <a:gd name="connsiteX10" fmla="*/ 412748 w 2526180"/>
              <a:gd name="connsiteY10" fmla="*/ 587188 h 1882588"/>
              <a:gd name="connsiteX11" fmla="*/ 2176556 w 2526180"/>
              <a:gd name="connsiteY11" fmla="*/ 535641 h 1882588"/>
              <a:gd name="connsiteX12" fmla="*/ 2109321 w 2526180"/>
              <a:gd name="connsiteY12" fmla="*/ 293594 h 1882588"/>
              <a:gd name="connsiteX13" fmla="*/ 412750 w 2526180"/>
              <a:gd name="connsiteY13" fmla="*/ 228600 h 1882588"/>
              <a:gd name="connsiteX14" fmla="*/ 293968 w 2526180"/>
              <a:gd name="connsiteY14" fmla="*/ 51547 h 1882588"/>
              <a:gd name="connsiteX15" fmla="*/ 2176556 w 2526180"/>
              <a:gd name="connsiteY15" fmla="*/ 11206 h 1882588"/>
              <a:gd name="connsiteX16" fmla="*/ 2176556 w 2526180"/>
              <a:gd name="connsiteY16" fmla="*/ 11206 h 1882588"/>
              <a:gd name="connsiteX17" fmla="*/ 2481356 w 2526180"/>
              <a:gd name="connsiteY17" fmla="*/ 0 h 1882588"/>
              <a:gd name="connsiteX18" fmla="*/ 2481356 w 2526180"/>
              <a:gd name="connsiteY18" fmla="*/ 1066800 h 1882588"/>
              <a:gd name="connsiteX19" fmla="*/ 2481356 w 2526180"/>
              <a:gd name="connsiteY19" fmla="*/ 1752600 h 1882588"/>
              <a:gd name="connsiteX20" fmla="*/ 1947956 w 2526180"/>
              <a:gd name="connsiteY20" fmla="*/ 1828800 h 1882588"/>
              <a:gd name="connsiteX0" fmla="*/ 1947956 w 2526180"/>
              <a:gd name="connsiteY0" fmla="*/ 1828800 h 1882588"/>
              <a:gd name="connsiteX1" fmla="*/ 412748 w 2526180"/>
              <a:gd name="connsiteY1" fmla="*/ 1828800 h 1882588"/>
              <a:gd name="connsiteX2" fmla="*/ 412748 w 2526180"/>
              <a:gd name="connsiteY2" fmla="*/ 1676400 h 1882588"/>
              <a:gd name="connsiteX3" fmla="*/ 2015191 w 2526180"/>
              <a:gd name="connsiteY3" fmla="*/ 1624853 h 1882588"/>
              <a:gd name="connsiteX4" fmla="*/ 2163109 w 2526180"/>
              <a:gd name="connsiteY4" fmla="*/ 1355912 h 1882588"/>
              <a:gd name="connsiteX5" fmla="*/ 412749 w 2526180"/>
              <a:gd name="connsiteY5" fmla="*/ 1295400 h 1882588"/>
              <a:gd name="connsiteX6" fmla="*/ 412748 w 2526180"/>
              <a:gd name="connsiteY6" fmla="*/ 1120588 h 1882588"/>
              <a:gd name="connsiteX7" fmla="*/ 2190003 w 2526180"/>
              <a:gd name="connsiteY7" fmla="*/ 1060077 h 1882588"/>
              <a:gd name="connsiteX8" fmla="*/ 2082427 w 2526180"/>
              <a:gd name="connsiteY8" fmla="*/ 818030 h 1882588"/>
              <a:gd name="connsiteX9" fmla="*/ 412749 w 2526180"/>
              <a:gd name="connsiteY9" fmla="*/ 762000 h 1882588"/>
              <a:gd name="connsiteX10" fmla="*/ 412748 w 2526180"/>
              <a:gd name="connsiteY10" fmla="*/ 587188 h 1882588"/>
              <a:gd name="connsiteX11" fmla="*/ 2176556 w 2526180"/>
              <a:gd name="connsiteY11" fmla="*/ 535641 h 1882588"/>
              <a:gd name="connsiteX12" fmla="*/ 2109321 w 2526180"/>
              <a:gd name="connsiteY12" fmla="*/ 293594 h 1882588"/>
              <a:gd name="connsiteX13" fmla="*/ 412750 w 2526180"/>
              <a:gd name="connsiteY13" fmla="*/ 228600 h 1882588"/>
              <a:gd name="connsiteX14" fmla="*/ 293968 w 2526180"/>
              <a:gd name="connsiteY14" fmla="*/ 51547 h 1882588"/>
              <a:gd name="connsiteX15" fmla="*/ 2176556 w 2526180"/>
              <a:gd name="connsiteY15" fmla="*/ 11206 h 1882588"/>
              <a:gd name="connsiteX16" fmla="*/ 2176556 w 2526180"/>
              <a:gd name="connsiteY16" fmla="*/ 11206 h 1882588"/>
              <a:gd name="connsiteX17" fmla="*/ 2481356 w 2526180"/>
              <a:gd name="connsiteY17" fmla="*/ 0 h 1882588"/>
              <a:gd name="connsiteX18" fmla="*/ 2481356 w 2526180"/>
              <a:gd name="connsiteY18" fmla="*/ 1066800 h 1882588"/>
              <a:gd name="connsiteX19" fmla="*/ 2481356 w 2526180"/>
              <a:gd name="connsiteY19" fmla="*/ 1752600 h 1882588"/>
              <a:gd name="connsiteX20" fmla="*/ 1947956 w 2526180"/>
              <a:gd name="connsiteY20" fmla="*/ 1828800 h 1882588"/>
              <a:gd name="connsiteX0" fmla="*/ 1947956 w 2526180"/>
              <a:gd name="connsiteY0" fmla="*/ 1828800 h 1882588"/>
              <a:gd name="connsiteX1" fmla="*/ 412748 w 2526180"/>
              <a:gd name="connsiteY1" fmla="*/ 1882588 h 1882588"/>
              <a:gd name="connsiteX2" fmla="*/ 412748 w 2526180"/>
              <a:gd name="connsiteY2" fmla="*/ 1676400 h 1882588"/>
              <a:gd name="connsiteX3" fmla="*/ 2015191 w 2526180"/>
              <a:gd name="connsiteY3" fmla="*/ 1624853 h 1882588"/>
              <a:gd name="connsiteX4" fmla="*/ 2163109 w 2526180"/>
              <a:gd name="connsiteY4" fmla="*/ 1355912 h 1882588"/>
              <a:gd name="connsiteX5" fmla="*/ 412749 w 2526180"/>
              <a:gd name="connsiteY5" fmla="*/ 1295400 h 1882588"/>
              <a:gd name="connsiteX6" fmla="*/ 412748 w 2526180"/>
              <a:gd name="connsiteY6" fmla="*/ 1120588 h 1882588"/>
              <a:gd name="connsiteX7" fmla="*/ 2190003 w 2526180"/>
              <a:gd name="connsiteY7" fmla="*/ 1060077 h 1882588"/>
              <a:gd name="connsiteX8" fmla="*/ 2082427 w 2526180"/>
              <a:gd name="connsiteY8" fmla="*/ 818030 h 1882588"/>
              <a:gd name="connsiteX9" fmla="*/ 412749 w 2526180"/>
              <a:gd name="connsiteY9" fmla="*/ 762000 h 1882588"/>
              <a:gd name="connsiteX10" fmla="*/ 412748 w 2526180"/>
              <a:gd name="connsiteY10" fmla="*/ 587188 h 1882588"/>
              <a:gd name="connsiteX11" fmla="*/ 2176556 w 2526180"/>
              <a:gd name="connsiteY11" fmla="*/ 535641 h 1882588"/>
              <a:gd name="connsiteX12" fmla="*/ 2109321 w 2526180"/>
              <a:gd name="connsiteY12" fmla="*/ 293594 h 1882588"/>
              <a:gd name="connsiteX13" fmla="*/ 412750 w 2526180"/>
              <a:gd name="connsiteY13" fmla="*/ 228600 h 1882588"/>
              <a:gd name="connsiteX14" fmla="*/ 293968 w 2526180"/>
              <a:gd name="connsiteY14" fmla="*/ 51547 h 1882588"/>
              <a:gd name="connsiteX15" fmla="*/ 2176556 w 2526180"/>
              <a:gd name="connsiteY15" fmla="*/ 11206 h 1882588"/>
              <a:gd name="connsiteX16" fmla="*/ 2176556 w 2526180"/>
              <a:gd name="connsiteY16" fmla="*/ 11206 h 1882588"/>
              <a:gd name="connsiteX17" fmla="*/ 2481356 w 2526180"/>
              <a:gd name="connsiteY17" fmla="*/ 0 h 1882588"/>
              <a:gd name="connsiteX18" fmla="*/ 2481356 w 2526180"/>
              <a:gd name="connsiteY18" fmla="*/ 1066800 h 1882588"/>
              <a:gd name="connsiteX19" fmla="*/ 2481356 w 2526180"/>
              <a:gd name="connsiteY19" fmla="*/ 1752600 h 1882588"/>
              <a:gd name="connsiteX20" fmla="*/ 1947956 w 2526180"/>
              <a:gd name="connsiteY20" fmla="*/ 1828800 h 1882588"/>
              <a:gd name="connsiteX0" fmla="*/ 1947956 w 2526180"/>
              <a:gd name="connsiteY0" fmla="*/ 1828800 h 1882588"/>
              <a:gd name="connsiteX1" fmla="*/ 412748 w 2526180"/>
              <a:gd name="connsiteY1" fmla="*/ 1882588 h 1882588"/>
              <a:gd name="connsiteX2" fmla="*/ 2015191 w 2526180"/>
              <a:gd name="connsiteY2" fmla="*/ 1624853 h 1882588"/>
              <a:gd name="connsiteX3" fmla="*/ 2163109 w 2526180"/>
              <a:gd name="connsiteY3" fmla="*/ 1355912 h 1882588"/>
              <a:gd name="connsiteX4" fmla="*/ 412749 w 2526180"/>
              <a:gd name="connsiteY4" fmla="*/ 1295400 h 1882588"/>
              <a:gd name="connsiteX5" fmla="*/ 412748 w 2526180"/>
              <a:gd name="connsiteY5" fmla="*/ 1120588 h 1882588"/>
              <a:gd name="connsiteX6" fmla="*/ 2190003 w 2526180"/>
              <a:gd name="connsiteY6" fmla="*/ 1060077 h 1882588"/>
              <a:gd name="connsiteX7" fmla="*/ 2082427 w 2526180"/>
              <a:gd name="connsiteY7" fmla="*/ 818030 h 1882588"/>
              <a:gd name="connsiteX8" fmla="*/ 412749 w 2526180"/>
              <a:gd name="connsiteY8" fmla="*/ 762000 h 1882588"/>
              <a:gd name="connsiteX9" fmla="*/ 412748 w 2526180"/>
              <a:gd name="connsiteY9" fmla="*/ 587188 h 1882588"/>
              <a:gd name="connsiteX10" fmla="*/ 2176556 w 2526180"/>
              <a:gd name="connsiteY10" fmla="*/ 535641 h 1882588"/>
              <a:gd name="connsiteX11" fmla="*/ 2109321 w 2526180"/>
              <a:gd name="connsiteY11" fmla="*/ 293594 h 1882588"/>
              <a:gd name="connsiteX12" fmla="*/ 412750 w 2526180"/>
              <a:gd name="connsiteY12" fmla="*/ 228600 h 1882588"/>
              <a:gd name="connsiteX13" fmla="*/ 293968 w 2526180"/>
              <a:gd name="connsiteY13" fmla="*/ 51547 h 1882588"/>
              <a:gd name="connsiteX14" fmla="*/ 2176556 w 2526180"/>
              <a:gd name="connsiteY14" fmla="*/ 11206 h 1882588"/>
              <a:gd name="connsiteX15" fmla="*/ 2176556 w 2526180"/>
              <a:gd name="connsiteY15" fmla="*/ 11206 h 1882588"/>
              <a:gd name="connsiteX16" fmla="*/ 2481356 w 2526180"/>
              <a:gd name="connsiteY16" fmla="*/ 0 h 1882588"/>
              <a:gd name="connsiteX17" fmla="*/ 2481356 w 2526180"/>
              <a:gd name="connsiteY17" fmla="*/ 1066800 h 1882588"/>
              <a:gd name="connsiteX18" fmla="*/ 2481356 w 2526180"/>
              <a:gd name="connsiteY18" fmla="*/ 1752600 h 1882588"/>
              <a:gd name="connsiteX19" fmla="*/ 1947956 w 2526180"/>
              <a:gd name="connsiteY19" fmla="*/ 1828800 h 1882588"/>
              <a:gd name="connsiteX0" fmla="*/ 1947956 w 2526180"/>
              <a:gd name="connsiteY0" fmla="*/ 1828800 h 1882588"/>
              <a:gd name="connsiteX1" fmla="*/ 2015191 w 2526180"/>
              <a:gd name="connsiteY1" fmla="*/ 1624853 h 1882588"/>
              <a:gd name="connsiteX2" fmla="*/ 2163109 w 2526180"/>
              <a:gd name="connsiteY2" fmla="*/ 1355912 h 1882588"/>
              <a:gd name="connsiteX3" fmla="*/ 412749 w 2526180"/>
              <a:gd name="connsiteY3" fmla="*/ 1295400 h 1882588"/>
              <a:gd name="connsiteX4" fmla="*/ 412748 w 2526180"/>
              <a:gd name="connsiteY4" fmla="*/ 1120588 h 1882588"/>
              <a:gd name="connsiteX5" fmla="*/ 2190003 w 2526180"/>
              <a:gd name="connsiteY5" fmla="*/ 1060077 h 1882588"/>
              <a:gd name="connsiteX6" fmla="*/ 2082427 w 2526180"/>
              <a:gd name="connsiteY6" fmla="*/ 818030 h 1882588"/>
              <a:gd name="connsiteX7" fmla="*/ 412749 w 2526180"/>
              <a:gd name="connsiteY7" fmla="*/ 762000 h 1882588"/>
              <a:gd name="connsiteX8" fmla="*/ 412748 w 2526180"/>
              <a:gd name="connsiteY8" fmla="*/ 587188 h 1882588"/>
              <a:gd name="connsiteX9" fmla="*/ 2176556 w 2526180"/>
              <a:gd name="connsiteY9" fmla="*/ 535641 h 1882588"/>
              <a:gd name="connsiteX10" fmla="*/ 2109321 w 2526180"/>
              <a:gd name="connsiteY10" fmla="*/ 293594 h 1882588"/>
              <a:gd name="connsiteX11" fmla="*/ 412750 w 2526180"/>
              <a:gd name="connsiteY11" fmla="*/ 228600 h 1882588"/>
              <a:gd name="connsiteX12" fmla="*/ 293968 w 2526180"/>
              <a:gd name="connsiteY12" fmla="*/ 51547 h 1882588"/>
              <a:gd name="connsiteX13" fmla="*/ 2176556 w 2526180"/>
              <a:gd name="connsiteY13" fmla="*/ 11206 h 1882588"/>
              <a:gd name="connsiteX14" fmla="*/ 2176556 w 2526180"/>
              <a:gd name="connsiteY14" fmla="*/ 11206 h 1882588"/>
              <a:gd name="connsiteX15" fmla="*/ 2481356 w 2526180"/>
              <a:gd name="connsiteY15" fmla="*/ 0 h 1882588"/>
              <a:gd name="connsiteX16" fmla="*/ 2481356 w 2526180"/>
              <a:gd name="connsiteY16" fmla="*/ 1066800 h 1882588"/>
              <a:gd name="connsiteX17" fmla="*/ 2481356 w 2526180"/>
              <a:gd name="connsiteY17" fmla="*/ 1752600 h 1882588"/>
              <a:gd name="connsiteX18" fmla="*/ 1947956 w 2526180"/>
              <a:gd name="connsiteY18" fmla="*/ 1828800 h 1882588"/>
              <a:gd name="connsiteX0" fmla="*/ 2481356 w 2526180"/>
              <a:gd name="connsiteY0" fmla="*/ 1752600 h 1845609"/>
              <a:gd name="connsiteX1" fmla="*/ 2015191 w 2526180"/>
              <a:gd name="connsiteY1" fmla="*/ 1624853 h 1845609"/>
              <a:gd name="connsiteX2" fmla="*/ 2163109 w 2526180"/>
              <a:gd name="connsiteY2" fmla="*/ 1355912 h 1845609"/>
              <a:gd name="connsiteX3" fmla="*/ 412749 w 2526180"/>
              <a:gd name="connsiteY3" fmla="*/ 1295400 h 1845609"/>
              <a:gd name="connsiteX4" fmla="*/ 412748 w 2526180"/>
              <a:gd name="connsiteY4" fmla="*/ 1120588 h 1845609"/>
              <a:gd name="connsiteX5" fmla="*/ 2190003 w 2526180"/>
              <a:gd name="connsiteY5" fmla="*/ 1060077 h 1845609"/>
              <a:gd name="connsiteX6" fmla="*/ 2082427 w 2526180"/>
              <a:gd name="connsiteY6" fmla="*/ 818030 h 1845609"/>
              <a:gd name="connsiteX7" fmla="*/ 412749 w 2526180"/>
              <a:gd name="connsiteY7" fmla="*/ 762000 h 1845609"/>
              <a:gd name="connsiteX8" fmla="*/ 412748 w 2526180"/>
              <a:gd name="connsiteY8" fmla="*/ 587188 h 1845609"/>
              <a:gd name="connsiteX9" fmla="*/ 2176556 w 2526180"/>
              <a:gd name="connsiteY9" fmla="*/ 535641 h 1845609"/>
              <a:gd name="connsiteX10" fmla="*/ 2109321 w 2526180"/>
              <a:gd name="connsiteY10" fmla="*/ 293594 h 1845609"/>
              <a:gd name="connsiteX11" fmla="*/ 412750 w 2526180"/>
              <a:gd name="connsiteY11" fmla="*/ 228600 h 1845609"/>
              <a:gd name="connsiteX12" fmla="*/ 293968 w 2526180"/>
              <a:gd name="connsiteY12" fmla="*/ 51547 h 1845609"/>
              <a:gd name="connsiteX13" fmla="*/ 2176556 w 2526180"/>
              <a:gd name="connsiteY13" fmla="*/ 11206 h 1845609"/>
              <a:gd name="connsiteX14" fmla="*/ 2176556 w 2526180"/>
              <a:gd name="connsiteY14" fmla="*/ 11206 h 1845609"/>
              <a:gd name="connsiteX15" fmla="*/ 2481356 w 2526180"/>
              <a:gd name="connsiteY15" fmla="*/ 0 h 1845609"/>
              <a:gd name="connsiteX16" fmla="*/ 2481356 w 2526180"/>
              <a:gd name="connsiteY16" fmla="*/ 1066800 h 1845609"/>
              <a:gd name="connsiteX17" fmla="*/ 2481356 w 2526180"/>
              <a:gd name="connsiteY17" fmla="*/ 1752600 h 1845609"/>
              <a:gd name="connsiteX0" fmla="*/ 2481356 w 2526180"/>
              <a:gd name="connsiteY0" fmla="*/ 1066800 h 1624853"/>
              <a:gd name="connsiteX1" fmla="*/ 2015191 w 2526180"/>
              <a:gd name="connsiteY1" fmla="*/ 1624853 h 1624853"/>
              <a:gd name="connsiteX2" fmla="*/ 2163109 w 2526180"/>
              <a:gd name="connsiteY2" fmla="*/ 1355912 h 1624853"/>
              <a:gd name="connsiteX3" fmla="*/ 412749 w 2526180"/>
              <a:gd name="connsiteY3" fmla="*/ 1295400 h 1624853"/>
              <a:gd name="connsiteX4" fmla="*/ 412748 w 2526180"/>
              <a:gd name="connsiteY4" fmla="*/ 1120588 h 1624853"/>
              <a:gd name="connsiteX5" fmla="*/ 2190003 w 2526180"/>
              <a:gd name="connsiteY5" fmla="*/ 1060077 h 1624853"/>
              <a:gd name="connsiteX6" fmla="*/ 2082427 w 2526180"/>
              <a:gd name="connsiteY6" fmla="*/ 818030 h 1624853"/>
              <a:gd name="connsiteX7" fmla="*/ 412749 w 2526180"/>
              <a:gd name="connsiteY7" fmla="*/ 762000 h 1624853"/>
              <a:gd name="connsiteX8" fmla="*/ 412748 w 2526180"/>
              <a:gd name="connsiteY8" fmla="*/ 587188 h 1624853"/>
              <a:gd name="connsiteX9" fmla="*/ 2176556 w 2526180"/>
              <a:gd name="connsiteY9" fmla="*/ 535641 h 1624853"/>
              <a:gd name="connsiteX10" fmla="*/ 2109321 w 2526180"/>
              <a:gd name="connsiteY10" fmla="*/ 293594 h 1624853"/>
              <a:gd name="connsiteX11" fmla="*/ 412750 w 2526180"/>
              <a:gd name="connsiteY11" fmla="*/ 228600 h 1624853"/>
              <a:gd name="connsiteX12" fmla="*/ 293968 w 2526180"/>
              <a:gd name="connsiteY12" fmla="*/ 51547 h 1624853"/>
              <a:gd name="connsiteX13" fmla="*/ 2176556 w 2526180"/>
              <a:gd name="connsiteY13" fmla="*/ 11206 h 1624853"/>
              <a:gd name="connsiteX14" fmla="*/ 2176556 w 2526180"/>
              <a:gd name="connsiteY14" fmla="*/ 11206 h 1624853"/>
              <a:gd name="connsiteX15" fmla="*/ 2481356 w 2526180"/>
              <a:gd name="connsiteY15" fmla="*/ 0 h 1624853"/>
              <a:gd name="connsiteX16" fmla="*/ 2481356 w 2526180"/>
              <a:gd name="connsiteY16" fmla="*/ 1066800 h 1624853"/>
              <a:gd name="connsiteX0" fmla="*/ 2481356 w 2526180"/>
              <a:gd name="connsiteY0" fmla="*/ 1066800 h 1355912"/>
              <a:gd name="connsiteX1" fmla="*/ 2163109 w 2526180"/>
              <a:gd name="connsiteY1" fmla="*/ 1355912 h 1355912"/>
              <a:gd name="connsiteX2" fmla="*/ 412749 w 2526180"/>
              <a:gd name="connsiteY2" fmla="*/ 1295400 h 1355912"/>
              <a:gd name="connsiteX3" fmla="*/ 412748 w 2526180"/>
              <a:gd name="connsiteY3" fmla="*/ 1120588 h 1355912"/>
              <a:gd name="connsiteX4" fmla="*/ 2190003 w 2526180"/>
              <a:gd name="connsiteY4" fmla="*/ 1060077 h 1355912"/>
              <a:gd name="connsiteX5" fmla="*/ 2082427 w 2526180"/>
              <a:gd name="connsiteY5" fmla="*/ 818030 h 1355912"/>
              <a:gd name="connsiteX6" fmla="*/ 412749 w 2526180"/>
              <a:gd name="connsiteY6" fmla="*/ 762000 h 1355912"/>
              <a:gd name="connsiteX7" fmla="*/ 412748 w 2526180"/>
              <a:gd name="connsiteY7" fmla="*/ 587188 h 1355912"/>
              <a:gd name="connsiteX8" fmla="*/ 2176556 w 2526180"/>
              <a:gd name="connsiteY8" fmla="*/ 535641 h 1355912"/>
              <a:gd name="connsiteX9" fmla="*/ 2109321 w 2526180"/>
              <a:gd name="connsiteY9" fmla="*/ 293594 h 1355912"/>
              <a:gd name="connsiteX10" fmla="*/ 412750 w 2526180"/>
              <a:gd name="connsiteY10" fmla="*/ 228600 h 1355912"/>
              <a:gd name="connsiteX11" fmla="*/ 293968 w 2526180"/>
              <a:gd name="connsiteY11" fmla="*/ 51547 h 1355912"/>
              <a:gd name="connsiteX12" fmla="*/ 2176556 w 2526180"/>
              <a:gd name="connsiteY12" fmla="*/ 11206 h 1355912"/>
              <a:gd name="connsiteX13" fmla="*/ 2176556 w 2526180"/>
              <a:gd name="connsiteY13" fmla="*/ 11206 h 1355912"/>
              <a:gd name="connsiteX14" fmla="*/ 2481356 w 2526180"/>
              <a:gd name="connsiteY14" fmla="*/ 0 h 1355912"/>
              <a:gd name="connsiteX15" fmla="*/ 2481356 w 2526180"/>
              <a:gd name="connsiteY15" fmla="*/ 1066800 h 1355912"/>
              <a:gd name="connsiteX0" fmla="*/ 2481356 w 2526180"/>
              <a:gd name="connsiteY0" fmla="*/ 1066800 h 1355912"/>
              <a:gd name="connsiteX1" fmla="*/ 2275909 w 2526180"/>
              <a:gd name="connsiteY1" fmla="*/ 1246447 h 1355912"/>
              <a:gd name="connsiteX2" fmla="*/ 2163109 w 2526180"/>
              <a:gd name="connsiteY2" fmla="*/ 1355912 h 1355912"/>
              <a:gd name="connsiteX3" fmla="*/ 412749 w 2526180"/>
              <a:gd name="connsiteY3" fmla="*/ 1295400 h 1355912"/>
              <a:gd name="connsiteX4" fmla="*/ 412748 w 2526180"/>
              <a:gd name="connsiteY4" fmla="*/ 1120588 h 1355912"/>
              <a:gd name="connsiteX5" fmla="*/ 2190003 w 2526180"/>
              <a:gd name="connsiteY5" fmla="*/ 1060077 h 1355912"/>
              <a:gd name="connsiteX6" fmla="*/ 2082427 w 2526180"/>
              <a:gd name="connsiteY6" fmla="*/ 818030 h 1355912"/>
              <a:gd name="connsiteX7" fmla="*/ 412749 w 2526180"/>
              <a:gd name="connsiteY7" fmla="*/ 762000 h 1355912"/>
              <a:gd name="connsiteX8" fmla="*/ 412748 w 2526180"/>
              <a:gd name="connsiteY8" fmla="*/ 587188 h 1355912"/>
              <a:gd name="connsiteX9" fmla="*/ 2176556 w 2526180"/>
              <a:gd name="connsiteY9" fmla="*/ 535641 h 1355912"/>
              <a:gd name="connsiteX10" fmla="*/ 2109321 w 2526180"/>
              <a:gd name="connsiteY10" fmla="*/ 293594 h 1355912"/>
              <a:gd name="connsiteX11" fmla="*/ 412750 w 2526180"/>
              <a:gd name="connsiteY11" fmla="*/ 228600 h 1355912"/>
              <a:gd name="connsiteX12" fmla="*/ 293968 w 2526180"/>
              <a:gd name="connsiteY12" fmla="*/ 51547 h 1355912"/>
              <a:gd name="connsiteX13" fmla="*/ 2176556 w 2526180"/>
              <a:gd name="connsiteY13" fmla="*/ 11206 h 1355912"/>
              <a:gd name="connsiteX14" fmla="*/ 2176556 w 2526180"/>
              <a:gd name="connsiteY14" fmla="*/ 11206 h 1355912"/>
              <a:gd name="connsiteX15" fmla="*/ 2481356 w 2526180"/>
              <a:gd name="connsiteY15" fmla="*/ 0 h 1355912"/>
              <a:gd name="connsiteX16" fmla="*/ 2481356 w 2526180"/>
              <a:gd name="connsiteY16" fmla="*/ 1066800 h 1355912"/>
              <a:gd name="connsiteX0" fmla="*/ 2481356 w 2526180"/>
              <a:gd name="connsiteY0" fmla="*/ 1066800 h 1355912"/>
              <a:gd name="connsiteX1" fmla="*/ 2476403 w 2526180"/>
              <a:gd name="connsiteY1" fmla="*/ 1342355 h 1355912"/>
              <a:gd name="connsiteX2" fmla="*/ 2163109 w 2526180"/>
              <a:gd name="connsiteY2" fmla="*/ 1355912 h 1355912"/>
              <a:gd name="connsiteX3" fmla="*/ 412749 w 2526180"/>
              <a:gd name="connsiteY3" fmla="*/ 1295400 h 1355912"/>
              <a:gd name="connsiteX4" fmla="*/ 412748 w 2526180"/>
              <a:gd name="connsiteY4" fmla="*/ 1120588 h 1355912"/>
              <a:gd name="connsiteX5" fmla="*/ 2190003 w 2526180"/>
              <a:gd name="connsiteY5" fmla="*/ 1060077 h 1355912"/>
              <a:gd name="connsiteX6" fmla="*/ 2082427 w 2526180"/>
              <a:gd name="connsiteY6" fmla="*/ 818030 h 1355912"/>
              <a:gd name="connsiteX7" fmla="*/ 412749 w 2526180"/>
              <a:gd name="connsiteY7" fmla="*/ 762000 h 1355912"/>
              <a:gd name="connsiteX8" fmla="*/ 412748 w 2526180"/>
              <a:gd name="connsiteY8" fmla="*/ 587188 h 1355912"/>
              <a:gd name="connsiteX9" fmla="*/ 2176556 w 2526180"/>
              <a:gd name="connsiteY9" fmla="*/ 535641 h 1355912"/>
              <a:gd name="connsiteX10" fmla="*/ 2109321 w 2526180"/>
              <a:gd name="connsiteY10" fmla="*/ 293594 h 1355912"/>
              <a:gd name="connsiteX11" fmla="*/ 412750 w 2526180"/>
              <a:gd name="connsiteY11" fmla="*/ 228600 h 1355912"/>
              <a:gd name="connsiteX12" fmla="*/ 293968 w 2526180"/>
              <a:gd name="connsiteY12" fmla="*/ 51547 h 1355912"/>
              <a:gd name="connsiteX13" fmla="*/ 2176556 w 2526180"/>
              <a:gd name="connsiteY13" fmla="*/ 11206 h 1355912"/>
              <a:gd name="connsiteX14" fmla="*/ 2176556 w 2526180"/>
              <a:gd name="connsiteY14" fmla="*/ 11206 h 1355912"/>
              <a:gd name="connsiteX15" fmla="*/ 2481356 w 2526180"/>
              <a:gd name="connsiteY15" fmla="*/ 0 h 1355912"/>
              <a:gd name="connsiteX16" fmla="*/ 2481356 w 2526180"/>
              <a:gd name="connsiteY16" fmla="*/ 1066800 h 1355912"/>
              <a:gd name="connsiteX0" fmla="*/ 2481356 w 2526180"/>
              <a:gd name="connsiteY0" fmla="*/ 1066800 h 1342356"/>
              <a:gd name="connsiteX1" fmla="*/ 2476403 w 2526180"/>
              <a:gd name="connsiteY1" fmla="*/ 1342355 h 1342356"/>
              <a:gd name="connsiteX2" fmla="*/ 2183161 w 2526180"/>
              <a:gd name="connsiteY2" fmla="*/ 1321040 h 1342356"/>
              <a:gd name="connsiteX3" fmla="*/ 412749 w 2526180"/>
              <a:gd name="connsiteY3" fmla="*/ 1295400 h 1342356"/>
              <a:gd name="connsiteX4" fmla="*/ 412748 w 2526180"/>
              <a:gd name="connsiteY4" fmla="*/ 1120588 h 1342356"/>
              <a:gd name="connsiteX5" fmla="*/ 2190003 w 2526180"/>
              <a:gd name="connsiteY5" fmla="*/ 1060077 h 1342356"/>
              <a:gd name="connsiteX6" fmla="*/ 2082427 w 2526180"/>
              <a:gd name="connsiteY6" fmla="*/ 818030 h 1342356"/>
              <a:gd name="connsiteX7" fmla="*/ 412749 w 2526180"/>
              <a:gd name="connsiteY7" fmla="*/ 762000 h 1342356"/>
              <a:gd name="connsiteX8" fmla="*/ 412748 w 2526180"/>
              <a:gd name="connsiteY8" fmla="*/ 587188 h 1342356"/>
              <a:gd name="connsiteX9" fmla="*/ 2176556 w 2526180"/>
              <a:gd name="connsiteY9" fmla="*/ 535641 h 1342356"/>
              <a:gd name="connsiteX10" fmla="*/ 2109321 w 2526180"/>
              <a:gd name="connsiteY10" fmla="*/ 293594 h 1342356"/>
              <a:gd name="connsiteX11" fmla="*/ 412750 w 2526180"/>
              <a:gd name="connsiteY11" fmla="*/ 228600 h 1342356"/>
              <a:gd name="connsiteX12" fmla="*/ 293968 w 2526180"/>
              <a:gd name="connsiteY12" fmla="*/ 51547 h 1342356"/>
              <a:gd name="connsiteX13" fmla="*/ 2176556 w 2526180"/>
              <a:gd name="connsiteY13" fmla="*/ 11206 h 1342356"/>
              <a:gd name="connsiteX14" fmla="*/ 2176556 w 2526180"/>
              <a:gd name="connsiteY14" fmla="*/ 11206 h 1342356"/>
              <a:gd name="connsiteX15" fmla="*/ 2481356 w 2526180"/>
              <a:gd name="connsiteY15" fmla="*/ 0 h 1342356"/>
              <a:gd name="connsiteX16" fmla="*/ 2481356 w 2526180"/>
              <a:gd name="connsiteY16" fmla="*/ 1066800 h 1342356"/>
              <a:gd name="connsiteX0" fmla="*/ 2481356 w 2526180"/>
              <a:gd name="connsiteY0" fmla="*/ 1066800 h 1344603"/>
              <a:gd name="connsiteX1" fmla="*/ 2476403 w 2526180"/>
              <a:gd name="connsiteY1" fmla="*/ 1342355 h 1344603"/>
              <a:gd name="connsiteX2" fmla="*/ 2183161 w 2526180"/>
              <a:gd name="connsiteY2" fmla="*/ 1321040 h 1344603"/>
              <a:gd name="connsiteX3" fmla="*/ 412749 w 2526180"/>
              <a:gd name="connsiteY3" fmla="*/ 1295400 h 1344603"/>
              <a:gd name="connsiteX4" fmla="*/ 412748 w 2526180"/>
              <a:gd name="connsiteY4" fmla="*/ 1120588 h 1344603"/>
              <a:gd name="connsiteX5" fmla="*/ 2190003 w 2526180"/>
              <a:gd name="connsiteY5" fmla="*/ 1060077 h 1344603"/>
              <a:gd name="connsiteX6" fmla="*/ 2082427 w 2526180"/>
              <a:gd name="connsiteY6" fmla="*/ 818030 h 1344603"/>
              <a:gd name="connsiteX7" fmla="*/ 412749 w 2526180"/>
              <a:gd name="connsiteY7" fmla="*/ 762000 h 1344603"/>
              <a:gd name="connsiteX8" fmla="*/ 412748 w 2526180"/>
              <a:gd name="connsiteY8" fmla="*/ 587188 h 1344603"/>
              <a:gd name="connsiteX9" fmla="*/ 2176556 w 2526180"/>
              <a:gd name="connsiteY9" fmla="*/ 535641 h 1344603"/>
              <a:gd name="connsiteX10" fmla="*/ 2109321 w 2526180"/>
              <a:gd name="connsiteY10" fmla="*/ 293594 h 1344603"/>
              <a:gd name="connsiteX11" fmla="*/ 412750 w 2526180"/>
              <a:gd name="connsiteY11" fmla="*/ 228600 h 1344603"/>
              <a:gd name="connsiteX12" fmla="*/ 293968 w 2526180"/>
              <a:gd name="connsiteY12" fmla="*/ 51547 h 1344603"/>
              <a:gd name="connsiteX13" fmla="*/ 2176556 w 2526180"/>
              <a:gd name="connsiteY13" fmla="*/ 11206 h 1344603"/>
              <a:gd name="connsiteX14" fmla="*/ 2176556 w 2526180"/>
              <a:gd name="connsiteY14" fmla="*/ 11206 h 1344603"/>
              <a:gd name="connsiteX15" fmla="*/ 2481356 w 2526180"/>
              <a:gd name="connsiteY15" fmla="*/ 0 h 1344603"/>
              <a:gd name="connsiteX16" fmla="*/ 2481356 w 2526180"/>
              <a:gd name="connsiteY16" fmla="*/ 1066800 h 1344603"/>
              <a:gd name="connsiteX0" fmla="*/ 2481356 w 2526180"/>
              <a:gd name="connsiteY0" fmla="*/ 1066800 h 1379480"/>
              <a:gd name="connsiteX1" fmla="*/ 2476403 w 2526180"/>
              <a:gd name="connsiteY1" fmla="*/ 1342355 h 1379480"/>
              <a:gd name="connsiteX2" fmla="*/ 2213239 w 2526180"/>
              <a:gd name="connsiteY2" fmla="*/ 1355918 h 1379480"/>
              <a:gd name="connsiteX3" fmla="*/ 412749 w 2526180"/>
              <a:gd name="connsiteY3" fmla="*/ 1295400 h 1379480"/>
              <a:gd name="connsiteX4" fmla="*/ 412748 w 2526180"/>
              <a:gd name="connsiteY4" fmla="*/ 1120588 h 1379480"/>
              <a:gd name="connsiteX5" fmla="*/ 2190003 w 2526180"/>
              <a:gd name="connsiteY5" fmla="*/ 1060077 h 1379480"/>
              <a:gd name="connsiteX6" fmla="*/ 2082427 w 2526180"/>
              <a:gd name="connsiteY6" fmla="*/ 818030 h 1379480"/>
              <a:gd name="connsiteX7" fmla="*/ 412749 w 2526180"/>
              <a:gd name="connsiteY7" fmla="*/ 762000 h 1379480"/>
              <a:gd name="connsiteX8" fmla="*/ 412748 w 2526180"/>
              <a:gd name="connsiteY8" fmla="*/ 587188 h 1379480"/>
              <a:gd name="connsiteX9" fmla="*/ 2176556 w 2526180"/>
              <a:gd name="connsiteY9" fmla="*/ 535641 h 1379480"/>
              <a:gd name="connsiteX10" fmla="*/ 2109321 w 2526180"/>
              <a:gd name="connsiteY10" fmla="*/ 293594 h 1379480"/>
              <a:gd name="connsiteX11" fmla="*/ 412750 w 2526180"/>
              <a:gd name="connsiteY11" fmla="*/ 228600 h 1379480"/>
              <a:gd name="connsiteX12" fmla="*/ 293968 w 2526180"/>
              <a:gd name="connsiteY12" fmla="*/ 51547 h 1379480"/>
              <a:gd name="connsiteX13" fmla="*/ 2176556 w 2526180"/>
              <a:gd name="connsiteY13" fmla="*/ 11206 h 1379480"/>
              <a:gd name="connsiteX14" fmla="*/ 2176556 w 2526180"/>
              <a:gd name="connsiteY14" fmla="*/ 11206 h 1379480"/>
              <a:gd name="connsiteX15" fmla="*/ 2481356 w 2526180"/>
              <a:gd name="connsiteY15" fmla="*/ 0 h 1379480"/>
              <a:gd name="connsiteX16" fmla="*/ 2481356 w 2526180"/>
              <a:gd name="connsiteY16" fmla="*/ 1066800 h 1379480"/>
              <a:gd name="connsiteX0" fmla="*/ 2481356 w 2531330"/>
              <a:gd name="connsiteY0" fmla="*/ 0 h 1379481"/>
              <a:gd name="connsiteX1" fmla="*/ 2476403 w 2531330"/>
              <a:gd name="connsiteY1" fmla="*/ 1342355 h 1379481"/>
              <a:gd name="connsiteX2" fmla="*/ 2213239 w 2531330"/>
              <a:gd name="connsiteY2" fmla="*/ 1355918 h 1379481"/>
              <a:gd name="connsiteX3" fmla="*/ 412749 w 2531330"/>
              <a:gd name="connsiteY3" fmla="*/ 1295400 h 1379481"/>
              <a:gd name="connsiteX4" fmla="*/ 412748 w 2531330"/>
              <a:gd name="connsiteY4" fmla="*/ 1120588 h 1379481"/>
              <a:gd name="connsiteX5" fmla="*/ 2190003 w 2531330"/>
              <a:gd name="connsiteY5" fmla="*/ 1060077 h 1379481"/>
              <a:gd name="connsiteX6" fmla="*/ 2082427 w 2531330"/>
              <a:gd name="connsiteY6" fmla="*/ 818030 h 1379481"/>
              <a:gd name="connsiteX7" fmla="*/ 412749 w 2531330"/>
              <a:gd name="connsiteY7" fmla="*/ 762000 h 1379481"/>
              <a:gd name="connsiteX8" fmla="*/ 412748 w 2531330"/>
              <a:gd name="connsiteY8" fmla="*/ 587188 h 1379481"/>
              <a:gd name="connsiteX9" fmla="*/ 2176556 w 2531330"/>
              <a:gd name="connsiteY9" fmla="*/ 535641 h 1379481"/>
              <a:gd name="connsiteX10" fmla="*/ 2109321 w 2531330"/>
              <a:gd name="connsiteY10" fmla="*/ 293594 h 1379481"/>
              <a:gd name="connsiteX11" fmla="*/ 412750 w 2531330"/>
              <a:gd name="connsiteY11" fmla="*/ 228600 h 1379481"/>
              <a:gd name="connsiteX12" fmla="*/ 293968 w 2531330"/>
              <a:gd name="connsiteY12" fmla="*/ 51547 h 1379481"/>
              <a:gd name="connsiteX13" fmla="*/ 2176556 w 2531330"/>
              <a:gd name="connsiteY13" fmla="*/ 11206 h 1379481"/>
              <a:gd name="connsiteX14" fmla="*/ 2176556 w 2531330"/>
              <a:gd name="connsiteY14" fmla="*/ 11206 h 1379481"/>
              <a:gd name="connsiteX15" fmla="*/ 2481356 w 2531330"/>
              <a:gd name="connsiteY15" fmla="*/ 0 h 1379481"/>
              <a:gd name="connsiteX0" fmla="*/ 2481356 w 2531330"/>
              <a:gd name="connsiteY0" fmla="*/ 0 h 1379481"/>
              <a:gd name="connsiteX1" fmla="*/ 2356113 w 2531330"/>
              <a:gd name="connsiteY1" fmla="*/ 1377233 h 1379481"/>
              <a:gd name="connsiteX2" fmla="*/ 2213239 w 2531330"/>
              <a:gd name="connsiteY2" fmla="*/ 1355918 h 1379481"/>
              <a:gd name="connsiteX3" fmla="*/ 412749 w 2531330"/>
              <a:gd name="connsiteY3" fmla="*/ 1295400 h 1379481"/>
              <a:gd name="connsiteX4" fmla="*/ 412748 w 2531330"/>
              <a:gd name="connsiteY4" fmla="*/ 1120588 h 1379481"/>
              <a:gd name="connsiteX5" fmla="*/ 2190003 w 2531330"/>
              <a:gd name="connsiteY5" fmla="*/ 1060077 h 1379481"/>
              <a:gd name="connsiteX6" fmla="*/ 2082427 w 2531330"/>
              <a:gd name="connsiteY6" fmla="*/ 818030 h 1379481"/>
              <a:gd name="connsiteX7" fmla="*/ 412749 w 2531330"/>
              <a:gd name="connsiteY7" fmla="*/ 762000 h 1379481"/>
              <a:gd name="connsiteX8" fmla="*/ 412748 w 2531330"/>
              <a:gd name="connsiteY8" fmla="*/ 587188 h 1379481"/>
              <a:gd name="connsiteX9" fmla="*/ 2176556 w 2531330"/>
              <a:gd name="connsiteY9" fmla="*/ 535641 h 1379481"/>
              <a:gd name="connsiteX10" fmla="*/ 2109321 w 2531330"/>
              <a:gd name="connsiteY10" fmla="*/ 293594 h 1379481"/>
              <a:gd name="connsiteX11" fmla="*/ 412750 w 2531330"/>
              <a:gd name="connsiteY11" fmla="*/ 228600 h 1379481"/>
              <a:gd name="connsiteX12" fmla="*/ 293968 w 2531330"/>
              <a:gd name="connsiteY12" fmla="*/ 51547 h 1379481"/>
              <a:gd name="connsiteX13" fmla="*/ 2176556 w 2531330"/>
              <a:gd name="connsiteY13" fmla="*/ 11206 h 1379481"/>
              <a:gd name="connsiteX14" fmla="*/ 2176556 w 2531330"/>
              <a:gd name="connsiteY14" fmla="*/ 11206 h 1379481"/>
              <a:gd name="connsiteX15" fmla="*/ 2481356 w 2531330"/>
              <a:gd name="connsiteY15" fmla="*/ 0 h 1379481"/>
              <a:gd name="connsiteX0" fmla="*/ 2381111 w 2468283"/>
              <a:gd name="connsiteY0" fmla="*/ 0 h 1388198"/>
              <a:gd name="connsiteX1" fmla="*/ 2356113 w 2468283"/>
              <a:gd name="connsiteY1" fmla="*/ 1385950 h 1388198"/>
              <a:gd name="connsiteX2" fmla="*/ 2213239 w 2468283"/>
              <a:gd name="connsiteY2" fmla="*/ 1364635 h 1388198"/>
              <a:gd name="connsiteX3" fmla="*/ 412749 w 2468283"/>
              <a:gd name="connsiteY3" fmla="*/ 1304117 h 1388198"/>
              <a:gd name="connsiteX4" fmla="*/ 412748 w 2468283"/>
              <a:gd name="connsiteY4" fmla="*/ 1129305 h 1388198"/>
              <a:gd name="connsiteX5" fmla="*/ 2190003 w 2468283"/>
              <a:gd name="connsiteY5" fmla="*/ 1068794 h 1388198"/>
              <a:gd name="connsiteX6" fmla="*/ 2082427 w 2468283"/>
              <a:gd name="connsiteY6" fmla="*/ 826747 h 1388198"/>
              <a:gd name="connsiteX7" fmla="*/ 412749 w 2468283"/>
              <a:gd name="connsiteY7" fmla="*/ 770717 h 1388198"/>
              <a:gd name="connsiteX8" fmla="*/ 412748 w 2468283"/>
              <a:gd name="connsiteY8" fmla="*/ 595905 h 1388198"/>
              <a:gd name="connsiteX9" fmla="*/ 2176556 w 2468283"/>
              <a:gd name="connsiteY9" fmla="*/ 544358 h 1388198"/>
              <a:gd name="connsiteX10" fmla="*/ 2109321 w 2468283"/>
              <a:gd name="connsiteY10" fmla="*/ 302311 h 1388198"/>
              <a:gd name="connsiteX11" fmla="*/ 412750 w 2468283"/>
              <a:gd name="connsiteY11" fmla="*/ 237317 h 1388198"/>
              <a:gd name="connsiteX12" fmla="*/ 293968 w 2468283"/>
              <a:gd name="connsiteY12" fmla="*/ 60264 h 1388198"/>
              <a:gd name="connsiteX13" fmla="*/ 2176556 w 2468283"/>
              <a:gd name="connsiteY13" fmla="*/ 19923 h 1388198"/>
              <a:gd name="connsiteX14" fmla="*/ 2176556 w 2468283"/>
              <a:gd name="connsiteY14" fmla="*/ 19923 h 1388198"/>
              <a:gd name="connsiteX15" fmla="*/ 2381111 w 2468283"/>
              <a:gd name="connsiteY15" fmla="*/ 0 h 1388198"/>
              <a:gd name="connsiteX0" fmla="*/ 2381111 w 2468283"/>
              <a:gd name="connsiteY0" fmla="*/ 0 h 1388198"/>
              <a:gd name="connsiteX1" fmla="*/ 2356113 w 2468283"/>
              <a:gd name="connsiteY1" fmla="*/ 1385950 h 1388198"/>
              <a:gd name="connsiteX2" fmla="*/ 2213239 w 2468283"/>
              <a:gd name="connsiteY2" fmla="*/ 1364635 h 1388198"/>
              <a:gd name="connsiteX3" fmla="*/ 412749 w 2468283"/>
              <a:gd name="connsiteY3" fmla="*/ 1304117 h 1388198"/>
              <a:gd name="connsiteX4" fmla="*/ 412748 w 2468283"/>
              <a:gd name="connsiteY4" fmla="*/ 1129305 h 1388198"/>
              <a:gd name="connsiteX5" fmla="*/ 2190003 w 2468283"/>
              <a:gd name="connsiteY5" fmla="*/ 1068794 h 1388198"/>
              <a:gd name="connsiteX6" fmla="*/ 2082427 w 2468283"/>
              <a:gd name="connsiteY6" fmla="*/ 826747 h 1388198"/>
              <a:gd name="connsiteX7" fmla="*/ 412749 w 2468283"/>
              <a:gd name="connsiteY7" fmla="*/ 770717 h 1388198"/>
              <a:gd name="connsiteX8" fmla="*/ 412748 w 2468283"/>
              <a:gd name="connsiteY8" fmla="*/ 595905 h 1388198"/>
              <a:gd name="connsiteX9" fmla="*/ 2176556 w 2468283"/>
              <a:gd name="connsiteY9" fmla="*/ 544358 h 1388198"/>
              <a:gd name="connsiteX10" fmla="*/ 2109321 w 2468283"/>
              <a:gd name="connsiteY10" fmla="*/ 302311 h 1388198"/>
              <a:gd name="connsiteX11" fmla="*/ 412750 w 2468283"/>
              <a:gd name="connsiteY11" fmla="*/ 237317 h 1388198"/>
              <a:gd name="connsiteX12" fmla="*/ 293968 w 2468283"/>
              <a:gd name="connsiteY12" fmla="*/ 60264 h 1388198"/>
              <a:gd name="connsiteX13" fmla="*/ 2176556 w 2468283"/>
              <a:gd name="connsiteY13" fmla="*/ 19923 h 1388198"/>
              <a:gd name="connsiteX14" fmla="*/ 2176556 w 2468283"/>
              <a:gd name="connsiteY14" fmla="*/ 19923 h 1388198"/>
              <a:gd name="connsiteX15" fmla="*/ 2381111 w 2468283"/>
              <a:gd name="connsiteY15" fmla="*/ 0 h 1388198"/>
              <a:gd name="connsiteX0" fmla="*/ 2381111 w 2468283"/>
              <a:gd name="connsiteY0" fmla="*/ 0 h 1388198"/>
              <a:gd name="connsiteX1" fmla="*/ 2356113 w 2468283"/>
              <a:gd name="connsiteY1" fmla="*/ 1385950 h 1388198"/>
              <a:gd name="connsiteX2" fmla="*/ 2213239 w 2468283"/>
              <a:gd name="connsiteY2" fmla="*/ 1364635 h 1388198"/>
              <a:gd name="connsiteX3" fmla="*/ 412749 w 2468283"/>
              <a:gd name="connsiteY3" fmla="*/ 1304117 h 1388198"/>
              <a:gd name="connsiteX4" fmla="*/ 412748 w 2468283"/>
              <a:gd name="connsiteY4" fmla="*/ 1129305 h 1388198"/>
              <a:gd name="connsiteX5" fmla="*/ 2190003 w 2468283"/>
              <a:gd name="connsiteY5" fmla="*/ 1068794 h 1388198"/>
              <a:gd name="connsiteX6" fmla="*/ 2082427 w 2468283"/>
              <a:gd name="connsiteY6" fmla="*/ 826747 h 1388198"/>
              <a:gd name="connsiteX7" fmla="*/ 412749 w 2468283"/>
              <a:gd name="connsiteY7" fmla="*/ 770717 h 1388198"/>
              <a:gd name="connsiteX8" fmla="*/ 412748 w 2468283"/>
              <a:gd name="connsiteY8" fmla="*/ 595905 h 1388198"/>
              <a:gd name="connsiteX9" fmla="*/ 2176556 w 2468283"/>
              <a:gd name="connsiteY9" fmla="*/ 544358 h 1388198"/>
              <a:gd name="connsiteX10" fmla="*/ 2109321 w 2468283"/>
              <a:gd name="connsiteY10" fmla="*/ 302311 h 1388198"/>
              <a:gd name="connsiteX11" fmla="*/ 412750 w 2468283"/>
              <a:gd name="connsiteY11" fmla="*/ 237317 h 1388198"/>
              <a:gd name="connsiteX12" fmla="*/ 293968 w 2468283"/>
              <a:gd name="connsiteY12" fmla="*/ 60264 h 1388198"/>
              <a:gd name="connsiteX13" fmla="*/ 2176556 w 2468283"/>
              <a:gd name="connsiteY13" fmla="*/ 19923 h 1388198"/>
              <a:gd name="connsiteX14" fmla="*/ 2176556 w 2468283"/>
              <a:gd name="connsiteY14" fmla="*/ 19923 h 1388198"/>
              <a:gd name="connsiteX15" fmla="*/ 2381111 w 2468283"/>
              <a:gd name="connsiteY15" fmla="*/ 0 h 1388198"/>
              <a:gd name="connsiteX0" fmla="*/ 2381111 w 2468283"/>
              <a:gd name="connsiteY0" fmla="*/ 0 h 1388198"/>
              <a:gd name="connsiteX1" fmla="*/ 2356113 w 2468283"/>
              <a:gd name="connsiteY1" fmla="*/ 1385950 h 1388198"/>
              <a:gd name="connsiteX2" fmla="*/ 2213239 w 2468283"/>
              <a:gd name="connsiteY2" fmla="*/ 1364635 h 1388198"/>
              <a:gd name="connsiteX3" fmla="*/ 412749 w 2468283"/>
              <a:gd name="connsiteY3" fmla="*/ 1304117 h 1388198"/>
              <a:gd name="connsiteX4" fmla="*/ 412748 w 2468283"/>
              <a:gd name="connsiteY4" fmla="*/ 1129305 h 1388198"/>
              <a:gd name="connsiteX5" fmla="*/ 2190003 w 2468283"/>
              <a:gd name="connsiteY5" fmla="*/ 1068794 h 1388198"/>
              <a:gd name="connsiteX6" fmla="*/ 2082427 w 2468283"/>
              <a:gd name="connsiteY6" fmla="*/ 826747 h 1388198"/>
              <a:gd name="connsiteX7" fmla="*/ 412749 w 2468283"/>
              <a:gd name="connsiteY7" fmla="*/ 770717 h 1388198"/>
              <a:gd name="connsiteX8" fmla="*/ 412748 w 2468283"/>
              <a:gd name="connsiteY8" fmla="*/ 595905 h 1388198"/>
              <a:gd name="connsiteX9" fmla="*/ 2176556 w 2468283"/>
              <a:gd name="connsiteY9" fmla="*/ 544358 h 1388198"/>
              <a:gd name="connsiteX10" fmla="*/ 2109321 w 2468283"/>
              <a:gd name="connsiteY10" fmla="*/ 302311 h 1388198"/>
              <a:gd name="connsiteX11" fmla="*/ 412750 w 2468283"/>
              <a:gd name="connsiteY11" fmla="*/ 237317 h 1388198"/>
              <a:gd name="connsiteX12" fmla="*/ 293968 w 2468283"/>
              <a:gd name="connsiteY12" fmla="*/ 60264 h 1388198"/>
              <a:gd name="connsiteX13" fmla="*/ 2176556 w 2468283"/>
              <a:gd name="connsiteY13" fmla="*/ 19923 h 1388198"/>
              <a:gd name="connsiteX14" fmla="*/ 2176556 w 2468283"/>
              <a:gd name="connsiteY14" fmla="*/ 19923 h 1388198"/>
              <a:gd name="connsiteX15" fmla="*/ 2381111 w 2468283"/>
              <a:gd name="connsiteY15" fmla="*/ 0 h 1388198"/>
              <a:gd name="connsiteX0" fmla="*/ 2381111 w 2468283"/>
              <a:gd name="connsiteY0" fmla="*/ 0 h 1388198"/>
              <a:gd name="connsiteX1" fmla="*/ 2356113 w 2468283"/>
              <a:gd name="connsiteY1" fmla="*/ 1385950 h 1388198"/>
              <a:gd name="connsiteX2" fmla="*/ 2213239 w 2468283"/>
              <a:gd name="connsiteY2" fmla="*/ 1364635 h 1388198"/>
              <a:gd name="connsiteX3" fmla="*/ 412749 w 2468283"/>
              <a:gd name="connsiteY3" fmla="*/ 1304117 h 1388198"/>
              <a:gd name="connsiteX4" fmla="*/ 412748 w 2468283"/>
              <a:gd name="connsiteY4" fmla="*/ 1129305 h 1388198"/>
              <a:gd name="connsiteX5" fmla="*/ 2190003 w 2468283"/>
              <a:gd name="connsiteY5" fmla="*/ 1068794 h 1388198"/>
              <a:gd name="connsiteX6" fmla="*/ 2082427 w 2468283"/>
              <a:gd name="connsiteY6" fmla="*/ 826747 h 1388198"/>
              <a:gd name="connsiteX7" fmla="*/ 412749 w 2468283"/>
              <a:gd name="connsiteY7" fmla="*/ 770717 h 1388198"/>
              <a:gd name="connsiteX8" fmla="*/ 412748 w 2468283"/>
              <a:gd name="connsiteY8" fmla="*/ 595905 h 1388198"/>
              <a:gd name="connsiteX9" fmla="*/ 2116409 w 2468283"/>
              <a:gd name="connsiteY9" fmla="*/ 553080 h 1388198"/>
              <a:gd name="connsiteX10" fmla="*/ 2109321 w 2468283"/>
              <a:gd name="connsiteY10" fmla="*/ 302311 h 1388198"/>
              <a:gd name="connsiteX11" fmla="*/ 412750 w 2468283"/>
              <a:gd name="connsiteY11" fmla="*/ 237317 h 1388198"/>
              <a:gd name="connsiteX12" fmla="*/ 293968 w 2468283"/>
              <a:gd name="connsiteY12" fmla="*/ 60264 h 1388198"/>
              <a:gd name="connsiteX13" fmla="*/ 2176556 w 2468283"/>
              <a:gd name="connsiteY13" fmla="*/ 19923 h 1388198"/>
              <a:gd name="connsiteX14" fmla="*/ 2176556 w 2468283"/>
              <a:gd name="connsiteY14" fmla="*/ 19923 h 1388198"/>
              <a:gd name="connsiteX15" fmla="*/ 2381111 w 2468283"/>
              <a:gd name="connsiteY15" fmla="*/ 0 h 1388198"/>
              <a:gd name="connsiteX0" fmla="*/ 2381111 w 2431085"/>
              <a:gd name="connsiteY0" fmla="*/ 0 h 1388198"/>
              <a:gd name="connsiteX1" fmla="*/ 2356113 w 2431085"/>
              <a:gd name="connsiteY1" fmla="*/ 1385950 h 1388198"/>
              <a:gd name="connsiteX2" fmla="*/ 2213239 w 2431085"/>
              <a:gd name="connsiteY2" fmla="*/ 1364635 h 1388198"/>
              <a:gd name="connsiteX3" fmla="*/ 412749 w 2431085"/>
              <a:gd name="connsiteY3" fmla="*/ 1304117 h 1388198"/>
              <a:gd name="connsiteX4" fmla="*/ 412748 w 2431085"/>
              <a:gd name="connsiteY4" fmla="*/ 1129305 h 1388198"/>
              <a:gd name="connsiteX5" fmla="*/ 2109810 w 2431085"/>
              <a:gd name="connsiteY5" fmla="*/ 1103672 h 1388198"/>
              <a:gd name="connsiteX6" fmla="*/ 2082427 w 2431085"/>
              <a:gd name="connsiteY6" fmla="*/ 826747 h 1388198"/>
              <a:gd name="connsiteX7" fmla="*/ 412749 w 2431085"/>
              <a:gd name="connsiteY7" fmla="*/ 770717 h 1388198"/>
              <a:gd name="connsiteX8" fmla="*/ 412748 w 2431085"/>
              <a:gd name="connsiteY8" fmla="*/ 595905 h 1388198"/>
              <a:gd name="connsiteX9" fmla="*/ 2116409 w 2431085"/>
              <a:gd name="connsiteY9" fmla="*/ 553080 h 1388198"/>
              <a:gd name="connsiteX10" fmla="*/ 2109321 w 2431085"/>
              <a:gd name="connsiteY10" fmla="*/ 302311 h 1388198"/>
              <a:gd name="connsiteX11" fmla="*/ 412750 w 2431085"/>
              <a:gd name="connsiteY11" fmla="*/ 237317 h 1388198"/>
              <a:gd name="connsiteX12" fmla="*/ 293968 w 2431085"/>
              <a:gd name="connsiteY12" fmla="*/ 60264 h 1388198"/>
              <a:gd name="connsiteX13" fmla="*/ 2176556 w 2431085"/>
              <a:gd name="connsiteY13" fmla="*/ 19923 h 1388198"/>
              <a:gd name="connsiteX14" fmla="*/ 2176556 w 2431085"/>
              <a:gd name="connsiteY14" fmla="*/ 19923 h 1388198"/>
              <a:gd name="connsiteX15" fmla="*/ 2381111 w 2431085"/>
              <a:gd name="connsiteY15" fmla="*/ 0 h 1388198"/>
              <a:gd name="connsiteX0" fmla="*/ 2381111 w 2431085"/>
              <a:gd name="connsiteY0" fmla="*/ 0 h 1388198"/>
              <a:gd name="connsiteX1" fmla="*/ 2356113 w 2431085"/>
              <a:gd name="connsiteY1" fmla="*/ 1385950 h 1388198"/>
              <a:gd name="connsiteX2" fmla="*/ 2213239 w 2431085"/>
              <a:gd name="connsiteY2" fmla="*/ 1364635 h 1388198"/>
              <a:gd name="connsiteX3" fmla="*/ 412749 w 2431085"/>
              <a:gd name="connsiteY3" fmla="*/ 1304117 h 1388198"/>
              <a:gd name="connsiteX4" fmla="*/ 412748 w 2431085"/>
              <a:gd name="connsiteY4" fmla="*/ 1129305 h 1388198"/>
              <a:gd name="connsiteX5" fmla="*/ 2109810 w 2431085"/>
              <a:gd name="connsiteY5" fmla="*/ 1103672 h 1388198"/>
              <a:gd name="connsiteX6" fmla="*/ 2082427 w 2431085"/>
              <a:gd name="connsiteY6" fmla="*/ 826747 h 1388198"/>
              <a:gd name="connsiteX7" fmla="*/ 412749 w 2431085"/>
              <a:gd name="connsiteY7" fmla="*/ 770717 h 1388198"/>
              <a:gd name="connsiteX8" fmla="*/ 412748 w 2431085"/>
              <a:gd name="connsiteY8" fmla="*/ 595905 h 1388198"/>
              <a:gd name="connsiteX9" fmla="*/ 2116409 w 2431085"/>
              <a:gd name="connsiteY9" fmla="*/ 553080 h 1388198"/>
              <a:gd name="connsiteX10" fmla="*/ 2109321 w 2431085"/>
              <a:gd name="connsiteY10" fmla="*/ 302311 h 1388198"/>
              <a:gd name="connsiteX11" fmla="*/ 412750 w 2431085"/>
              <a:gd name="connsiteY11" fmla="*/ 237317 h 1388198"/>
              <a:gd name="connsiteX12" fmla="*/ 293968 w 2431085"/>
              <a:gd name="connsiteY12" fmla="*/ 60264 h 1388198"/>
              <a:gd name="connsiteX13" fmla="*/ 2176556 w 2431085"/>
              <a:gd name="connsiteY13" fmla="*/ 19923 h 1388198"/>
              <a:gd name="connsiteX14" fmla="*/ 2176556 w 2431085"/>
              <a:gd name="connsiteY14" fmla="*/ 19923 h 1388198"/>
              <a:gd name="connsiteX15" fmla="*/ 2381111 w 2431085"/>
              <a:gd name="connsiteY15" fmla="*/ 0 h 1388198"/>
              <a:gd name="connsiteX0" fmla="*/ 2381111 w 2431085"/>
              <a:gd name="connsiteY0" fmla="*/ 0 h 1388198"/>
              <a:gd name="connsiteX1" fmla="*/ 2356113 w 2431085"/>
              <a:gd name="connsiteY1" fmla="*/ 1385950 h 1388198"/>
              <a:gd name="connsiteX2" fmla="*/ 2213239 w 2431085"/>
              <a:gd name="connsiteY2" fmla="*/ 1364635 h 1388198"/>
              <a:gd name="connsiteX3" fmla="*/ 412749 w 2431085"/>
              <a:gd name="connsiteY3" fmla="*/ 1304117 h 1388198"/>
              <a:gd name="connsiteX4" fmla="*/ 412748 w 2431085"/>
              <a:gd name="connsiteY4" fmla="*/ 1129305 h 1388198"/>
              <a:gd name="connsiteX5" fmla="*/ 2109810 w 2431085"/>
              <a:gd name="connsiteY5" fmla="*/ 1103672 h 1388198"/>
              <a:gd name="connsiteX6" fmla="*/ 2122524 w 2431085"/>
              <a:gd name="connsiteY6" fmla="*/ 844185 h 1388198"/>
              <a:gd name="connsiteX7" fmla="*/ 412749 w 2431085"/>
              <a:gd name="connsiteY7" fmla="*/ 770717 h 1388198"/>
              <a:gd name="connsiteX8" fmla="*/ 412748 w 2431085"/>
              <a:gd name="connsiteY8" fmla="*/ 595905 h 1388198"/>
              <a:gd name="connsiteX9" fmla="*/ 2116409 w 2431085"/>
              <a:gd name="connsiteY9" fmla="*/ 553080 h 1388198"/>
              <a:gd name="connsiteX10" fmla="*/ 2109321 w 2431085"/>
              <a:gd name="connsiteY10" fmla="*/ 302311 h 1388198"/>
              <a:gd name="connsiteX11" fmla="*/ 412750 w 2431085"/>
              <a:gd name="connsiteY11" fmla="*/ 237317 h 1388198"/>
              <a:gd name="connsiteX12" fmla="*/ 293968 w 2431085"/>
              <a:gd name="connsiteY12" fmla="*/ 60264 h 1388198"/>
              <a:gd name="connsiteX13" fmla="*/ 2176556 w 2431085"/>
              <a:gd name="connsiteY13" fmla="*/ 19923 h 1388198"/>
              <a:gd name="connsiteX14" fmla="*/ 2176556 w 2431085"/>
              <a:gd name="connsiteY14" fmla="*/ 19923 h 1388198"/>
              <a:gd name="connsiteX15" fmla="*/ 2381111 w 2431085"/>
              <a:gd name="connsiteY15" fmla="*/ 0 h 1388198"/>
              <a:gd name="connsiteX0" fmla="*/ 2381111 w 2431085"/>
              <a:gd name="connsiteY0" fmla="*/ 0 h 1388198"/>
              <a:gd name="connsiteX1" fmla="*/ 2356113 w 2431085"/>
              <a:gd name="connsiteY1" fmla="*/ 1385950 h 1388198"/>
              <a:gd name="connsiteX2" fmla="*/ 2213239 w 2431085"/>
              <a:gd name="connsiteY2" fmla="*/ 1364635 h 1388198"/>
              <a:gd name="connsiteX3" fmla="*/ 412749 w 2431085"/>
              <a:gd name="connsiteY3" fmla="*/ 1304117 h 1388198"/>
              <a:gd name="connsiteX4" fmla="*/ 412748 w 2431085"/>
              <a:gd name="connsiteY4" fmla="*/ 1129305 h 1388198"/>
              <a:gd name="connsiteX5" fmla="*/ 2109810 w 2431085"/>
              <a:gd name="connsiteY5" fmla="*/ 1103672 h 1388198"/>
              <a:gd name="connsiteX6" fmla="*/ 2122524 w 2431085"/>
              <a:gd name="connsiteY6" fmla="*/ 844185 h 1388198"/>
              <a:gd name="connsiteX7" fmla="*/ 412749 w 2431085"/>
              <a:gd name="connsiteY7" fmla="*/ 770717 h 1388198"/>
              <a:gd name="connsiteX8" fmla="*/ 412748 w 2431085"/>
              <a:gd name="connsiteY8" fmla="*/ 595905 h 1388198"/>
              <a:gd name="connsiteX9" fmla="*/ 2116409 w 2431085"/>
              <a:gd name="connsiteY9" fmla="*/ 553080 h 1388198"/>
              <a:gd name="connsiteX10" fmla="*/ 2109321 w 2431085"/>
              <a:gd name="connsiteY10" fmla="*/ 302311 h 1388198"/>
              <a:gd name="connsiteX11" fmla="*/ 412750 w 2431085"/>
              <a:gd name="connsiteY11" fmla="*/ 237317 h 1388198"/>
              <a:gd name="connsiteX12" fmla="*/ 293968 w 2431085"/>
              <a:gd name="connsiteY12" fmla="*/ 60264 h 1388198"/>
              <a:gd name="connsiteX13" fmla="*/ 2176556 w 2431085"/>
              <a:gd name="connsiteY13" fmla="*/ 19923 h 1388198"/>
              <a:gd name="connsiteX14" fmla="*/ 2176556 w 2431085"/>
              <a:gd name="connsiteY14" fmla="*/ 19923 h 1388198"/>
              <a:gd name="connsiteX15" fmla="*/ 2381111 w 2431085"/>
              <a:gd name="connsiteY15" fmla="*/ 0 h 1388198"/>
              <a:gd name="connsiteX0" fmla="*/ 2381111 w 2431085"/>
              <a:gd name="connsiteY0" fmla="*/ 0 h 1388198"/>
              <a:gd name="connsiteX1" fmla="*/ 2356113 w 2431085"/>
              <a:gd name="connsiteY1" fmla="*/ 1385950 h 1388198"/>
              <a:gd name="connsiteX2" fmla="*/ 2213239 w 2431085"/>
              <a:gd name="connsiteY2" fmla="*/ 1364635 h 1388198"/>
              <a:gd name="connsiteX3" fmla="*/ 412749 w 2431085"/>
              <a:gd name="connsiteY3" fmla="*/ 1304117 h 1388198"/>
              <a:gd name="connsiteX4" fmla="*/ 412748 w 2431085"/>
              <a:gd name="connsiteY4" fmla="*/ 1129305 h 1388198"/>
              <a:gd name="connsiteX5" fmla="*/ 2109810 w 2431085"/>
              <a:gd name="connsiteY5" fmla="*/ 1103672 h 1388198"/>
              <a:gd name="connsiteX6" fmla="*/ 2122524 w 2431085"/>
              <a:gd name="connsiteY6" fmla="*/ 844185 h 1388198"/>
              <a:gd name="connsiteX7" fmla="*/ 412749 w 2431085"/>
              <a:gd name="connsiteY7" fmla="*/ 770717 h 1388198"/>
              <a:gd name="connsiteX8" fmla="*/ 412748 w 2431085"/>
              <a:gd name="connsiteY8" fmla="*/ 595905 h 1388198"/>
              <a:gd name="connsiteX9" fmla="*/ 2116409 w 2431085"/>
              <a:gd name="connsiteY9" fmla="*/ 553080 h 1388198"/>
              <a:gd name="connsiteX10" fmla="*/ 2109321 w 2431085"/>
              <a:gd name="connsiteY10" fmla="*/ 302311 h 1388198"/>
              <a:gd name="connsiteX11" fmla="*/ 412750 w 2431085"/>
              <a:gd name="connsiteY11" fmla="*/ 237317 h 1388198"/>
              <a:gd name="connsiteX12" fmla="*/ 293968 w 2431085"/>
              <a:gd name="connsiteY12" fmla="*/ 60264 h 1388198"/>
              <a:gd name="connsiteX13" fmla="*/ 2176556 w 2431085"/>
              <a:gd name="connsiteY13" fmla="*/ 19923 h 1388198"/>
              <a:gd name="connsiteX14" fmla="*/ 2176556 w 2431085"/>
              <a:gd name="connsiteY14" fmla="*/ 19923 h 1388198"/>
              <a:gd name="connsiteX15" fmla="*/ 2381111 w 2431085"/>
              <a:gd name="connsiteY15" fmla="*/ 0 h 1388198"/>
              <a:gd name="connsiteX0" fmla="*/ 2381111 w 2541299"/>
              <a:gd name="connsiteY0" fmla="*/ 0 h 1581988"/>
              <a:gd name="connsiteX1" fmla="*/ 2213239 w 2541299"/>
              <a:gd name="connsiteY1" fmla="*/ 1364635 h 1581988"/>
              <a:gd name="connsiteX2" fmla="*/ 412749 w 2541299"/>
              <a:gd name="connsiteY2" fmla="*/ 1304117 h 1581988"/>
              <a:gd name="connsiteX3" fmla="*/ 412748 w 2541299"/>
              <a:gd name="connsiteY3" fmla="*/ 1129305 h 1581988"/>
              <a:gd name="connsiteX4" fmla="*/ 2109810 w 2541299"/>
              <a:gd name="connsiteY4" fmla="*/ 1103672 h 1581988"/>
              <a:gd name="connsiteX5" fmla="*/ 2122524 w 2541299"/>
              <a:gd name="connsiteY5" fmla="*/ 844185 h 1581988"/>
              <a:gd name="connsiteX6" fmla="*/ 412749 w 2541299"/>
              <a:gd name="connsiteY6" fmla="*/ 770717 h 1581988"/>
              <a:gd name="connsiteX7" fmla="*/ 412748 w 2541299"/>
              <a:gd name="connsiteY7" fmla="*/ 595905 h 1581988"/>
              <a:gd name="connsiteX8" fmla="*/ 2116409 w 2541299"/>
              <a:gd name="connsiteY8" fmla="*/ 553080 h 1581988"/>
              <a:gd name="connsiteX9" fmla="*/ 2109321 w 2541299"/>
              <a:gd name="connsiteY9" fmla="*/ 302311 h 1581988"/>
              <a:gd name="connsiteX10" fmla="*/ 412750 w 2541299"/>
              <a:gd name="connsiteY10" fmla="*/ 237317 h 1581988"/>
              <a:gd name="connsiteX11" fmla="*/ 293968 w 2541299"/>
              <a:gd name="connsiteY11" fmla="*/ 60264 h 1581988"/>
              <a:gd name="connsiteX12" fmla="*/ 2176556 w 2541299"/>
              <a:gd name="connsiteY12" fmla="*/ 19923 h 1581988"/>
              <a:gd name="connsiteX13" fmla="*/ 2176556 w 2541299"/>
              <a:gd name="connsiteY13" fmla="*/ 19923 h 1581988"/>
              <a:gd name="connsiteX14" fmla="*/ 2381111 w 2541299"/>
              <a:gd name="connsiteY14" fmla="*/ 0 h 1581988"/>
              <a:gd name="connsiteX0" fmla="*/ 2381111 w 2601450"/>
              <a:gd name="connsiteY0" fmla="*/ 0 h 1564555"/>
              <a:gd name="connsiteX1" fmla="*/ 2273390 w 2601450"/>
              <a:gd name="connsiteY1" fmla="*/ 1347202 h 1564555"/>
              <a:gd name="connsiteX2" fmla="*/ 412749 w 2601450"/>
              <a:gd name="connsiteY2" fmla="*/ 1304117 h 1564555"/>
              <a:gd name="connsiteX3" fmla="*/ 412748 w 2601450"/>
              <a:gd name="connsiteY3" fmla="*/ 1129305 h 1564555"/>
              <a:gd name="connsiteX4" fmla="*/ 2109810 w 2601450"/>
              <a:gd name="connsiteY4" fmla="*/ 1103672 h 1564555"/>
              <a:gd name="connsiteX5" fmla="*/ 2122524 w 2601450"/>
              <a:gd name="connsiteY5" fmla="*/ 844185 h 1564555"/>
              <a:gd name="connsiteX6" fmla="*/ 412749 w 2601450"/>
              <a:gd name="connsiteY6" fmla="*/ 770717 h 1564555"/>
              <a:gd name="connsiteX7" fmla="*/ 412748 w 2601450"/>
              <a:gd name="connsiteY7" fmla="*/ 595905 h 1564555"/>
              <a:gd name="connsiteX8" fmla="*/ 2116409 w 2601450"/>
              <a:gd name="connsiteY8" fmla="*/ 553080 h 1564555"/>
              <a:gd name="connsiteX9" fmla="*/ 2109321 w 2601450"/>
              <a:gd name="connsiteY9" fmla="*/ 302311 h 1564555"/>
              <a:gd name="connsiteX10" fmla="*/ 412750 w 2601450"/>
              <a:gd name="connsiteY10" fmla="*/ 237317 h 1564555"/>
              <a:gd name="connsiteX11" fmla="*/ 293968 w 2601450"/>
              <a:gd name="connsiteY11" fmla="*/ 60264 h 1564555"/>
              <a:gd name="connsiteX12" fmla="*/ 2176556 w 2601450"/>
              <a:gd name="connsiteY12" fmla="*/ 19923 h 1564555"/>
              <a:gd name="connsiteX13" fmla="*/ 2176556 w 2601450"/>
              <a:gd name="connsiteY13" fmla="*/ 19923 h 1564555"/>
              <a:gd name="connsiteX14" fmla="*/ 2381111 w 2601450"/>
              <a:gd name="connsiteY14" fmla="*/ 0 h 1564555"/>
              <a:gd name="connsiteX0" fmla="*/ 2381111 w 2601450"/>
              <a:gd name="connsiteY0" fmla="*/ 0 h 1398901"/>
              <a:gd name="connsiteX1" fmla="*/ 2273390 w 2601450"/>
              <a:gd name="connsiteY1" fmla="*/ 1347202 h 1398901"/>
              <a:gd name="connsiteX2" fmla="*/ 412749 w 2601450"/>
              <a:gd name="connsiteY2" fmla="*/ 1304117 h 1398901"/>
              <a:gd name="connsiteX3" fmla="*/ 412748 w 2601450"/>
              <a:gd name="connsiteY3" fmla="*/ 1129305 h 1398901"/>
              <a:gd name="connsiteX4" fmla="*/ 2109810 w 2601450"/>
              <a:gd name="connsiteY4" fmla="*/ 1103672 h 1398901"/>
              <a:gd name="connsiteX5" fmla="*/ 2122524 w 2601450"/>
              <a:gd name="connsiteY5" fmla="*/ 844185 h 1398901"/>
              <a:gd name="connsiteX6" fmla="*/ 412749 w 2601450"/>
              <a:gd name="connsiteY6" fmla="*/ 770717 h 1398901"/>
              <a:gd name="connsiteX7" fmla="*/ 412748 w 2601450"/>
              <a:gd name="connsiteY7" fmla="*/ 595905 h 1398901"/>
              <a:gd name="connsiteX8" fmla="*/ 2116409 w 2601450"/>
              <a:gd name="connsiteY8" fmla="*/ 553080 h 1398901"/>
              <a:gd name="connsiteX9" fmla="*/ 2109321 w 2601450"/>
              <a:gd name="connsiteY9" fmla="*/ 302311 h 1398901"/>
              <a:gd name="connsiteX10" fmla="*/ 412750 w 2601450"/>
              <a:gd name="connsiteY10" fmla="*/ 237317 h 1398901"/>
              <a:gd name="connsiteX11" fmla="*/ 293968 w 2601450"/>
              <a:gd name="connsiteY11" fmla="*/ 60264 h 1398901"/>
              <a:gd name="connsiteX12" fmla="*/ 2176556 w 2601450"/>
              <a:gd name="connsiteY12" fmla="*/ 19923 h 1398901"/>
              <a:gd name="connsiteX13" fmla="*/ 2176556 w 2601450"/>
              <a:gd name="connsiteY13" fmla="*/ 19923 h 1398901"/>
              <a:gd name="connsiteX14" fmla="*/ 2381111 w 2601450"/>
              <a:gd name="connsiteY14" fmla="*/ 0 h 1398901"/>
              <a:gd name="connsiteX0" fmla="*/ 2381111 w 2601450"/>
              <a:gd name="connsiteY0" fmla="*/ 0 h 1398901"/>
              <a:gd name="connsiteX1" fmla="*/ 2273390 w 2601450"/>
              <a:gd name="connsiteY1" fmla="*/ 1347202 h 1398901"/>
              <a:gd name="connsiteX2" fmla="*/ 402725 w 2601450"/>
              <a:gd name="connsiteY2" fmla="*/ 1338991 h 1398901"/>
              <a:gd name="connsiteX3" fmla="*/ 412748 w 2601450"/>
              <a:gd name="connsiteY3" fmla="*/ 1129305 h 1398901"/>
              <a:gd name="connsiteX4" fmla="*/ 2109810 w 2601450"/>
              <a:gd name="connsiteY4" fmla="*/ 1103672 h 1398901"/>
              <a:gd name="connsiteX5" fmla="*/ 2122524 w 2601450"/>
              <a:gd name="connsiteY5" fmla="*/ 844185 h 1398901"/>
              <a:gd name="connsiteX6" fmla="*/ 412749 w 2601450"/>
              <a:gd name="connsiteY6" fmla="*/ 770717 h 1398901"/>
              <a:gd name="connsiteX7" fmla="*/ 412748 w 2601450"/>
              <a:gd name="connsiteY7" fmla="*/ 595905 h 1398901"/>
              <a:gd name="connsiteX8" fmla="*/ 2116409 w 2601450"/>
              <a:gd name="connsiteY8" fmla="*/ 553080 h 1398901"/>
              <a:gd name="connsiteX9" fmla="*/ 2109321 w 2601450"/>
              <a:gd name="connsiteY9" fmla="*/ 302311 h 1398901"/>
              <a:gd name="connsiteX10" fmla="*/ 412750 w 2601450"/>
              <a:gd name="connsiteY10" fmla="*/ 237317 h 1398901"/>
              <a:gd name="connsiteX11" fmla="*/ 293968 w 2601450"/>
              <a:gd name="connsiteY11" fmla="*/ 60264 h 1398901"/>
              <a:gd name="connsiteX12" fmla="*/ 2176556 w 2601450"/>
              <a:gd name="connsiteY12" fmla="*/ 19923 h 1398901"/>
              <a:gd name="connsiteX13" fmla="*/ 2176556 w 2601450"/>
              <a:gd name="connsiteY13" fmla="*/ 19923 h 1398901"/>
              <a:gd name="connsiteX14" fmla="*/ 2381111 w 2601450"/>
              <a:gd name="connsiteY14" fmla="*/ 0 h 1398901"/>
              <a:gd name="connsiteX0" fmla="*/ 2381111 w 2387225"/>
              <a:gd name="connsiteY0" fmla="*/ 0 h 1398901"/>
              <a:gd name="connsiteX1" fmla="*/ 2273390 w 2387225"/>
              <a:gd name="connsiteY1" fmla="*/ 1347202 h 1398901"/>
              <a:gd name="connsiteX2" fmla="*/ 402725 w 2387225"/>
              <a:gd name="connsiteY2" fmla="*/ 1338991 h 1398901"/>
              <a:gd name="connsiteX3" fmla="*/ 412748 w 2387225"/>
              <a:gd name="connsiteY3" fmla="*/ 1129305 h 1398901"/>
              <a:gd name="connsiteX4" fmla="*/ 2109810 w 2387225"/>
              <a:gd name="connsiteY4" fmla="*/ 1103672 h 1398901"/>
              <a:gd name="connsiteX5" fmla="*/ 2122524 w 2387225"/>
              <a:gd name="connsiteY5" fmla="*/ 844185 h 1398901"/>
              <a:gd name="connsiteX6" fmla="*/ 412749 w 2387225"/>
              <a:gd name="connsiteY6" fmla="*/ 770717 h 1398901"/>
              <a:gd name="connsiteX7" fmla="*/ 412748 w 2387225"/>
              <a:gd name="connsiteY7" fmla="*/ 595905 h 1398901"/>
              <a:gd name="connsiteX8" fmla="*/ 2116409 w 2387225"/>
              <a:gd name="connsiteY8" fmla="*/ 553080 h 1398901"/>
              <a:gd name="connsiteX9" fmla="*/ 2109321 w 2387225"/>
              <a:gd name="connsiteY9" fmla="*/ 302311 h 1398901"/>
              <a:gd name="connsiteX10" fmla="*/ 412750 w 2387225"/>
              <a:gd name="connsiteY10" fmla="*/ 237317 h 1398901"/>
              <a:gd name="connsiteX11" fmla="*/ 293968 w 2387225"/>
              <a:gd name="connsiteY11" fmla="*/ 60264 h 1398901"/>
              <a:gd name="connsiteX12" fmla="*/ 2176556 w 2387225"/>
              <a:gd name="connsiteY12" fmla="*/ 19923 h 1398901"/>
              <a:gd name="connsiteX13" fmla="*/ 2176556 w 2387225"/>
              <a:gd name="connsiteY13" fmla="*/ 19923 h 1398901"/>
              <a:gd name="connsiteX14" fmla="*/ 2381111 w 2387225"/>
              <a:gd name="connsiteY14" fmla="*/ 0 h 1398901"/>
              <a:gd name="connsiteX0" fmla="*/ 2176556 w 2295098"/>
              <a:gd name="connsiteY0" fmla="*/ 0 h 1378978"/>
              <a:gd name="connsiteX1" fmla="*/ 2273390 w 2295098"/>
              <a:gd name="connsiteY1" fmla="*/ 1327279 h 1378978"/>
              <a:gd name="connsiteX2" fmla="*/ 402725 w 2295098"/>
              <a:gd name="connsiteY2" fmla="*/ 1319068 h 1378978"/>
              <a:gd name="connsiteX3" fmla="*/ 412748 w 2295098"/>
              <a:gd name="connsiteY3" fmla="*/ 1109382 h 1378978"/>
              <a:gd name="connsiteX4" fmla="*/ 2109810 w 2295098"/>
              <a:gd name="connsiteY4" fmla="*/ 1083749 h 1378978"/>
              <a:gd name="connsiteX5" fmla="*/ 2122524 w 2295098"/>
              <a:gd name="connsiteY5" fmla="*/ 824262 h 1378978"/>
              <a:gd name="connsiteX6" fmla="*/ 412749 w 2295098"/>
              <a:gd name="connsiteY6" fmla="*/ 750794 h 1378978"/>
              <a:gd name="connsiteX7" fmla="*/ 412748 w 2295098"/>
              <a:gd name="connsiteY7" fmla="*/ 575982 h 1378978"/>
              <a:gd name="connsiteX8" fmla="*/ 2116409 w 2295098"/>
              <a:gd name="connsiteY8" fmla="*/ 533157 h 1378978"/>
              <a:gd name="connsiteX9" fmla="*/ 2109321 w 2295098"/>
              <a:gd name="connsiteY9" fmla="*/ 282388 h 1378978"/>
              <a:gd name="connsiteX10" fmla="*/ 412750 w 2295098"/>
              <a:gd name="connsiteY10" fmla="*/ 217394 h 1378978"/>
              <a:gd name="connsiteX11" fmla="*/ 293968 w 2295098"/>
              <a:gd name="connsiteY11" fmla="*/ 40341 h 1378978"/>
              <a:gd name="connsiteX12" fmla="*/ 2176556 w 2295098"/>
              <a:gd name="connsiteY12" fmla="*/ 0 h 1378978"/>
              <a:gd name="connsiteX13" fmla="*/ 2176556 w 2295098"/>
              <a:gd name="connsiteY13" fmla="*/ 0 h 1378978"/>
              <a:gd name="connsiteX0" fmla="*/ 2276800 w 2507027"/>
              <a:gd name="connsiteY0" fmla="*/ 44137 h 1379520"/>
              <a:gd name="connsiteX1" fmla="*/ 2273390 w 2507027"/>
              <a:gd name="connsiteY1" fmla="*/ 1327821 h 1379520"/>
              <a:gd name="connsiteX2" fmla="*/ 402725 w 2507027"/>
              <a:gd name="connsiteY2" fmla="*/ 1319610 h 1379520"/>
              <a:gd name="connsiteX3" fmla="*/ 412748 w 2507027"/>
              <a:gd name="connsiteY3" fmla="*/ 1109924 h 1379520"/>
              <a:gd name="connsiteX4" fmla="*/ 2109810 w 2507027"/>
              <a:gd name="connsiteY4" fmla="*/ 1084291 h 1379520"/>
              <a:gd name="connsiteX5" fmla="*/ 2122524 w 2507027"/>
              <a:gd name="connsiteY5" fmla="*/ 824804 h 1379520"/>
              <a:gd name="connsiteX6" fmla="*/ 412749 w 2507027"/>
              <a:gd name="connsiteY6" fmla="*/ 751336 h 1379520"/>
              <a:gd name="connsiteX7" fmla="*/ 412748 w 2507027"/>
              <a:gd name="connsiteY7" fmla="*/ 576524 h 1379520"/>
              <a:gd name="connsiteX8" fmla="*/ 2116409 w 2507027"/>
              <a:gd name="connsiteY8" fmla="*/ 533699 h 1379520"/>
              <a:gd name="connsiteX9" fmla="*/ 2109321 w 2507027"/>
              <a:gd name="connsiteY9" fmla="*/ 282930 h 1379520"/>
              <a:gd name="connsiteX10" fmla="*/ 412750 w 2507027"/>
              <a:gd name="connsiteY10" fmla="*/ 217936 h 1379520"/>
              <a:gd name="connsiteX11" fmla="*/ 293968 w 2507027"/>
              <a:gd name="connsiteY11" fmla="*/ 40883 h 1379520"/>
              <a:gd name="connsiteX12" fmla="*/ 2176556 w 2507027"/>
              <a:gd name="connsiteY12" fmla="*/ 542 h 1379520"/>
              <a:gd name="connsiteX13" fmla="*/ 2276800 w 2507027"/>
              <a:gd name="connsiteY13" fmla="*/ 44137 h 1379520"/>
              <a:gd name="connsiteX0" fmla="*/ 2293507 w 2311805"/>
              <a:gd name="connsiteY0" fmla="*/ 214490 h 1549873"/>
              <a:gd name="connsiteX1" fmla="*/ 2290097 w 2311805"/>
              <a:gd name="connsiteY1" fmla="*/ 1498174 h 1549873"/>
              <a:gd name="connsiteX2" fmla="*/ 419432 w 2311805"/>
              <a:gd name="connsiteY2" fmla="*/ 1489963 h 1549873"/>
              <a:gd name="connsiteX3" fmla="*/ 429455 w 2311805"/>
              <a:gd name="connsiteY3" fmla="*/ 1280277 h 1549873"/>
              <a:gd name="connsiteX4" fmla="*/ 2126517 w 2311805"/>
              <a:gd name="connsiteY4" fmla="*/ 1254644 h 1549873"/>
              <a:gd name="connsiteX5" fmla="*/ 2139231 w 2311805"/>
              <a:gd name="connsiteY5" fmla="*/ 995157 h 1549873"/>
              <a:gd name="connsiteX6" fmla="*/ 429456 w 2311805"/>
              <a:gd name="connsiteY6" fmla="*/ 921689 h 1549873"/>
              <a:gd name="connsiteX7" fmla="*/ 429455 w 2311805"/>
              <a:gd name="connsiteY7" fmla="*/ 746877 h 1549873"/>
              <a:gd name="connsiteX8" fmla="*/ 2133116 w 2311805"/>
              <a:gd name="connsiteY8" fmla="*/ 704052 h 1549873"/>
              <a:gd name="connsiteX9" fmla="*/ 2126028 w 2311805"/>
              <a:gd name="connsiteY9" fmla="*/ 453283 h 1549873"/>
              <a:gd name="connsiteX10" fmla="*/ 429457 w 2311805"/>
              <a:gd name="connsiteY10" fmla="*/ 388289 h 1549873"/>
              <a:gd name="connsiteX11" fmla="*/ 310675 w 2311805"/>
              <a:gd name="connsiteY11" fmla="*/ 211236 h 1549873"/>
              <a:gd name="connsiteX12" fmla="*/ 2293507 w 2311805"/>
              <a:gd name="connsiteY12" fmla="*/ 214490 h 1549873"/>
              <a:gd name="connsiteX0" fmla="*/ 2293507 w 2311805"/>
              <a:gd name="connsiteY0" fmla="*/ 48837 h 1384220"/>
              <a:gd name="connsiteX1" fmla="*/ 2290097 w 2311805"/>
              <a:gd name="connsiteY1" fmla="*/ 1332521 h 1384220"/>
              <a:gd name="connsiteX2" fmla="*/ 419432 w 2311805"/>
              <a:gd name="connsiteY2" fmla="*/ 1324310 h 1384220"/>
              <a:gd name="connsiteX3" fmla="*/ 429455 w 2311805"/>
              <a:gd name="connsiteY3" fmla="*/ 1114624 h 1384220"/>
              <a:gd name="connsiteX4" fmla="*/ 2126517 w 2311805"/>
              <a:gd name="connsiteY4" fmla="*/ 1088991 h 1384220"/>
              <a:gd name="connsiteX5" fmla="*/ 2139231 w 2311805"/>
              <a:gd name="connsiteY5" fmla="*/ 829504 h 1384220"/>
              <a:gd name="connsiteX6" fmla="*/ 429456 w 2311805"/>
              <a:gd name="connsiteY6" fmla="*/ 756036 h 1384220"/>
              <a:gd name="connsiteX7" fmla="*/ 429455 w 2311805"/>
              <a:gd name="connsiteY7" fmla="*/ 581224 h 1384220"/>
              <a:gd name="connsiteX8" fmla="*/ 2133116 w 2311805"/>
              <a:gd name="connsiteY8" fmla="*/ 538399 h 1384220"/>
              <a:gd name="connsiteX9" fmla="*/ 2126028 w 2311805"/>
              <a:gd name="connsiteY9" fmla="*/ 287630 h 1384220"/>
              <a:gd name="connsiteX10" fmla="*/ 429457 w 2311805"/>
              <a:gd name="connsiteY10" fmla="*/ 222636 h 1384220"/>
              <a:gd name="connsiteX11" fmla="*/ 310675 w 2311805"/>
              <a:gd name="connsiteY11" fmla="*/ 45583 h 1384220"/>
              <a:gd name="connsiteX12" fmla="*/ 2293507 w 2311805"/>
              <a:gd name="connsiteY12" fmla="*/ 48837 h 1384220"/>
              <a:gd name="connsiteX0" fmla="*/ 2283483 w 2301781"/>
              <a:gd name="connsiteY0" fmla="*/ 58372 h 1393755"/>
              <a:gd name="connsiteX1" fmla="*/ 2280073 w 2301781"/>
              <a:gd name="connsiteY1" fmla="*/ 1342056 h 1393755"/>
              <a:gd name="connsiteX2" fmla="*/ 409408 w 2301781"/>
              <a:gd name="connsiteY2" fmla="*/ 1333845 h 1393755"/>
              <a:gd name="connsiteX3" fmla="*/ 419431 w 2301781"/>
              <a:gd name="connsiteY3" fmla="*/ 1124159 h 1393755"/>
              <a:gd name="connsiteX4" fmla="*/ 2116493 w 2301781"/>
              <a:gd name="connsiteY4" fmla="*/ 1098526 h 1393755"/>
              <a:gd name="connsiteX5" fmla="*/ 2129207 w 2301781"/>
              <a:gd name="connsiteY5" fmla="*/ 839039 h 1393755"/>
              <a:gd name="connsiteX6" fmla="*/ 419432 w 2301781"/>
              <a:gd name="connsiteY6" fmla="*/ 765571 h 1393755"/>
              <a:gd name="connsiteX7" fmla="*/ 419431 w 2301781"/>
              <a:gd name="connsiteY7" fmla="*/ 590759 h 1393755"/>
              <a:gd name="connsiteX8" fmla="*/ 2123092 w 2301781"/>
              <a:gd name="connsiteY8" fmla="*/ 547934 h 1393755"/>
              <a:gd name="connsiteX9" fmla="*/ 2116004 w 2301781"/>
              <a:gd name="connsiteY9" fmla="*/ 297165 h 1393755"/>
              <a:gd name="connsiteX10" fmla="*/ 419433 w 2301781"/>
              <a:gd name="connsiteY10" fmla="*/ 232171 h 1393755"/>
              <a:gd name="connsiteX11" fmla="*/ 310675 w 2301781"/>
              <a:gd name="connsiteY11" fmla="*/ 28966 h 1393755"/>
              <a:gd name="connsiteX12" fmla="*/ 2283483 w 2301781"/>
              <a:gd name="connsiteY12" fmla="*/ 58372 h 1393755"/>
              <a:gd name="connsiteX0" fmla="*/ 2283483 w 2301781"/>
              <a:gd name="connsiteY0" fmla="*/ 58370 h 1393753"/>
              <a:gd name="connsiteX1" fmla="*/ 2280073 w 2301781"/>
              <a:gd name="connsiteY1" fmla="*/ 1342054 h 1393753"/>
              <a:gd name="connsiteX2" fmla="*/ 409408 w 2301781"/>
              <a:gd name="connsiteY2" fmla="*/ 1333843 h 1393753"/>
              <a:gd name="connsiteX3" fmla="*/ 419431 w 2301781"/>
              <a:gd name="connsiteY3" fmla="*/ 1124157 h 1393753"/>
              <a:gd name="connsiteX4" fmla="*/ 2116493 w 2301781"/>
              <a:gd name="connsiteY4" fmla="*/ 1098524 h 1393753"/>
              <a:gd name="connsiteX5" fmla="*/ 2129207 w 2301781"/>
              <a:gd name="connsiteY5" fmla="*/ 839037 h 1393753"/>
              <a:gd name="connsiteX6" fmla="*/ 419432 w 2301781"/>
              <a:gd name="connsiteY6" fmla="*/ 765569 h 1393753"/>
              <a:gd name="connsiteX7" fmla="*/ 419431 w 2301781"/>
              <a:gd name="connsiteY7" fmla="*/ 590757 h 1393753"/>
              <a:gd name="connsiteX8" fmla="*/ 2123092 w 2301781"/>
              <a:gd name="connsiteY8" fmla="*/ 547932 h 1393753"/>
              <a:gd name="connsiteX9" fmla="*/ 2116004 w 2301781"/>
              <a:gd name="connsiteY9" fmla="*/ 297163 h 1393753"/>
              <a:gd name="connsiteX10" fmla="*/ 419433 w 2301781"/>
              <a:gd name="connsiteY10" fmla="*/ 232169 h 1393753"/>
              <a:gd name="connsiteX11" fmla="*/ 310675 w 2301781"/>
              <a:gd name="connsiteY11" fmla="*/ 28964 h 1393753"/>
              <a:gd name="connsiteX12" fmla="*/ 2283483 w 2301781"/>
              <a:gd name="connsiteY12" fmla="*/ 58370 h 1393753"/>
              <a:gd name="connsiteX0" fmla="*/ 2293506 w 2301781"/>
              <a:gd name="connsiteY0" fmla="*/ 48837 h 1419090"/>
              <a:gd name="connsiteX1" fmla="*/ 2280073 w 2301781"/>
              <a:gd name="connsiteY1" fmla="*/ 1367391 h 1419090"/>
              <a:gd name="connsiteX2" fmla="*/ 409408 w 2301781"/>
              <a:gd name="connsiteY2" fmla="*/ 1359180 h 1419090"/>
              <a:gd name="connsiteX3" fmla="*/ 419431 w 2301781"/>
              <a:gd name="connsiteY3" fmla="*/ 1149494 h 1419090"/>
              <a:gd name="connsiteX4" fmla="*/ 2116493 w 2301781"/>
              <a:gd name="connsiteY4" fmla="*/ 1123861 h 1419090"/>
              <a:gd name="connsiteX5" fmla="*/ 2129207 w 2301781"/>
              <a:gd name="connsiteY5" fmla="*/ 864374 h 1419090"/>
              <a:gd name="connsiteX6" fmla="*/ 419432 w 2301781"/>
              <a:gd name="connsiteY6" fmla="*/ 790906 h 1419090"/>
              <a:gd name="connsiteX7" fmla="*/ 419431 w 2301781"/>
              <a:gd name="connsiteY7" fmla="*/ 616094 h 1419090"/>
              <a:gd name="connsiteX8" fmla="*/ 2123092 w 2301781"/>
              <a:gd name="connsiteY8" fmla="*/ 573269 h 1419090"/>
              <a:gd name="connsiteX9" fmla="*/ 2116004 w 2301781"/>
              <a:gd name="connsiteY9" fmla="*/ 322500 h 1419090"/>
              <a:gd name="connsiteX10" fmla="*/ 419433 w 2301781"/>
              <a:gd name="connsiteY10" fmla="*/ 257506 h 1419090"/>
              <a:gd name="connsiteX11" fmla="*/ 310675 w 2301781"/>
              <a:gd name="connsiteY11" fmla="*/ 54301 h 1419090"/>
              <a:gd name="connsiteX12" fmla="*/ 2293506 w 2301781"/>
              <a:gd name="connsiteY12" fmla="*/ 48837 h 1419090"/>
              <a:gd name="connsiteX0" fmla="*/ 2293506 w 2301781"/>
              <a:gd name="connsiteY0" fmla="*/ 23499 h 1393752"/>
              <a:gd name="connsiteX1" fmla="*/ 2280073 w 2301781"/>
              <a:gd name="connsiteY1" fmla="*/ 1342053 h 1393752"/>
              <a:gd name="connsiteX2" fmla="*/ 409408 w 2301781"/>
              <a:gd name="connsiteY2" fmla="*/ 1333842 h 1393752"/>
              <a:gd name="connsiteX3" fmla="*/ 419431 w 2301781"/>
              <a:gd name="connsiteY3" fmla="*/ 1124156 h 1393752"/>
              <a:gd name="connsiteX4" fmla="*/ 2116493 w 2301781"/>
              <a:gd name="connsiteY4" fmla="*/ 1098523 h 1393752"/>
              <a:gd name="connsiteX5" fmla="*/ 2129207 w 2301781"/>
              <a:gd name="connsiteY5" fmla="*/ 839036 h 1393752"/>
              <a:gd name="connsiteX6" fmla="*/ 419432 w 2301781"/>
              <a:gd name="connsiteY6" fmla="*/ 765568 h 1393752"/>
              <a:gd name="connsiteX7" fmla="*/ 419431 w 2301781"/>
              <a:gd name="connsiteY7" fmla="*/ 590756 h 1393752"/>
              <a:gd name="connsiteX8" fmla="*/ 2123092 w 2301781"/>
              <a:gd name="connsiteY8" fmla="*/ 547931 h 1393752"/>
              <a:gd name="connsiteX9" fmla="*/ 2116004 w 2301781"/>
              <a:gd name="connsiteY9" fmla="*/ 297162 h 1393752"/>
              <a:gd name="connsiteX10" fmla="*/ 419433 w 2301781"/>
              <a:gd name="connsiteY10" fmla="*/ 232168 h 1393752"/>
              <a:gd name="connsiteX11" fmla="*/ 310675 w 2301781"/>
              <a:gd name="connsiteY11" fmla="*/ 28963 h 1393752"/>
              <a:gd name="connsiteX12" fmla="*/ 2293506 w 2301781"/>
              <a:gd name="connsiteY12" fmla="*/ 23499 h 1393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01781" h="1393752">
                <a:moveTo>
                  <a:pt x="2293506" y="23499"/>
                </a:moveTo>
                <a:cubicBezTo>
                  <a:pt x="2292369" y="451394"/>
                  <a:pt x="2281210" y="914158"/>
                  <a:pt x="2280073" y="1342053"/>
                </a:cubicBezTo>
                <a:cubicBezTo>
                  <a:pt x="1911914" y="1393752"/>
                  <a:pt x="719515" y="1370158"/>
                  <a:pt x="409408" y="1333842"/>
                </a:cubicBezTo>
                <a:cubicBezTo>
                  <a:pt x="99301" y="1297526"/>
                  <a:pt x="134917" y="1163376"/>
                  <a:pt x="419431" y="1124156"/>
                </a:cubicBezTo>
                <a:cubicBezTo>
                  <a:pt x="703945" y="1084936"/>
                  <a:pt x="1838213" y="1148949"/>
                  <a:pt x="2116493" y="1098523"/>
                </a:cubicBezTo>
                <a:cubicBezTo>
                  <a:pt x="2264454" y="1004504"/>
                  <a:pt x="2301781" y="929403"/>
                  <a:pt x="2129207" y="839036"/>
                </a:cubicBezTo>
                <a:cubicBezTo>
                  <a:pt x="1846364" y="783544"/>
                  <a:pt x="704395" y="806948"/>
                  <a:pt x="419432" y="765568"/>
                </a:cubicBezTo>
                <a:cubicBezTo>
                  <a:pt x="134469" y="724188"/>
                  <a:pt x="125463" y="628483"/>
                  <a:pt x="419431" y="590756"/>
                </a:cubicBezTo>
                <a:cubicBezTo>
                  <a:pt x="695470" y="548548"/>
                  <a:pt x="1840330" y="596863"/>
                  <a:pt x="2123092" y="547931"/>
                </a:cubicBezTo>
                <a:cubicBezTo>
                  <a:pt x="2245460" y="464132"/>
                  <a:pt x="2299702" y="357057"/>
                  <a:pt x="2116004" y="297162"/>
                </a:cubicBezTo>
                <a:cubicBezTo>
                  <a:pt x="1822036" y="245988"/>
                  <a:pt x="720321" y="276868"/>
                  <a:pt x="419433" y="232168"/>
                </a:cubicBezTo>
                <a:cubicBezTo>
                  <a:pt x="118545" y="187468"/>
                  <a:pt x="0" y="57929"/>
                  <a:pt x="310675" y="28963"/>
                </a:cubicBezTo>
                <a:cubicBezTo>
                  <a:pt x="641399" y="0"/>
                  <a:pt x="1983650" y="26977"/>
                  <a:pt x="2293506" y="23499"/>
                </a:cubicBezTo>
                <a:close/>
              </a:path>
            </a:pathLst>
          </a:custGeom>
          <a:solidFill>
            <a:schemeClr val="tx2">
              <a:lumMod val="50000"/>
            </a:schemeClr>
          </a:solidFill>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8" name="Straight Connector 47"/>
          <p:cNvCxnSpPr/>
          <p:nvPr/>
        </p:nvCxnSpPr>
        <p:spPr>
          <a:xfrm rot="5400000">
            <a:off x="3778728" y="3502766"/>
            <a:ext cx="1459684" cy="3403"/>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0800000">
            <a:off x="4506868" y="4217226"/>
            <a:ext cx="12407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4013747" y="3503378"/>
            <a:ext cx="1459684" cy="2178"/>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4256023" y="3507844"/>
            <a:ext cx="1452427" cy="502"/>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4505557" y="3518394"/>
            <a:ext cx="1430655" cy="1174"/>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4728264" y="3504467"/>
            <a:ext cx="14596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0800000">
            <a:off x="4506868" y="3983430"/>
            <a:ext cx="12407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0800000">
            <a:off x="4506868" y="3756892"/>
            <a:ext cx="12407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0800000">
            <a:off x="4506868" y="3530354"/>
            <a:ext cx="12407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0800000">
            <a:off x="4506868" y="3303815"/>
            <a:ext cx="12407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0800000">
            <a:off x="4506868" y="3077277"/>
            <a:ext cx="1240746" cy="0"/>
          </a:xfrm>
          <a:prstGeom prst="line">
            <a:avLst/>
          </a:prstGeom>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4373353" y="4205148"/>
            <a:ext cx="221209" cy="256185"/>
          </a:xfrm>
          <a:prstGeom prst="rect">
            <a:avLst/>
          </a:prstGeom>
          <a:noFill/>
        </p:spPr>
        <p:txBody>
          <a:bodyPr wrap="none" rtlCol="0">
            <a:spAutoFit/>
          </a:bodyPr>
          <a:lstStyle/>
          <a:p>
            <a:r>
              <a:rPr lang="en-US" sz="1400" dirty="0" smtClean="0"/>
              <a:t>0</a:t>
            </a:r>
            <a:endParaRPr lang="en-US" sz="1400" dirty="0"/>
          </a:p>
        </p:txBody>
      </p:sp>
      <p:sp>
        <p:nvSpPr>
          <p:cNvPr id="60" name="TextBox 59"/>
          <p:cNvSpPr txBox="1"/>
          <p:nvPr/>
        </p:nvSpPr>
        <p:spPr>
          <a:xfrm>
            <a:off x="4602789" y="4205148"/>
            <a:ext cx="221209" cy="256185"/>
          </a:xfrm>
          <a:prstGeom prst="rect">
            <a:avLst/>
          </a:prstGeom>
          <a:noFill/>
        </p:spPr>
        <p:txBody>
          <a:bodyPr wrap="none" rtlCol="0">
            <a:spAutoFit/>
          </a:bodyPr>
          <a:lstStyle/>
          <a:p>
            <a:r>
              <a:rPr lang="en-US" sz="1400" dirty="0" smtClean="0"/>
              <a:t>1</a:t>
            </a:r>
            <a:endParaRPr lang="en-US" sz="1400" dirty="0"/>
          </a:p>
        </p:txBody>
      </p:sp>
      <p:sp>
        <p:nvSpPr>
          <p:cNvPr id="61" name="TextBox 60"/>
          <p:cNvSpPr txBox="1"/>
          <p:nvPr/>
        </p:nvSpPr>
        <p:spPr>
          <a:xfrm>
            <a:off x="4832225" y="4205148"/>
            <a:ext cx="221209" cy="256185"/>
          </a:xfrm>
          <a:prstGeom prst="rect">
            <a:avLst/>
          </a:prstGeom>
          <a:noFill/>
        </p:spPr>
        <p:txBody>
          <a:bodyPr wrap="none" rtlCol="0">
            <a:spAutoFit/>
          </a:bodyPr>
          <a:lstStyle/>
          <a:p>
            <a:r>
              <a:rPr lang="en-US" sz="1400" dirty="0" smtClean="0"/>
              <a:t>2</a:t>
            </a:r>
            <a:endParaRPr lang="en-US" sz="1400" dirty="0"/>
          </a:p>
        </p:txBody>
      </p:sp>
      <p:sp>
        <p:nvSpPr>
          <p:cNvPr id="62" name="TextBox 61"/>
          <p:cNvSpPr txBox="1"/>
          <p:nvPr/>
        </p:nvSpPr>
        <p:spPr>
          <a:xfrm>
            <a:off x="5061661" y="4205148"/>
            <a:ext cx="221209" cy="256185"/>
          </a:xfrm>
          <a:prstGeom prst="rect">
            <a:avLst/>
          </a:prstGeom>
          <a:noFill/>
        </p:spPr>
        <p:txBody>
          <a:bodyPr wrap="none" rtlCol="0">
            <a:spAutoFit/>
          </a:bodyPr>
          <a:lstStyle/>
          <a:p>
            <a:r>
              <a:rPr lang="en-US" sz="1400" dirty="0" smtClean="0"/>
              <a:t>3</a:t>
            </a:r>
            <a:endParaRPr lang="en-US" sz="1400" dirty="0"/>
          </a:p>
        </p:txBody>
      </p:sp>
      <p:sp>
        <p:nvSpPr>
          <p:cNvPr id="63" name="TextBox 62"/>
          <p:cNvSpPr txBox="1"/>
          <p:nvPr/>
        </p:nvSpPr>
        <p:spPr>
          <a:xfrm>
            <a:off x="4223614" y="3816025"/>
            <a:ext cx="221209" cy="256185"/>
          </a:xfrm>
          <a:prstGeom prst="rect">
            <a:avLst/>
          </a:prstGeom>
          <a:noFill/>
        </p:spPr>
        <p:txBody>
          <a:bodyPr wrap="none" rtlCol="0">
            <a:spAutoFit/>
          </a:bodyPr>
          <a:lstStyle/>
          <a:p>
            <a:r>
              <a:rPr lang="en-US" sz="1400" dirty="0" smtClean="0"/>
              <a:t>1</a:t>
            </a:r>
            <a:endParaRPr lang="en-US" sz="1400" dirty="0"/>
          </a:p>
        </p:txBody>
      </p:sp>
      <p:sp>
        <p:nvSpPr>
          <p:cNvPr id="64" name="TextBox 63"/>
          <p:cNvSpPr txBox="1"/>
          <p:nvPr/>
        </p:nvSpPr>
        <p:spPr>
          <a:xfrm>
            <a:off x="4223614" y="3587425"/>
            <a:ext cx="221209" cy="256185"/>
          </a:xfrm>
          <a:prstGeom prst="rect">
            <a:avLst/>
          </a:prstGeom>
          <a:noFill/>
        </p:spPr>
        <p:txBody>
          <a:bodyPr wrap="none" rtlCol="0">
            <a:spAutoFit/>
          </a:bodyPr>
          <a:lstStyle/>
          <a:p>
            <a:r>
              <a:rPr lang="en-US" sz="1400" dirty="0" smtClean="0"/>
              <a:t>2</a:t>
            </a:r>
            <a:endParaRPr lang="en-US" sz="1400" dirty="0"/>
          </a:p>
        </p:txBody>
      </p:sp>
      <p:sp>
        <p:nvSpPr>
          <p:cNvPr id="65" name="TextBox 64"/>
          <p:cNvSpPr txBox="1"/>
          <p:nvPr/>
        </p:nvSpPr>
        <p:spPr>
          <a:xfrm>
            <a:off x="4223614" y="3358825"/>
            <a:ext cx="221209" cy="256185"/>
          </a:xfrm>
          <a:prstGeom prst="rect">
            <a:avLst/>
          </a:prstGeom>
          <a:noFill/>
        </p:spPr>
        <p:txBody>
          <a:bodyPr wrap="none" rtlCol="0">
            <a:spAutoFit/>
          </a:bodyPr>
          <a:lstStyle/>
          <a:p>
            <a:r>
              <a:rPr lang="en-US" sz="1400" dirty="0" smtClean="0"/>
              <a:t>3</a:t>
            </a:r>
            <a:endParaRPr lang="en-US" sz="1400" dirty="0"/>
          </a:p>
        </p:txBody>
      </p:sp>
      <p:sp>
        <p:nvSpPr>
          <p:cNvPr id="66" name="TextBox 65"/>
          <p:cNvSpPr txBox="1"/>
          <p:nvPr/>
        </p:nvSpPr>
        <p:spPr>
          <a:xfrm>
            <a:off x="4223614" y="3130225"/>
            <a:ext cx="221209" cy="256185"/>
          </a:xfrm>
          <a:prstGeom prst="rect">
            <a:avLst/>
          </a:prstGeom>
          <a:noFill/>
        </p:spPr>
        <p:txBody>
          <a:bodyPr wrap="none" rtlCol="0">
            <a:spAutoFit/>
          </a:bodyPr>
          <a:lstStyle/>
          <a:p>
            <a:r>
              <a:rPr lang="en-US" sz="1400" dirty="0" smtClean="0"/>
              <a:t>4</a:t>
            </a:r>
            <a:endParaRPr lang="en-US" sz="1400" dirty="0"/>
          </a:p>
        </p:txBody>
      </p:sp>
      <p:sp>
        <p:nvSpPr>
          <p:cNvPr id="67" name="TextBox 66"/>
          <p:cNvSpPr txBox="1"/>
          <p:nvPr/>
        </p:nvSpPr>
        <p:spPr>
          <a:xfrm>
            <a:off x="4230742" y="2901625"/>
            <a:ext cx="221209" cy="256185"/>
          </a:xfrm>
          <a:prstGeom prst="rect">
            <a:avLst/>
          </a:prstGeom>
          <a:noFill/>
        </p:spPr>
        <p:txBody>
          <a:bodyPr wrap="none" rtlCol="0">
            <a:spAutoFit/>
          </a:bodyPr>
          <a:lstStyle/>
          <a:p>
            <a:r>
              <a:rPr lang="en-US" sz="1400" dirty="0" smtClean="0"/>
              <a:t>5</a:t>
            </a:r>
            <a:endParaRPr lang="en-US" sz="1400" dirty="0"/>
          </a:p>
        </p:txBody>
      </p:sp>
      <p:sp>
        <p:nvSpPr>
          <p:cNvPr id="68" name="TextBox 67"/>
          <p:cNvSpPr txBox="1"/>
          <p:nvPr/>
        </p:nvSpPr>
        <p:spPr>
          <a:xfrm>
            <a:off x="5291097" y="4205148"/>
            <a:ext cx="221209" cy="256185"/>
          </a:xfrm>
          <a:prstGeom prst="rect">
            <a:avLst/>
          </a:prstGeom>
          <a:noFill/>
        </p:spPr>
        <p:txBody>
          <a:bodyPr wrap="none" rtlCol="0">
            <a:spAutoFit/>
          </a:bodyPr>
          <a:lstStyle/>
          <a:p>
            <a:r>
              <a:rPr lang="en-US" sz="1400" dirty="0" smtClean="0"/>
              <a:t>4</a:t>
            </a:r>
            <a:endParaRPr lang="en-US" sz="1400" dirty="0"/>
          </a:p>
        </p:txBody>
      </p:sp>
      <p:sp>
        <p:nvSpPr>
          <p:cNvPr id="69" name="Oval 68"/>
          <p:cNvSpPr/>
          <p:nvPr/>
        </p:nvSpPr>
        <p:spPr>
          <a:xfrm>
            <a:off x="5416748" y="3041626"/>
            <a:ext cx="82311" cy="82669"/>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70" name="Straight Connector 69"/>
          <p:cNvCxnSpPr/>
          <p:nvPr/>
        </p:nvCxnSpPr>
        <p:spPr>
          <a:xfrm rot="10800000">
            <a:off x="4506868" y="2875080"/>
            <a:ext cx="1240746" cy="0"/>
          </a:xfrm>
          <a:prstGeom prst="line">
            <a:avLst/>
          </a:prstGeom>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4223614" y="2729297"/>
            <a:ext cx="221209" cy="256185"/>
          </a:xfrm>
          <a:prstGeom prst="rect">
            <a:avLst/>
          </a:prstGeom>
          <a:noFill/>
        </p:spPr>
        <p:txBody>
          <a:bodyPr wrap="none" rtlCol="0">
            <a:spAutoFit/>
          </a:bodyPr>
          <a:lstStyle/>
          <a:p>
            <a:r>
              <a:rPr lang="en-US" sz="1400" dirty="0" smtClean="0"/>
              <a:t>6</a:t>
            </a:r>
            <a:endParaRPr lang="en-US" sz="1400" dirty="0"/>
          </a:p>
        </p:txBody>
      </p:sp>
      <p:sp>
        <p:nvSpPr>
          <p:cNvPr id="72" name="Oval 71"/>
          <p:cNvSpPr/>
          <p:nvPr/>
        </p:nvSpPr>
        <p:spPr>
          <a:xfrm>
            <a:off x="4470262" y="3044860"/>
            <a:ext cx="76200" cy="762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3" name="Oval 72"/>
          <p:cNvSpPr/>
          <p:nvPr/>
        </p:nvSpPr>
        <p:spPr>
          <a:xfrm>
            <a:off x="4943504" y="3044860"/>
            <a:ext cx="76200" cy="762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4" name="Oval 73"/>
          <p:cNvSpPr/>
          <p:nvPr/>
        </p:nvSpPr>
        <p:spPr>
          <a:xfrm>
            <a:off x="4943507" y="2841667"/>
            <a:ext cx="76200" cy="762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5" name="Oval 74"/>
          <p:cNvSpPr/>
          <p:nvPr/>
        </p:nvSpPr>
        <p:spPr>
          <a:xfrm>
            <a:off x="4951990" y="3721680"/>
            <a:ext cx="76200" cy="76200"/>
          </a:xfrm>
          <a:prstGeom prst="ellipse">
            <a:avLst/>
          </a:prstGeom>
          <a:solidFill>
            <a:schemeClr val="accent3"/>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6" name="Oval 75"/>
          <p:cNvSpPr/>
          <p:nvPr/>
        </p:nvSpPr>
        <p:spPr>
          <a:xfrm>
            <a:off x="5423698" y="3264492"/>
            <a:ext cx="76200" cy="76200"/>
          </a:xfrm>
          <a:prstGeom prst="ellipse">
            <a:avLst/>
          </a:prstGeom>
          <a:solidFill>
            <a:schemeClr val="accent3"/>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7" name="Oval 76"/>
          <p:cNvSpPr/>
          <p:nvPr/>
        </p:nvSpPr>
        <p:spPr>
          <a:xfrm>
            <a:off x="4480269" y="4171635"/>
            <a:ext cx="76200" cy="76200"/>
          </a:xfrm>
          <a:prstGeom prst="ellipse">
            <a:avLst/>
          </a:prstGeom>
          <a:solidFill>
            <a:schemeClr val="accent3"/>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nvGrpSpPr>
          <p:cNvPr id="3" name="Group 163"/>
          <p:cNvGrpSpPr/>
          <p:nvPr/>
        </p:nvGrpSpPr>
        <p:grpSpPr>
          <a:xfrm>
            <a:off x="7018522" y="2630235"/>
            <a:ext cx="1524000" cy="1788308"/>
            <a:chOff x="7468466" y="370869"/>
            <a:chExt cx="1524000" cy="1788308"/>
          </a:xfrm>
        </p:grpSpPr>
        <p:sp>
          <p:nvSpPr>
            <p:cNvPr id="79" name="Oval 78"/>
            <p:cNvSpPr/>
            <p:nvPr/>
          </p:nvSpPr>
          <p:spPr>
            <a:xfrm>
              <a:off x="7670806" y="1603816"/>
              <a:ext cx="177800" cy="172357"/>
            </a:xfrm>
            <a:prstGeom prst="ellipse">
              <a:avLst/>
            </a:prstGeom>
            <a:solidFill>
              <a:schemeClr val="tx2">
                <a:lumMod val="50000"/>
              </a:schemeClr>
            </a:solidFill>
            <a:ln w="12700">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80" name="Oval 79"/>
            <p:cNvSpPr/>
            <p:nvPr/>
          </p:nvSpPr>
          <p:spPr>
            <a:xfrm>
              <a:off x="8135257" y="1589305"/>
              <a:ext cx="177800" cy="172357"/>
            </a:xfrm>
            <a:prstGeom prst="ellipse">
              <a:avLst/>
            </a:prstGeom>
            <a:solidFill>
              <a:schemeClr val="tx2">
                <a:lumMod val="50000"/>
              </a:schemeClr>
            </a:solidFill>
            <a:ln w="12700">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81" name="Oval 80"/>
            <p:cNvSpPr/>
            <p:nvPr/>
          </p:nvSpPr>
          <p:spPr>
            <a:xfrm>
              <a:off x="8621486" y="1589307"/>
              <a:ext cx="177800" cy="172357"/>
            </a:xfrm>
            <a:prstGeom prst="ellipse">
              <a:avLst/>
            </a:prstGeom>
            <a:solidFill>
              <a:schemeClr val="tx2">
                <a:lumMod val="50000"/>
              </a:schemeClr>
            </a:solidFill>
            <a:ln w="12700">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82" name="Oval 81"/>
            <p:cNvSpPr/>
            <p:nvPr/>
          </p:nvSpPr>
          <p:spPr>
            <a:xfrm>
              <a:off x="7678060" y="1146622"/>
              <a:ext cx="177800" cy="172357"/>
            </a:xfrm>
            <a:prstGeom prst="ellipse">
              <a:avLst/>
            </a:prstGeom>
            <a:solidFill>
              <a:schemeClr val="tx2">
                <a:lumMod val="50000"/>
              </a:schemeClr>
            </a:solidFill>
            <a:ln w="12700">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83" name="Oval 82"/>
            <p:cNvSpPr/>
            <p:nvPr/>
          </p:nvSpPr>
          <p:spPr>
            <a:xfrm>
              <a:off x="8142511" y="1132111"/>
              <a:ext cx="177800" cy="172357"/>
            </a:xfrm>
            <a:prstGeom prst="ellipse">
              <a:avLst/>
            </a:prstGeom>
            <a:solidFill>
              <a:schemeClr val="tx2">
                <a:lumMod val="50000"/>
              </a:schemeClr>
            </a:solidFill>
            <a:ln w="12700">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84" name="Oval 83"/>
            <p:cNvSpPr/>
            <p:nvPr/>
          </p:nvSpPr>
          <p:spPr>
            <a:xfrm>
              <a:off x="8628740" y="1132113"/>
              <a:ext cx="177800" cy="172357"/>
            </a:xfrm>
            <a:prstGeom prst="ellipse">
              <a:avLst/>
            </a:prstGeom>
            <a:solidFill>
              <a:schemeClr val="tx2">
                <a:lumMod val="50000"/>
              </a:schemeClr>
            </a:solidFill>
            <a:ln w="12700">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85" name="Oval 84"/>
            <p:cNvSpPr/>
            <p:nvPr/>
          </p:nvSpPr>
          <p:spPr>
            <a:xfrm>
              <a:off x="8142508" y="696688"/>
              <a:ext cx="177800" cy="172357"/>
            </a:xfrm>
            <a:prstGeom prst="ellipse">
              <a:avLst/>
            </a:prstGeom>
            <a:solidFill>
              <a:schemeClr val="tx2">
                <a:lumMod val="50000"/>
              </a:schemeClr>
            </a:solidFill>
            <a:ln w="12700">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86" name="Oval 85"/>
            <p:cNvSpPr/>
            <p:nvPr/>
          </p:nvSpPr>
          <p:spPr>
            <a:xfrm>
              <a:off x="8628737" y="696690"/>
              <a:ext cx="177800" cy="172357"/>
            </a:xfrm>
            <a:prstGeom prst="ellipse">
              <a:avLst/>
            </a:prstGeom>
            <a:solidFill>
              <a:schemeClr val="tx2">
                <a:lumMod val="50000"/>
              </a:schemeClr>
            </a:solidFill>
            <a:ln w="12700">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87" name="Oval 86"/>
            <p:cNvSpPr/>
            <p:nvPr/>
          </p:nvSpPr>
          <p:spPr>
            <a:xfrm>
              <a:off x="7670800" y="696685"/>
              <a:ext cx="177800" cy="172357"/>
            </a:xfrm>
            <a:prstGeom prst="ellipse">
              <a:avLst/>
            </a:prstGeom>
            <a:solidFill>
              <a:schemeClr val="tx2">
                <a:lumMod val="50000"/>
              </a:schemeClr>
            </a:solidFill>
            <a:ln w="12700">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cxnSp>
          <p:nvCxnSpPr>
            <p:cNvPr id="88" name="Straight Connector 87"/>
            <p:cNvCxnSpPr/>
            <p:nvPr/>
          </p:nvCxnSpPr>
          <p:spPr>
            <a:xfrm rot="5400000">
              <a:off x="7023580" y="1200610"/>
              <a:ext cx="1459684" cy="3403"/>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10800000">
              <a:off x="7751720" y="1915070"/>
              <a:ext cx="12407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7258599" y="1201222"/>
              <a:ext cx="1459684" cy="2178"/>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16200000" flipH="1">
              <a:off x="7500875" y="1205688"/>
              <a:ext cx="1452427" cy="502"/>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a:off x="7750409" y="1216238"/>
              <a:ext cx="1430655" cy="1174"/>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5400000">
              <a:off x="7973116" y="1202311"/>
              <a:ext cx="14596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10800000">
              <a:off x="7751720" y="1681274"/>
              <a:ext cx="12407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10800000">
              <a:off x="7751720" y="1454736"/>
              <a:ext cx="12407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10800000">
              <a:off x="7751720" y="1228198"/>
              <a:ext cx="12407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10800000">
              <a:off x="7751720" y="1001659"/>
              <a:ext cx="12407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10800000">
              <a:off x="7751720" y="775121"/>
              <a:ext cx="1240746" cy="0"/>
            </a:xfrm>
            <a:prstGeom prst="line">
              <a:avLst/>
            </a:prstGeom>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7618205" y="1902992"/>
              <a:ext cx="221209" cy="256185"/>
            </a:xfrm>
            <a:prstGeom prst="rect">
              <a:avLst/>
            </a:prstGeom>
            <a:noFill/>
          </p:spPr>
          <p:txBody>
            <a:bodyPr wrap="none" rtlCol="0">
              <a:spAutoFit/>
            </a:bodyPr>
            <a:lstStyle/>
            <a:p>
              <a:r>
                <a:rPr lang="en-US" sz="1400" dirty="0" smtClean="0"/>
                <a:t>0</a:t>
              </a:r>
              <a:endParaRPr lang="en-US" sz="1400" dirty="0"/>
            </a:p>
          </p:txBody>
        </p:sp>
        <p:sp>
          <p:nvSpPr>
            <p:cNvPr id="100" name="TextBox 99"/>
            <p:cNvSpPr txBox="1"/>
            <p:nvPr/>
          </p:nvSpPr>
          <p:spPr>
            <a:xfrm>
              <a:off x="7847641" y="1902992"/>
              <a:ext cx="221209" cy="256185"/>
            </a:xfrm>
            <a:prstGeom prst="rect">
              <a:avLst/>
            </a:prstGeom>
            <a:noFill/>
          </p:spPr>
          <p:txBody>
            <a:bodyPr wrap="none" rtlCol="0">
              <a:spAutoFit/>
            </a:bodyPr>
            <a:lstStyle/>
            <a:p>
              <a:r>
                <a:rPr lang="en-US" sz="1400" dirty="0" smtClean="0"/>
                <a:t>1</a:t>
              </a:r>
              <a:endParaRPr lang="en-US" sz="1400" dirty="0"/>
            </a:p>
          </p:txBody>
        </p:sp>
        <p:sp>
          <p:nvSpPr>
            <p:cNvPr id="101" name="TextBox 100"/>
            <p:cNvSpPr txBox="1"/>
            <p:nvPr/>
          </p:nvSpPr>
          <p:spPr>
            <a:xfrm>
              <a:off x="8077077" y="1902992"/>
              <a:ext cx="221209" cy="256185"/>
            </a:xfrm>
            <a:prstGeom prst="rect">
              <a:avLst/>
            </a:prstGeom>
            <a:noFill/>
          </p:spPr>
          <p:txBody>
            <a:bodyPr wrap="none" rtlCol="0">
              <a:spAutoFit/>
            </a:bodyPr>
            <a:lstStyle/>
            <a:p>
              <a:r>
                <a:rPr lang="en-US" sz="1400" dirty="0" smtClean="0"/>
                <a:t>2</a:t>
              </a:r>
              <a:endParaRPr lang="en-US" sz="1400" dirty="0"/>
            </a:p>
          </p:txBody>
        </p:sp>
        <p:sp>
          <p:nvSpPr>
            <p:cNvPr id="102" name="TextBox 101"/>
            <p:cNvSpPr txBox="1"/>
            <p:nvPr/>
          </p:nvSpPr>
          <p:spPr>
            <a:xfrm>
              <a:off x="8306513" y="1902992"/>
              <a:ext cx="221209" cy="256185"/>
            </a:xfrm>
            <a:prstGeom prst="rect">
              <a:avLst/>
            </a:prstGeom>
            <a:noFill/>
          </p:spPr>
          <p:txBody>
            <a:bodyPr wrap="none" rtlCol="0">
              <a:spAutoFit/>
            </a:bodyPr>
            <a:lstStyle/>
            <a:p>
              <a:r>
                <a:rPr lang="en-US" sz="1400" dirty="0" smtClean="0"/>
                <a:t>3</a:t>
              </a:r>
              <a:endParaRPr lang="en-US" sz="1400" dirty="0"/>
            </a:p>
          </p:txBody>
        </p:sp>
        <p:sp>
          <p:nvSpPr>
            <p:cNvPr id="103" name="TextBox 102"/>
            <p:cNvSpPr txBox="1"/>
            <p:nvPr/>
          </p:nvSpPr>
          <p:spPr>
            <a:xfrm>
              <a:off x="7468466" y="1513869"/>
              <a:ext cx="221209" cy="256185"/>
            </a:xfrm>
            <a:prstGeom prst="rect">
              <a:avLst/>
            </a:prstGeom>
            <a:noFill/>
          </p:spPr>
          <p:txBody>
            <a:bodyPr wrap="none" rtlCol="0">
              <a:spAutoFit/>
            </a:bodyPr>
            <a:lstStyle/>
            <a:p>
              <a:r>
                <a:rPr lang="en-US" sz="1400" dirty="0" smtClean="0"/>
                <a:t>1</a:t>
              </a:r>
              <a:endParaRPr lang="en-US" sz="1400" dirty="0"/>
            </a:p>
          </p:txBody>
        </p:sp>
        <p:sp>
          <p:nvSpPr>
            <p:cNvPr id="104" name="TextBox 103"/>
            <p:cNvSpPr txBox="1"/>
            <p:nvPr/>
          </p:nvSpPr>
          <p:spPr>
            <a:xfrm>
              <a:off x="7468466" y="1285269"/>
              <a:ext cx="221209" cy="256185"/>
            </a:xfrm>
            <a:prstGeom prst="rect">
              <a:avLst/>
            </a:prstGeom>
            <a:noFill/>
          </p:spPr>
          <p:txBody>
            <a:bodyPr wrap="none" rtlCol="0">
              <a:spAutoFit/>
            </a:bodyPr>
            <a:lstStyle/>
            <a:p>
              <a:r>
                <a:rPr lang="en-US" sz="1400" dirty="0" smtClean="0"/>
                <a:t>2</a:t>
              </a:r>
              <a:endParaRPr lang="en-US" sz="1400" dirty="0"/>
            </a:p>
          </p:txBody>
        </p:sp>
        <p:sp>
          <p:nvSpPr>
            <p:cNvPr id="105" name="TextBox 104"/>
            <p:cNvSpPr txBox="1"/>
            <p:nvPr/>
          </p:nvSpPr>
          <p:spPr>
            <a:xfrm>
              <a:off x="7468466" y="1056669"/>
              <a:ext cx="221209" cy="256185"/>
            </a:xfrm>
            <a:prstGeom prst="rect">
              <a:avLst/>
            </a:prstGeom>
            <a:noFill/>
          </p:spPr>
          <p:txBody>
            <a:bodyPr wrap="none" rtlCol="0">
              <a:spAutoFit/>
            </a:bodyPr>
            <a:lstStyle/>
            <a:p>
              <a:r>
                <a:rPr lang="en-US" sz="1400" dirty="0" smtClean="0"/>
                <a:t>3</a:t>
              </a:r>
              <a:endParaRPr lang="en-US" sz="1400" dirty="0"/>
            </a:p>
          </p:txBody>
        </p:sp>
        <p:sp>
          <p:nvSpPr>
            <p:cNvPr id="106" name="TextBox 105"/>
            <p:cNvSpPr txBox="1"/>
            <p:nvPr/>
          </p:nvSpPr>
          <p:spPr>
            <a:xfrm>
              <a:off x="7468466" y="828069"/>
              <a:ext cx="221209" cy="256185"/>
            </a:xfrm>
            <a:prstGeom prst="rect">
              <a:avLst/>
            </a:prstGeom>
            <a:noFill/>
          </p:spPr>
          <p:txBody>
            <a:bodyPr wrap="none" rtlCol="0">
              <a:spAutoFit/>
            </a:bodyPr>
            <a:lstStyle/>
            <a:p>
              <a:r>
                <a:rPr lang="en-US" sz="1400" dirty="0" smtClean="0"/>
                <a:t>4</a:t>
              </a:r>
              <a:endParaRPr lang="en-US" sz="1400" dirty="0"/>
            </a:p>
          </p:txBody>
        </p:sp>
        <p:sp>
          <p:nvSpPr>
            <p:cNvPr id="107" name="TextBox 106"/>
            <p:cNvSpPr txBox="1"/>
            <p:nvPr/>
          </p:nvSpPr>
          <p:spPr>
            <a:xfrm>
              <a:off x="7475594" y="599469"/>
              <a:ext cx="221209" cy="256185"/>
            </a:xfrm>
            <a:prstGeom prst="rect">
              <a:avLst/>
            </a:prstGeom>
            <a:noFill/>
          </p:spPr>
          <p:txBody>
            <a:bodyPr wrap="none" rtlCol="0">
              <a:spAutoFit/>
            </a:bodyPr>
            <a:lstStyle/>
            <a:p>
              <a:r>
                <a:rPr lang="en-US" sz="1400" dirty="0" smtClean="0"/>
                <a:t>5</a:t>
              </a:r>
              <a:endParaRPr lang="en-US" sz="1400" dirty="0"/>
            </a:p>
          </p:txBody>
        </p:sp>
        <p:sp>
          <p:nvSpPr>
            <p:cNvPr id="108" name="TextBox 107"/>
            <p:cNvSpPr txBox="1"/>
            <p:nvPr/>
          </p:nvSpPr>
          <p:spPr>
            <a:xfrm>
              <a:off x="8535949" y="1902992"/>
              <a:ext cx="221209" cy="256185"/>
            </a:xfrm>
            <a:prstGeom prst="rect">
              <a:avLst/>
            </a:prstGeom>
            <a:noFill/>
          </p:spPr>
          <p:txBody>
            <a:bodyPr wrap="none" rtlCol="0">
              <a:spAutoFit/>
            </a:bodyPr>
            <a:lstStyle/>
            <a:p>
              <a:r>
                <a:rPr lang="en-US" sz="1400" dirty="0" smtClean="0"/>
                <a:t>4</a:t>
              </a:r>
              <a:endParaRPr lang="en-US" sz="1400" dirty="0"/>
            </a:p>
          </p:txBody>
        </p:sp>
        <p:sp>
          <p:nvSpPr>
            <p:cNvPr id="109" name="Oval 108"/>
            <p:cNvSpPr/>
            <p:nvPr/>
          </p:nvSpPr>
          <p:spPr>
            <a:xfrm>
              <a:off x="8661600" y="739470"/>
              <a:ext cx="82311" cy="82669"/>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110" name="Straight Connector 109"/>
            <p:cNvCxnSpPr/>
            <p:nvPr/>
          </p:nvCxnSpPr>
          <p:spPr>
            <a:xfrm rot="10800000">
              <a:off x="7751720" y="572924"/>
              <a:ext cx="1240746" cy="0"/>
            </a:xfrm>
            <a:prstGeom prst="line">
              <a:avLst/>
            </a:prstGeom>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a:off x="7468466" y="370869"/>
              <a:ext cx="221209" cy="256185"/>
            </a:xfrm>
            <a:prstGeom prst="rect">
              <a:avLst/>
            </a:prstGeom>
            <a:noFill/>
          </p:spPr>
          <p:txBody>
            <a:bodyPr wrap="none" rtlCol="0">
              <a:spAutoFit/>
            </a:bodyPr>
            <a:lstStyle/>
            <a:p>
              <a:r>
                <a:rPr lang="en-US" sz="1400" dirty="0" smtClean="0"/>
                <a:t>6</a:t>
              </a:r>
              <a:endParaRPr lang="en-US" sz="1400" dirty="0"/>
            </a:p>
          </p:txBody>
        </p:sp>
        <p:sp>
          <p:nvSpPr>
            <p:cNvPr id="112" name="Oval 111"/>
            <p:cNvSpPr/>
            <p:nvPr/>
          </p:nvSpPr>
          <p:spPr>
            <a:xfrm>
              <a:off x="7715114" y="742704"/>
              <a:ext cx="76200" cy="762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113" name="TextBox 112"/>
          <p:cNvSpPr txBox="1"/>
          <p:nvPr/>
        </p:nvSpPr>
        <p:spPr>
          <a:xfrm>
            <a:off x="2543629" y="2367459"/>
            <a:ext cx="624114" cy="646331"/>
          </a:xfrm>
          <a:prstGeom prst="rect">
            <a:avLst/>
          </a:prstGeom>
          <a:noFill/>
        </p:spPr>
        <p:txBody>
          <a:bodyPr wrap="square" rtlCol="0">
            <a:spAutoFit/>
          </a:bodyPr>
          <a:lstStyle/>
          <a:p>
            <a:r>
              <a:rPr lang="en-US" sz="3600" dirty="0" smtClean="0">
                <a:solidFill>
                  <a:srgbClr val="FF0000"/>
                </a:solidFill>
                <a:sym typeface="Wingdings"/>
              </a:rPr>
              <a:t></a:t>
            </a:r>
            <a:endParaRPr lang="en-US" sz="3600" dirty="0" smtClean="0">
              <a:solidFill>
                <a:srgbClr val="FF0000"/>
              </a:solidFill>
            </a:endParaRPr>
          </a:p>
        </p:txBody>
      </p:sp>
      <p:sp>
        <p:nvSpPr>
          <p:cNvPr id="114" name="TextBox 113"/>
          <p:cNvSpPr txBox="1"/>
          <p:nvPr/>
        </p:nvSpPr>
        <p:spPr>
          <a:xfrm>
            <a:off x="8476343" y="2367459"/>
            <a:ext cx="522513" cy="646331"/>
          </a:xfrm>
          <a:prstGeom prst="rect">
            <a:avLst/>
          </a:prstGeom>
          <a:noFill/>
        </p:spPr>
        <p:txBody>
          <a:bodyPr wrap="square" rtlCol="0">
            <a:spAutoFit/>
          </a:bodyPr>
          <a:lstStyle/>
          <a:p>
            <a:r>
              <a:rPr lang="en-US" sz="3600" dirty="0" smtClean="0">
                <a:solidFill>
                  <a:srgbClr val="00B050"/>
                </a:solidFill>
                <a:sym typeface="Wingdings"/>
              </a:rPr>
              <a:t></a:t>
            </a:r>
            <a:endParaRPr lang="en-US" sz="3600" dirty="0" smtClean="0">
              <a:solidFill>
                <a:srgbClr val="00B050"/>
              </a:solidFill>
            </a:endParaRPr>
          </a:p>
        </p:txBody>
      </p:sp>
      <p:sp>
        <p:nvSpPr>
          <p:cNvPr id="115" name="TextBox 114"/>
          <p:cNvSpPr txBox="1"/>
          <p:nvPr/>
        </p:nvSpPr>
        <p:spPr>
          <a:xfrm>
            <a:off x="5443728" y="2367459"/>
            <a:ext cx="624114" cy="646331"/>
          </a:xfrm>
          <a:prstGeom prst="rect">
            <a:avLst/>
          </a:prstGeom>
          <a:noFill/>
        </p:spPr>
        <p:txBody>
          <a:bodyPr wrap="square" rtlCol="0">
            <a:spAutoFit/>
          </a:bodyPr>
          <a:lstStyle/>
          <a:p>
            <a:r>
              <a:rPr lang="en-US" sz="3600" dirty="0" smtClean="0">
                <a:solidFill>
                  <a:srgbClr val="FF0000"/>
                </a:solidFill>
                <a:sym typeface="Wingdings"/>
              </a:rPr>
              <a:t></a:t>
            </a:r>
            <a:endParaRPr lang="en-US" sz="3600" dirty="0" smtClean="0">
              <a:solidFill>
                <a:srgbClr val="FF0000"/>
              </a:solidFill>
            </a:endParaRPr>
          </a:p>
        </p:txBody>
      </p:sp>
      <p:sp>
        <p:nvSpPr>
          <p:cNvPr id="116" name="Down Arrow 115"/>
          <p:cNvSpPr/>
          <p:nvPr/>
        </p:nvSpPr>
        <p:spPr>
          <a:xfrm rot="16200000">
            <a:off x="5911304" y="3798943"/>
            <a:ext cx="228600" cy="381000"/>
          </a:xfrm>
          <a:prstGeom prst="downArrow">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Down Arrow 116"/>
          <p:cNvSpPr/>
          <p:nvPr/>
        </p:nvSpPr>
        <p:spPr>
          <a:xfrm rot="16200000">
            <a:off x="3059247" y="3769914"/>
            <a:ext cx="228600" cy="381000"/>
          </a:xfrm>
          <a:prstGeom prst="downArrow">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p:cNvSpPr txBox="1"/>
          <p:nvPr/>
        </p:nvSpPr>
        <p:spPr>
          <a:xfrm>
            <a:off x="3171372" y="2370075"/>
            <a:ext cx="769257" cy="307777"/>
          </a:xfrm>
          <a:prstGeom prst="rect">
            <a:avLst/>
          </a:prstGeom>
          <a:noFill/>
        </p:spPr>
        <p:txBody>
          <a:bodyPr wrap="square" rtlCol="0">
            <a:spAutoFit/>
          </a:bodyPr>
          <a:lstStyle/>
          <a:p>
            <a:r>
              <a:rPr lang="en-US" sz="1400" dirty="0" smtClean="0">
                <a:solidFill>
                  <a:schemeClr val="tx2"/>
                </a:solidFill>
                <a:latin typeface="Arial" pitchFamily="34" charset="0"/>
                <a:cs typeface="Arial" pitchFamily="34" charset="0"/>
              </a:rPr>
              <a:t>parity</a:t>
            </a:r>
          </a:p>
        </p:txBody>
      </p:sp>
      <p:sp>
        <p:nvSpPr>
          <p:cNvPr id="122" name="TextBox 121"/>
          <p:cNvSpPr txBox="1"/>
          <p:nvPr/>
        </p:nvSpPr>
        <p:spPr>
          <a:xfrm>
            <a:off x="6008915" y="2370073"/>
            <a:ext cx="769257" cy="307777"/>
          </a:xfrm>
          <a:prstGeom prst="rect">
            <a:avLst/>
          </a:prstGeom>
          <a:noFill/>
        </p:spPr>
        <p:txBody>
          <a:bodyPr wrap="square" rtlCol="0">
            <a:spAutoFit/>
          </a:bodyPr>
          <a:lstStyle/>
          <a:p>
            <a:r>
              <a:rPr lang="en-US" sz="1400" dirty="0" smtClean="0">
                <a:solidFill>
                  <a:schemeClr val="tx2"/>
                </a:solidFill>
                <a:latin typeface="Arial" pitchFamily="34" charset="0"/>
                <a:cs typeface="Arial" pitchFamily="34" charset="0"/>
              </a:rPr>
              <a:t>parity</a:t>
            </a:r>
          </a:p>
        </p:txBody>
      </p:sp>
      <p:grpSp>
        <p:nvGrpSpPr>
          <p:cNvPr id="4" name="Group 334"/>
          <p:cNvGrpSpPr/>
          <p:nvPr/>
        </p:nvGrpSpPr>
        <p:grpSpPr>
          <a:xfrm>
            <a:off x="225048" y="2744314"/>
            <a:ext cx="1068592" cy="1516928"/>
            <a:chOff x="-52593" y="525996"/>
            <a:chExt cx="1068592" cy="1516928"/>
          </a:xfrm>
        </p:grpSpPr>
        <p:sp>
          <p:nvSpPr>
            <p:cNvPr id="124" name="TextBox 123"/>
            <p:cNvSpPr txBox="1"/>
            <p:nvPr/>
          </p:nvSpPr>
          <p:spPr>
            <a:xfrm>
              <a:off x="223149" y="533254"/>
              <a:ext cx="560622" cy="430887"/>
            </a:xfrm>
            <a:prstGeom prst="rect">
              <a:avLst/>
            </a:prstGeom>
            <a:noFill/>
          </p:spPr>
          <p:txBody>
            <a:bodyPr wrap="square" rtlCol="0">
              <a:spAutoFit/>
            </a:bodyPr>
            <a:lstStyle/>
            <a:p>
              <a:r>
                <a:rPr lang="en-US" sz="1100" dirty="0" smtClean="0">
                  <a:latin typeface="Arial" pitchFamily="34" charset="0"/>
                  <a:cs typeface="Arial" pitchFamily="34" charset="0"/>
                </a:rPr>
                <a:t>x+=z; </a:t>
              </a:r>
              <a:br>
                <a:rPr lang="en-US" sz="1100" dirty="0" smtClean="0">
                  <a:latin typeface="Arial" pitchFamily="34" charset="0"/>
                  <a:cs typeface="Arial" pitchFamily="34" charset="0"/>
                </a:rPr>
              </a:br>
              <a:r>
                <a:rPr lang="en-US" sz="1100" dirty="0" smtClean="0">
                  <a:latin typeface="Arial" pitchFamily="34" charset="0"/>
                  <a:cs typeface="Arial" pitchFamily="34" charset="0"/>
                </a:rPr>
                <a:t>x+=z </a:t>
              </a:r>
            </a:p>
          </p:txBody>
        </p:sp>
        <p:sp>
          <p:nvSpPr>
            <p:cNvPr id="125" name="TextBox 124"/>
            <p:cNvSpPr txBox="1"/>
            <p:nvPr/>
          </p:nvSpPr>
          <p:spPr>
            <a:xfrm>
              <a:off x="223149" y="894298"/>
              <a:ext cx="553365" cy="430887"/>
            </a:xfrm>
            <a:prstGeom prst="rect">
              <a:avLst/>
            </a:prstGeom>
            <a:noFill/>
          </p:spPr>
          <p:txBody>
            <a:bodyPr wrap="square" rtlCol="0">
              <a:spAutoFit/>
            </a:bodyPr>
            <a:lstStyle/>
            <a:p>
              <a:pPr>
                <a:tabLst>
                  <a:tab pos="282575" algn="l"/>
                </a:tabLst>
              </a:pPr>
              <a:r>
                <a:rPr lang="en-US" sz="1100" dirty="0" smtClean="0">
                  <a:latin typeface="Arial" pitchFamily="34" charset="0"/>
                  <a:cs typeface="Arial" pitchFamily="34" charset="0"/>
                </a:rPr>
                <a:t>z++; </a:t>
              </a:r>
            </a:p>
            <a:p>
              <a:r>
                <a:rPr lang="en-US" sz="1100" dirty="0" smtClean="0">
                  <a:latin typeface="Arial" pitchFamily="34" charset="0"/>
                  <a:cs typeface="Arial" pitchFamily="34" charset="0"/>
                </a:rPr>
                <a:t>z++;</a:t>
              </a:r>
            </a:p>
          </p:txBody>
        </p:sp>
        <p:sp>
          <p:nvSpPr>
            <p:cNvPr id="126" name="TextBox 125"/>
            <p:cNvSpPr txBox="1"/>
            <p:nvPr/>
          </p:nvSpPr>
          <p:spPr>
            <a:xfrm>
              <a:off x="223148" y="1273483"/>
              <a:ext cx="792851" cy="769441"/>
            </a:xfrm>
            <a:prstGeom prst="rect">
              <a:avLst/>
            </a:prstGeom>
            <a:noFill/>
          </p:spPr>
          <p:txBody>
            <a:bodyPr wrap="square" rtlCol="0">
              <a:spAutoFit/>
            </a:bodyPr>
            <a:lstStyle/>
            <a:p>
              <a:r>
                <a:rPr lang="en-US" sz="1100" dirty="0" smtClean="0">
                  <a:latin typeface="Arial" pitchFamily="34" charset="0"/>
                  <a:cs typeface="Arial" pitchFamily="34" charset="0"/>
                </a:rPr>
                <a:t>y1=f(x)</a:t>
              </a:r>
            </a:p>
            <a:p>
              <a:r>
                <a:rPr lang="en-US" sz="1100" dirty="0" smtClean="0">
                  <a:latin typeface="Arial" pitchFamily="34" charset="0"/>
                  <a:cs typeface="Arial" pitchFamily="34" charset="0"/>
                </a:rPr>
                <a:t>y2=x</a:t>
              </a:r>
            </a:p>
            <a:p>
              <a:r>
                <a:rPr lang="en-US" sz="1100" dirty="0" smtClean="0">
                  <a:latin typeface="Arial" pitchFamily="34" charset="0"/>
                  <a:cs typeface="Arial" pitchFamily="34" charset="0"/>
                </a:rPr>
                <a:t>assert </a:t>
              </a:r>
            </a:p>
            <a:p>
              <a:r>
                <a:rPr lang="en-US" sz="1100" dirty="0" smtClean="0">
                  <a:latin typeface="Arial" pitchFamily="34" charset="0"/>
                  <a:cs typeface="Arial" pitchFamily="34" charset="0"/>
                </a:rPr>
                <a:t>   y1!= y2</a:t>
              </a:r>
            </a:p>
          </p:txBody>
        </p:sp>
        <p:sp>
          <p:nvSpPr>
            <p:cNvPr id="127" name="TextBox 126"/>
            <p:cNvSpPr txBox="1"/>
            <p:nvPr/>
          </p:nvSpPr>
          <p:spPr>
            <a:xfrm>
              <a:off x="-52593" y="525996"/>
              <a:ext cx="381128" cy="261610"/>
            </a:xfrm>
            <a:prstGeom prst="rect">
              <a:avLst/>
            </a:prstGeom>
            <a:noFill/>
          </p:spPr>
          <p:txBody>
            <a:bodyPr wrap="square" rtlCol="0">
              <a:spAutoFit/>
            </a:bodyPr>
            <a:lstStyle/>
            <a:p>
              <a:r>
                <a:rPr lang="en-US" sz="1100" dirty="0" smtClean="0">
                  <a:latin typeface="Arial" pitchFamily="34" charset="0"/>
                  <a:cs typeface="Arial" pitchFamily="34" charset="0"/>
                </a:rPr>
                <a:t>T1</a:t>
              </a:r>
            </a:p>
          </p:txBody>
        </p:sp>
        <p:sp>
          <p:nvSpPr>
            <p:cNvPr id="128" name="TextBox 127"/>
            <p:cNvSpPr txBox="1"/>
            <p:nvPr/>
          </p:nvSpPr>
          <p:spPr>
            <a:xfrm>
              <a:off x="-52593" y="896106"/>
              <a:ext cx="348340" cy="261610"/>
            </a:xfrm>
            <a:prstGeom prst="rect">
              <a:avLst/>
            </a:prstGeom>
            <a:noFill/>
          </p:spPr>
          <p:txBody>
            <a:bodyPr wrap="square" rtlCol="0">
              <a:spAutoFit/>
            </a:bodyPr>
            <a:lstStyle/>
            <a:p>
              <a:r>
                <a:rPr lang="en-US" sz="1100" dirty="0" smtClean="0">
                  <a:latin typeface="Arial" pitchFamily="34" charset="0"/>
                  <a:cs typeface="Arial" pitchFamily="34" charset="0"/>
                </a:rPr>
                <a:t>T2</a:t>
              </a:r>
            </a:p>
          </p:txBody>
        </p:sp>
        <p:sp>
          <p:nvSpPr>
            <p:cNvPr id="129" name="TextBox 128"/>
            <p:cNvSpPr txBox="1"/>
            <p:nvPr/>
          </p:nvSpPr>
          <p:spPr>
            <a:xfrm>
              <a:off x="-52593" y="1273478"/>
              <a:ext cx="348343" cy="261610"/>
            </a:xfrm>
            <a:prstGeom prst="rect">
              <a:avLst/>
            </a:prstGeom>
            <a:noFill/>
          </p:spPr>
          <p:txBody>
            <a:bodyPr wrap="square" rtlCol="0">
              <a:spAutoFit/>
            </a:bodyPr>
            <a:lstStyle/>
            <a:p>
              <a:r>
                <a:rPr lang="en-US" sz="1100" dirty="0" smtClean="0">
                  <a:latin typeface="Arial" pitchFamily="34" charset="0"/>
                  <a:cs typeface="Arial" pitchFamily="34" charset="0"/>
                </a:rPr>
                <a:t>T3</a:t>
              </a:r>
            </a:p>
          </p:txBody>
        </p:sp>
      </p:grpSp>
      <p:grpSp>
        <p:nvGrpSpPr>
          <p:cNvPr id="45" name="Group 339"/>
          <p:cNvGrpSpPr/>
          <p:nvPr/>
        </p:nvGrpSpPr>
        <p:grpSpPr>
          <a:xfrm>
            <a:off x="3280305" y="2751571"/>
            <a:ext cx="1068592" cy="1516928"/>
            <a:chOff x="215916" y="533253"/>
            <a:chExt cx="1068592" cy="1516928"/>
          </a:xfrm>
        </p:grpSpPr>
        <p:grpSp>
          <p:nvGrpSpPr>
            <p:cNvPr id="78" name="Group 334"/>
            <p:cNvGrpSpPr/>
            <p:nvPr/>
          </p:nvGrpSpPr>
          <p:grpSpPr>
            <a:xfrm>
              <a:off x="215916" y="533253"/>
              <a:ext cx="1068592" cy="1516928"/>
              <a:chOff x="-52593" y="525996"/>
              <a:chExt cx="1068592" cy="1516928"/>
            </a:xfrm>
          </p:grpSpPr>
          <p:sp>
            <p:nvSpPr>
              <p:cNvPr id="133" name="TextBox 132"/>
              <p:cNvSpPr txBox="1"/>
              <p:nvPr/>
            </p:nvSpPr>
            <p:spPr>
              <a:xfrm>
                <a:off x="223149" y="533254"/>
                <a:ext cx="560622" cy="430887"/>
              </a:xfrm>
              <a:prstGeom prst="rect">
                <a:avLst/>
              </a:prstGeom>
              <a:noFill/>
            </p:spPr>
            <p:txBody>
              <a:bodyPr wrap="square" rtlCol="0">
                <a:spAutoFit/>
              </a:bodyPr>
              <a:lstStyle/>
              <a:p>
                <a:r>
                  <a:rPr lang="en-US" sz="1100" dirty="0" smtClean="0">
                    <a:latin typeface="Arial" pitchFamily="34" charset="0"/>
                    <a:cs typeface="Arial" pitchFamily="34" charset="0"/>
                  </a:rPr>
                  <a:t>x+=z; </a:t>
                </a:r>
                <a:br>
                  <a:rPr lang="en-US" sz="1100" dirty="0" smtClean="0">
                    <a:latin typeface="Arial" pitchFamily="34" charset="0"/>
                    <a:cs typeface="Arial" pitchFamily="34" charset="0"/>
                  </a:rPr>
                </a:br>
                <a:r>
                  <a:rPr lang="en-US" sz="1100" dirty="0" smtClean="0">
                    <a:latin typeface="Arial" pitchFamily="34" charset="0"/>
                    <a:cs typeface="Arial" pitchFamily="34" charset="0"/>
                  </a:rPr>
                  <a:t>x+=z </a:t>
                </a:r>
              </a:p>
            </p:txBody>
          </p:sp>
          <p:sp>
            <p:nvSpPr>
              <p:cNvPr id="134" name="TextBox 133"/>
              <p:cNvSpPr txBox="1"/>
              <p:nvPr/>
            </p:nvSpPr>
            <p:spPr>
              <a:xfrm>
                <a:off x="223149" y="894298"/>
                <a:ext cx="553365" cy="430887"/>
              </a:xfrm>
              <a:prstGeom prst="rect">
                <a:avLst/>
              </a:prstGeom>
              <a:noFill/>
            </p:spPr>
            <p:txBody>
              <a:bodyPr wrap="square" rtlCol="0">
                <a:spAutoFit/>
              </a:bodyPr>
              <a:lstStyle/>
              <a:p>
                <a:pPr>
                  <a:tabLst>
                    <a:tab pos="282575" algn="l"/>
                  </a:tabLst>
                </a:pPr>
                <a:r>
                  <a:rPr lang="en-US" sz="1100" dirty="0" smtClean="0">
                    <a:latin typeface="Arial" pitchFamily="34" charset="0"/>
                    <a:cs typeface="Arial" pitchFamily="34" charset="0"/>
                  </a:rPr>
                  <a:t>z++; </a:t>
                </a:r>
              </a:p>
              <a:p>
                <a:r>
                  <a:rPr lang="en-US" sz="1100" dirty="0" smtClean="0">
                    <a:latin typeface="Arial" pitchFamily="34" charset="0"/>
                    <a:cs typeface="Arial" pitchFamily="34" charset="0"/>
                  </a:rPr>
                  <a:t>z++;</a:t>
                </a:r>
              </a:p>
            </p:txBody>
          </p:sp>
          <p:sp>
            <p:nvSpPr>
              <p:cNvPr id="135" name="TextBox 134"/>
              <p:cNvSpPr txBox="1"/>
              <p:nvPr/>
            </p:nvSpPr>
            <p:spPr>
              <a:xfrm>
                <a:off x="223148" y="1273483"/>
                <a:ext cx="792851" cy="769441"/>
              </a:xfrm>
              <a:prstGeom prst="rect">
                <a:avLst/>
              </a:prstGeom>
              <a:noFill/>
            </p:spPr>
            <p:txBody>
              <a:bodyPr wrap="square" rtlCol="0">
                <a:spAutoFit/>
              </a:bodyPr>
              <a:lstStyle/>
              <a:p>
                <a:r>
                  <a:rPr lang="en-US" sz="1100" dirty="0" smtClean="0">
                    <a:latin typeface="Arial" pitchFamily="34" charset="0"/>
                    <a:cs typeface="Arial" pitchFamily="34" charset="0"/>
                  </a:rPr>
                  <a:t>y1=f(x)</a:t>
                </a:r>
              </a:p>
              <a:p>
                <a:r>
                  <a:rPr lang="en-US" sz="1100" dirty="0" smtClean="0">
                    <a:latin typeface="Arial" pitchFamily="34" charset="0"/>
                    <a:cs typeface="Arial" pitchFamily="34" charset="0"/>
                  </a:rPr>
                  <a:t>y2=x</a:t>
                </a:r>
              </a:p>
              <a:p>
                <a:r>
                  <a:rPr lang="en-US" sz="1100" dirty="0" smtClean="0">
                    <a:latin typeface="Arial" pitchFamily="34" charset="0"/>
                    <a:cs typeface="Arial" pitchFamily="34" charset="0"/>
                  </a:rPr>
                  <a:t>assert </a:t>
                </a:r>
              </a:p>
              <a:p>
                <a:r>
                  <a:rPr lang="en-US" sz="1100" dirty="0" smtClean="0">
                    <a:latin typeface="Arial" pitchFamily="34" charset="0"/>
                    <a:cs typeface="Arial" pitchFamily="34" charset="0"/>
                  </a:rPr>
                  <a:t>   y1!= y2</a:t>
                </a:r>
              </a:p>
            </p:txBody>
          </p:sp>
          <p:sp>
            <p:nvSpPr>
              <p:cNvPr id="136" name="TextBox 135"/>
              <p:cNvSpPr txBox="1"/>
              <p:nvPr/>
            </p:nvSpPr>
            <p:spPr>
              <a:xfrm>
                <a:off x="-52593" y="525996"/>
                <a:ext cx="367021" cy="261610"/>
              </a:xfrm>
              <a:prstGeom prst="rect">
                <a:avLst/>
              </a:prstGeom>
              <a:noFill/>
            </p:spPr>
            <p:txBody>
              <a:bodyPr wrap="square" rtlCol="0">
                <a:spAutoFit/>
              </a:bodyPr>
              <a:lstStyle/>
              <a:p>
                <a:r>
                  <a:rPr lang="en-US" sz="1100" dirty="0" smtClean="0">
                    <a:latin typeface="Arial" pitchFamily="34" charset="0"/>
                    <a:cs typeface="Arial" pitchFamily="34" charset="0"/>
                  </a:rPr>
                  <a:t>T1</a:t>
                </a:r>
              </a:p>
            </p:txBody>
          </p:sp>
          <p:sp>
            <p:nvSpPr>
              <p:cNvPr id="137" name="TextBox 136"/>
              <p:cNvSpPr txBox="1"/>
              <p:nvPr/>
            </p:nvSpPr>
            <p:spPr>
              <a:xfrm>
                <a:off x="-52593" y="896106"/>
                <a:ext cx="348340" cy="261610"/>
              </a:xfrm>
              <a:prstGeom prst="rect">
                <a:avLst/>
              </a:prstGeom>
              <a:noFill/>
            </p:spPr>
            <p:txBody>
              <a:bodyPr wrap="square" rtlCol="0">
                <a:spAutoFit/>
              </a:bodyPr>
              <a:lstStyle/>
              <a:p>
                <a:r>
                  <a:rPr lang="en-US" sz="1100" dirty="0" smtClean="0">
                    <a:latin typeface="Arial" pitchFamily="34" charset="0"/>
                    <a:cs typeface="Arial" pitchFamily="34" charset="0"/>
                  </a:rPr>
                  <a:t>T2</a:t>
                </a:r>
              </a:p>
            </p:txBody>
          </p:sp>
          <p:sp>
            <p:nvSpPr>
              <p:cNvPr id="138" name="TextBox 137"/>
              <p:cNvSpPr txBox="1"/>
              <p:nvPr/>
            </p:nvSpPr>
            <p:spPr>
              <a:xfrm>
                <a:off x="-52593" y="1273478"/>
                <a:ext cx="348343" cy="261610"/>
              </a:xfrm>
              <a:prstGeom prst="rect">
                <a:avLst/>
              </a:prstGeom>
              <a:noFill/>
            </p:spPr>
            <p:txBody>
              <a:bodyPr wrap="square" rtlCol="0">
                <a:spAutoFit/>
              </a:bodyPr>
              <a:lstStyle/>
              <a:p>
                <a:r>
                  <a:rPr lang="en-US" sz="1100" dirty="0" smtClean="0">
                    <a:latin typeface="Arial" pitchFamily="34" charset="0"/>
                    <a:cs typeface="Arial" pitchFamily="34" charset="0"/>
                  </a:rPr>
                  <a:t>T3</a:t>
                </a:r>
              </a:p>
            </p:txBody>
          </p:sp>
        </p:grpSp>
        <p:sp>
          <p:nvSpPr>
            <p:cNvPr id="132" name="Left Bracket 131"/>
            <p:cNvSpPr/>
            <p:nvPr/>
          </p:nvSpPr>
          <p:spPr>
            <a:xfrm>
              <a:off x="520692" y="963240"/>
              <a:ext cx="45719" cy="263217"/>
            </a:xfrm>
            <a:prstGeom prst="leftBracket">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a:p>
          </p:txBody>
        </p:sp>
      </p:grpSp>
      <p:grpSp>
        <p:nvGrpSpPr>
          <p:cNvPr id="118" name="Group 352"/>
          <p:cNvGrpSpPr/>
          <p:nvPr/>
        </p:nvGrpSpPr>
        <p:grpSpPr>
          <a:xfrm>
            <a:off x="6064032" y="2744314"/>
            <a:ext cx="1078866" cy="1516928"/>
            <a:chOff x="205642" y="533253"/>
            <a:chExt cx="1078866" cy="1516928"/>
          </a:xfrm>
        </p:grpSpPr>
        <p:grpSp>
          <p:nvGrpSpPr>
            <p:cNvPr id="119" name="Group 334"/>
            <p:cNvGrpSpPr/>
            <p:nvPr/>
          </p:nvGrpSpPr>
          <p:grpSpPr>
            <a:xfrm>
              <a:off x="205642" y="533253"/>
              <a:ext cx="1078866" cy="1516928"/>
              <a:chOff x="-62867" y="525996"/>
              <a:chExt cx="1078866" cy="1516928"/>
            </a:xfrm>
          </p:grpSpPr>
          <p:sp>
            <p:nvSpPr>
              <p:cNvPr id="143" name="TextBox 142"/>
              <p:cNvSpPr txBox="1"/>
              <p:nvPr/>
            </p:nvSpPr>
            <p:spPr>
              <a:xfrm>
                <a:off x="223149" y="533254"/>
                <a:ext cx="560622" cy="430887"/>
              </a:xfrm>
              <a:prstGeom prst="rect">
                <a:avLst/>
              </a:prstGeom>
              <a:noFill/>
            </p:spPr>
            <p:txBody>
              <a:bodyPr wrap="square" rtlCol="0">
                <a:spAutoFit/>
              </a:bodyPr>
              <a:lstStyle/>
              <a:p>
                <a:r>
                  <a:rPr lang="en-US" sz="1100" dirty="0" smtClean="0">
                    <a:latin typeface="Arial" pitchFamily="34" charset="0"/>
                    <a:cs typeface="Arial" pitchFamily="34" charset="0"/>
                  </a:rPr>
                  <a:t>x+=z; </a:t>
                </a:r>
                <a:br>
                  <a:rPr lang="en-US" sz="1100" dirty="0" smtClean="0">
                    <a:latin typeface="Arial" pitchFamily="34" charset="0"/>
                    <a:cs typeface="Arial" pitchFamily="34" charset="0"/>
                  </a:rPr>
                </a:br>
                <a:r>
                  <a:rPr lang="en-US" sz="1100" dirty="0" smtClean="0">
                    <a:latin typeface="Arial" pitchFamily="34" charset="0"/>
                    <a:cs typeface="Arial" pitchFamily="34" charset="0"/>
                  </a:rPr>
                  <a:t>x+=z </a:t>
                </a:r>
              </a:p>
            </p:txBody>
          </p:sp>
          <p:sp>
            <p:nvSpPr>
              <p:cNvPr id="144" name="TextBox 143"/>
              <p:cNvSpPr txBox="1"/>
              <p:nvPr/>
            </p:nvSpPr>
            <p:spPr>
              <a:xfrm>
                <a:off x="223149" y="894298"/>
                <a:ext cx="553365" cy="430887"/>
              </a:xfrm>
              <a:prstGeom prst="rect">
                <a:avLst/>
              </a:prstGeom>
              <a:noFill/>
            </p:spPr>
            <p:txBody>
              <a:bodyPr wrap="square" rtlCol="0">
                <a:spAutoFit/>
              </a:bodyPr>
              <a:lstStyle/>
              <a:p>
                <a:pPr>
                  <a:tabLst>
                    <a:tab pos="282575" algn="l"/>
                  </a:tabLst>
                </a:pPr>
                <a:r>
                  <a:rPr lang="en-US" sz="1100" dirty="0" smtClean="0">
                    <a:latin typeface="Arial" pitchFamily="34" charset="0"/>
                    <a:cs typeface="Arial" pitchFamily="34" charset="0"/>
                  </a:rPr>
                  <a:t>z++; </a:t>
                </a:r>
              </a:p>
              <a:p>
                <a:r>
                  <a:rPr lang="en-US" sz="1100" dirty="0" smtClean="0">
                    <a:latin typeface="Arial" pitchFamily="34" charset="0"/>
                    <a:cs typeface="Arial" pitchFamily="34" charset="0"/>
                  </a:rPr>
                  <a:t>z++;</a:t>
                </a:r>
              </a:p>
            </p:txBody>
          </p:sp>
          <p:sp>
            <p:nvSpPr>
              <p:cNvPr id="145" name="TextBox 144"/>
              <p:cNvSpPr txBox="1"/>
              <p:nvPr/>
            </p:nvSpPr>
            <p:spPr>
              <a:xfrm>
                <a:off x="223148" y="1273483"/>
                <a:ext cx="792851" cy="769441"/>
              </a:xfrm>
              <a:prstGeom prst="rect">
                <a:avLst/>
              </a:prstGeom>
              <a:noFill/>
            </p:spPr>
            <p:txBody>
              <a:bodyPr wrap="square" rtlCol="0">
                <a:spAutoFit/>
              </a:bodyPr>
              <a:lstStyle/>
              <a:p>
                <a:r>
                  <a:rPr lang="en-US" sz="1100" dirty="0" smtClean="0">
                    <a:latin typeface="Arial" pitchFamily="34" charset="0"/>
                    <a:cs typeface="Arial" pitchFamily="34" charset="0"/>
                  </a:rPr>
                  <a:t>y1=f(x)</a:t>
                </a:r>
              </a:p>
              <a:p>
                <a:r>
                  <a:rPr lang="en-US" sz="1100" dirty="0" smtClean="0">
                    <a:latin typeface="Arial" pitchFamily="34" charset="0"/>
                    <a:cs typeface="Arial" pitchFamily="34" charset="0"/>
                  </a:rPr>
                  <a:t>y2=x</a:t>
                </a:r>
              </a:p>
              <a:p>
                <a:r>
                  <a:rPr lang="en-US" sz="1100" dirty="0" smtClean="0">
                    <a:latin typeface="Arial" pitchFamily="34" charset="0"/>
                    <a:cs typeface="Arial" pitchFamily="34" charset="0"/>
                  </a:rPr>
                  <a:t>assert </a:t>
                </a:r>
              </a:p>
              <a:p>
                <a:r>
                  <a:rPr lang="en-US" sz="1100" dirty="0" smtClean="0">
                    <a:latin typeface="Arial" pitchFamily="34" charset="0"/>
                    <a:cs typeface="Arial" pitchFamily="34" charset="0"/>
                  </a:rPr>
                  <a:t>   y1!= y2</a:t>
                </a:r>
              </a:p>
            </p:txBody>
          </p:sp>
          <p:sp>
            <p:nvSpPr>
              <p:cNvPr id="146" name="TextBox 145"/>
              <p:cNvSpPr txBox="1"/>
              <p:nvPr/>
            </p:nvSpPr>
            <p:spPr>
              <a:xfrm>
                <a:off x="-62867" y="525996"/>
                <a:ext cx="501155" cy="261610"/>
              </a:xfrm>
              <a:prstGeom prst="rect">
                <a:avLst/>
              </a:prstGeom>
              <a:noFill/>
            </p:spPr>
            <p:txBody>
              <a:bodyPr wrap="square" rtlCol="0">
                <a:spAutoFit/>
              </a:bodyPr>
              <a:lstStyle/>
              <a:p>
                <a:r>
                  <a:rPr lang="en-US" sz="1100" dirty="0" smtClean="0">
                    <a:latin typeface="Arial" pitchFamily="34" charset="0"/>
                    <a:cs typeface="Arial" pitchFamily="34" charset="0"/>
                  </a:rPr>
                  <a:t>T1</a:t>
                </a:r>
              </a:p>
            </p:txBody>
          </p:sp>
          <p:sp>
            <p:nvSpPr>
              <p:cNvPr id="147" name="TextBox 146"/>
              <p:cNvSpPr txBox="1"/>
              <p:nvPr/>
            </p:nvSpPr>
            <p:spPr>
              <a:xfrm>
                <a:off x="-62867" y="896106"/>
                <a:ext cx="348340" cy="261610"/>
              </a:xfrm>
              <a:prstGeom prst="rect">
                <a:avLst/>
              </a:prstGeom>
              <a:noFill/>
            </p:spPr>
            <p:txBody>
              <a:bodyPr wrap="square" rtlCol="0">
                <a:spAutoFit/>
              </a:bodyPr>
              <a:lstStyle/>
              <a:p>
                <a:r>
                  <a:rPr lang="en-US" sz="1100" dirty="0" smtClean="0">
                    <a:latin typeface="Arial" pitchFamily="34" charset="0"/>
                    <a:cs typeface="Arial" pitchFamily="34" charset="0"/>
                  </a:rPr>
                  <a:t>T2</a:t>
                </a:r>
              </a:p>
            </p:txBody>
          </p:sp>
          <p:sp>
            <p:nvSpPr>
              <p:cNvPr id="148" name="TextBox 147"/>
              <p:cNvSpPr txBox="1"/>
              <p:nvPr/>
            </p:nvSpPr>
            <p:spPr>
              <a:xfrm>
                <a:off x="-62867" y="1273478"/>
                <a:ext cx="348343" cy="261610"/>
              </a:xfrm>
              <a:prstGeom prst="rect">
                <a:avLst/>
              </a:prstGeom>
              <a:noFill/>
            </p:spPr>
            <p:txBody>
              <a:bodyPr wrap="square" rtlCol="0">
                <a:spAutoFit/>
              </a:bodyPr>
              <a:lstStyle/>
              <a:p>
                <a:r>
                  <a:rPr lang="en-US" sz="1100" dirty="0" smtClean="0">
                    <a:latin typeface="Arial" pitchFamily="34" charset="0"/>
                    <a:cs typeface="Arial" pitchFamily="34" charset="0"/>
                  </a:rPr>
                  <a:t>T3</a:t>
                </a:r>
              </a:p>
            </p:txBody>
          </p:sp>
        </p:grpSp>
        <p:sp>
          <p:nvSpPr>
            <p:cNvPr id="141" name="Left Bracket 140"/>
            <p:cNvSpPr/>
            <p:nvPr/>
          </p:nvSpPr>
          <p:spPr>
            <a:xfrm>
              <a:off x="520692" y="963240"/>
              <a:ext cx="45719" cy="263217"/>
            </a:xfrm>
            <a:prstGeom prst="leftBracket">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a:p>
          </p:txBody>
        </p:sp>
        <p:sp>
          <p:nvSpPr>
            <p:cNvPr id="142" name="Left Bracket 141"/>
            <p:cNvSpPr/>
            <p:nvPr/>
          </p:nvSpPr>
          <p:spPr>
            <a:xfrm>
              <a:off x="520692" y="585868"/>
              <a:ext cx="45719" cy="299503"/>
            </a:xfrm>
            <a:prstGeom prst="leftBracket">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a:p>
          </p:txBody>
        </p:sp>
      </p:grpSp>
      <p:sp>
        <p:nvSpPr>
          <p:cNvPr id="149" name="Title 1"/>
          <p:cNvSpPr>
            <a:spLocks noGrp="1"/>
          </p:cNvSpPr>
          <p:nvPr>
            <p:ph type="title"/>
          </p:nvPr>
        </p:nvSpPr>
        <p:spPr>
          <a:xfrm>
            <a:off x="914400" y="512064"/>
            <a:ext cx="7772400" cy="914400"/>
          </a:xfrm>
        </p:spPr>
        <p:txBody>
          <a:bodyPr/>
          <a:lstStyle/>
          <a:p>
            <a:r>
              <a:rPr lang="en-US" sz="3200" dirty="0" smtClean="0"/>
              <a:t>Example: Avoiding Bad Interleavings</a:t>
            </a:r>
            <a:endParaRPr lang="en-US" sz="3200" dirty="0"/>
          </a:p>
        </p:txBody>
      </p:sp>
      <p:sp>
        <p:nvSpPr>
          <p:cNvPr id="150" name="TextBox 149"/>
          <p:cNvSpPr txBox="1"/>
          <p:nvPr/>
        </p:nvSpPr>
        <p:spPr>
          <a:xfrm>
            <a:off x="1676400" y="5715000"/>
            <a:ext cx="6016391" cy="523220"/>
          </a:xfrm>
          <a:prstGeom prst="rect">
            <a:avLst/>
          </a:prstGeom>
          <a:noFill/>
        </p:spPr>
        <p:txBody>
          <a:bodyPr wrap="none" rtlCol="0">
            <a:spAutoFit/>
          </a:bodyPr>
          <a:lstStyle/>
          <a:p>
            <a:r>
              <a:rPr lang="en-US" sz="2800" dirty="0" smtClean="0"/>
              <a:t>But we can also refine the abstraction…</a:t>
            </a:r>
            <a:endParaRPr lang="en-US" sz="2800" dirty="0"/>
          </a:p>
        </p:txBody>
      </p:sp>
      <p:sp>
        <p:nvSpPr>
          <p:cNvPr id="151" name="Slide Number Placeholder 150"/>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64</a:t>
            </a:fld>
            <a:endParaRPr kumimoji="0" lang="en-US" sz="1200">
              <a:solidFill>
                <a:schemeClr val="tx2"/>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wipe(left)">
                                      <p:cBhvr>
                                        <p:cTn id="7" dur="500"/>
                                        <p:tgtEl>
                                          <p:spTgt spid="1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2000"/>
                                        <p:tgtEl>
                                          <p:spTgt spid="47"/>
                                        </p:tgtEl>
                                      </p:cBhvr>
                                    </p:animEffect>
                                  </p:childTnLst>
                                </p:cTn>
                              </p:par>
                              <p:par>
                                <p:cTn id="13" presetID="10" presetClass="entr" presetSubtype="0"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2000"/>
                                        <p:tgtEl>
                                          <p:spTgt spid="48"/>
                                        </p:tgtEl>
                                      </p:cBhvr>
                                    </p:animEffect>
                                  </p:childTnLst>
                                </p:cTn>
                              </p:par>
                              <p:par>
                                <p:cTn id="16" presetID="10" presetClass="entr" presetSubtype="0" fill="hold" nodeType="with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childTnLst>
                                </p:cTn>
                              </p:par>
                              <p:par>
                                <p:cTn id="19" presetID="10" presetClass="entr" presetSubtype="0" fill="hold" nodeType="with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fade">
                                      <p:cBhvr>
                                        <p:cTn id="21" dur="2000"/>
                                        <p:tgtEl>
                                          <p:spTgt spid="50"/>
                                        </p:tgtEl>
                                      </p:cBhvr>
                                    </p:animEffect>
                                  </p:childTnLst>
                                </p:cTn>
                              </p:par>
                              <p:par>
                                <p:cTn id="22" presetID="10" presetClass="entr" presetSubtype="0" fill="hold" nodeType="with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fade">
                                      <p:cBhvr>
                                        <p:cTn id="24" dur="2000"/>
                                        <p:tgtEl>
                                          <p:spTgt spid="51"/>
                                        </p:tgtEl>
                                      </p:cBhvr>
                                    </p:animEffect>
                                  </p:childTnLst>
                                </p:cTn>
                              </p:par>
                              <p:par>
                                <p:cTn id="25" presetID="10"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2000"/>
                                        <p:tgtEl>
                                          <p:spTgt spid="52"/>
                                        </p:tgtEl>
                                      </p:cBhvr>
                                    </p:animEffect>
                                  </p:childTnLst>
                                </p:cTn>
                              </p:par>
                              <p:par>
                                <p:cTn id="28" presetID="10" presetClass="entr" presetSubtype="0" fill="hold"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fade">
                                      <p:cBhvr>
                                        <p:cTn id="30" dur="2000"/>
                                        <p:tgtEl>
                                          <p:spTgt spid="53"/>
                                        </p:tgtEl>
                                      </p:cBhvr>
                                    </p:animEffect>
                                  </p:childTnLst>
                                </p:cTn>
                              </p:par>
                              <p:par>
                                <p:cTn id="31" presetID="10" presetClass="entr" presetSubtype="0" fill="hold"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fade">
                                      <p:cBhvr>
                                        <p:cTn id="33" dur="2000"/>
                                        <p:tgtEl>
                                          <p:spTgt spid="54"/>
                                        </p:tgtEl>
                                      </p:cBhvr>
                                    </p:animEffect>
                                  </p:childTnLst>
                                </p:cTn>
                              </p:par>
                              <p:par>
                                <p:cTn id="34" presetID="10" presetClass="entr" presetSubtype="0" fill="hold"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fade">
                                      <p:cBhvr>
                                        <p:cTn id="36" dur="2000"/>
                                        <p:tgtEl>
                                          <p:spTgt spid="55"/>
                                        </p:tgtEl>
                                      </p:cBhvr>
                                    </p:animEffect>
                                  </p:childTnLst>
                                </p:cTn>
                              </p:par>
                              <p:par>
                                <p:cTn id="37" presetID="10" presetClass="entr" presetSubtype="0" fill="hold"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2000"/>
                                        <p:tgtEl>
                                          <p:spTgt spid="56"/>
                                        </p:tgtEl>
                                      </p:cBhvr>
                                    </p:animEffect>
                                  </p:childTnLst>
                                </p:cTn>
                              </p:par>
                              <p:par>
                                <p:cTn id="40" presetID="10" presetClass="entr" presetSubtype="0" fill="hold" nodeType="with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fade">
                                      <p:cBhvr>
                                        <p:cTn id="42" dur="2000"/>
                                        <p:tgtEl>
                                          <p:spTgt spid="57"/>
                                        </p:tgtEl>
                                      </p:cBhvr>
                                    </p:animEffect>
                                  </p:childTnLst>
                                </p:cTn>
                              </p:par>
                              <p:par>
                                <p:cTn id="43" presetID="10" presetClass="entr" presetSubtype="0" fill="hold"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2000"/>
                                        <p:tgtEl>
                                          <p:spTgt spid="5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9"/>
                                        </p:tgtEl>
                                        <p:attrNameLst>
                                          <p:attrName>style.visibility</p:attrName>
                                        </p:attrNameLst>
                                      </p:cBhvr>
                                      <p:to>
                                        <p:strVal val="visible"/>
                                      </p:to>
                                    </p:set>
                                    <p:animEffect transition="in" filter="fade">
                                      <p:cBhvr>
                                        <p:cTn id="48" dur="2000"/>
                                        <p:tgtEl>
                                          <p:spTgt spid="5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2000"/>
                                        <p:tgtEl>
                                          <p:spTgt spid="6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2000"/>
                                        <p:tgtEl>
                                          <p:spTgt spid="6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62"/>
                                        </p:tgtEl>
                                        <p:attrNameLst>
                                          <p:attrName>style.visibility</p:attrName>
                                        </p:attrNameLst>
                                      </p:cBhvr>
                                      <p:to>
                                        <p:strVal val="visible"/>
                                      </p:to>
                                    </p:set>
                                    <p:animEffect transition="in" filter="fade">
                                      <p:cBhvr>
                                        <p:cTn id="57" dur="2000"/>
                                        <p:tgtEl>
                                          <p:spTgt spid="6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3"/>
                                        </p:tgtEl>
                                        <p:attrNameLst>
                                          <p:attrName>style.visibility</p:attrName>
                                        </p:attrNameLst>
                                      </p:cBhvr>
                                      <p:to>
                                        <p:strVal val="visible"/>
                                      </p:to>
                                    </p:set>
                                    <p:animEffect transition="in" filter="fade">
                                      <p:cBhvr>
                                        <p:cTn id="60" dur="2000"/>
                                        <p:tgtEl>
                                          <p:spTgt spid="6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64"/>
                                        </p:tgtEl>
                                        <p:attrNameLst>
                                          <p:attrName>style.visibility</p:attrName>
                                        </p:attrNameLst>
                                      </p:cBhvr>
                                      <p:to>
                                        <p:strVal val="visible"/>
                                      </p:to>
                                    </p:set>
                                    <p:animEffect transition="in" filter="fade">
                                      <p:cBhvr>
                                        <p:cTn id="63" dur="2000"/>
                                        <p:tgtEl>
                                          <p:spTgt spid="6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Effect transition="in" filter="fade">
                                      <p:cBhvr>
                                        <p:cTn id="66" dur="2000"/>
                                        <p:tgtEl>
                                          <p:spTgt spid="6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66"/>
                                        </p:tgtEl>
                                        <p:attrNameLst>
                                          <p:attrName>style.visibility</p:attrName>
                                        </p:attrNameLst>
                                      </p:cBhvr>
                                      <p:to>
                                        <p:strVal val="visible"/>
                                      </p:to>
                                    </p:set>
                                    <p:animEffect transition="in" filter="fade">
                                      <p:cBhvr>
                                        <p:cTn id="69" dur="2000"/>
                                        <p:tgtEl>
                                          <p:spTgt spid="6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2000"/>
                                        <p:tgtEl>
                                          <p:spTgt spid="67"/>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fade">
                                      <p:cBhvr>
                                        <p:cTn id="75" dur="2000"/>
                                        <p:tgtEl>
                                          <p:spTgt spid="68"/>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fade">
                                      <p:cBhvr>
                                        <p:cTn id="78" dur="2000"/>
                                        <p:tgtEl>
                                          <p:spTgt spid="69"/>
                                        </p:tgtEl>
                                      </p:cBhvr>
                                    </p:animEffect>
                                  </p:childTnLst>
                                </p:cTn>
                              </p:par>
                              <p:par>
                                <p:cTn id="79" presetID="10" presetClass="entr" presetSubtype="0" fill="hold"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2000"/>
                                        <p:tgtEl>
                                          <p:spTgt spid="70"/>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71"/>
                                        </p:tgtEl>
                                        <p:attrNameLst>
                                          <p:attrName>style.visibility</p:attrName>
                                        </p:attrNameLst>
                                      </p:cBhvr>
                                      <p:to>
                                        <p:strVal val="visible"/>
                                      </p:to>
                                    </p:set>
                                    <p:animEffect transition="in" filter="fade">
                                      <p:cBhvr>
                                        <p:cTn id="84" dur="2000"/>
                                        <p:tgtEl>
                                          <p:spTgt spid="71"/>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72"/>
                                        </p:tgtEl>
                                        <p:attrNameLst>
                                          <p:attrName>style.visibility</p:attrName>
                                        </p:attrNameLst>
                                      </p:cBhvr>
                                      <p:to>
                                        <p:strVal val="visible"/>
                                      </p:to>
                                    </p:set>
                                    <p:animEffect transition="in" filter="fade">
                                      <p:cBhvr>
                                        <p:cTn id="87" dur="2000"/>
                                        <p:tgtEl>
                                          <p:spTgt spid="72"/>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2000"/>
                                        <p:tgtEl>
                                          <p:spTgt spid="73"/>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2000"/>
                                        <p:tgtEl>
                                          <p:spTgt spid="74"/>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75"/>
                                        </p:tgtEl>
                                        <p:attrNameLst>
                                          <p:attrName>style.visibility</p:attrName>
                                        </p:attrNameLst>
                                      </p:cBhvr>
                                      <p:to>
                                        <p:strVal val="visible"/>
                                      </p:to>
                                    </p:set>
                                    <p:animEffect transition="in" filter="fade">
                                      <p:cBhvr>
                                        <p:cTn id="96" dur="2000"/>
                                        <p:tgtEl>
                                          <p:spTgt spid="75"/>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76"/>
                                        </p:tgtEl>
                                        <p:attrNameLst>
                                          <p:attrName>style.visibility</p:attrName>
                                        </p:attrNameLst>
                                      </p:cBhvr>
                                      <p:to>
                                        <p:strVal val="visible"/>
                                      </p:to>
                                    </p:set>
                                    <p:animEffect transition="in" filter="fade">
                                      <p:cBhvr>
                                        <p:cTn id="99" dur="2000"/>
                                        <p:tgtEl>
                                          <p:spTgt spid="76"/>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77"/>
                                        </p:tgtEl>
                                        <p:attrNameLst>
                                          <p:attrName>style.visibility</p:attrName>
                                        </p:attrNameLst>
                                      </p:cBhvr>
                                      <p:to>
                                        <p:strVal val="visible"/>
                                      </p:to>
                                    </p:set>
                                    <p:animEffect transition="in" filter="fade">
                                      <p:cBhvr>
                                        <p:cTn id="102" dur="2000"/>
                                        <p:tgtEl>
                                          <p:spTgt spid="77"/>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115"/>
                                        </p:tgtEl>
                                        <p:attrNameLst>
                                          <p:attrName>style.visibility</p:attrName>
                                        </p:attrNameLst>
                                      </p:cBhvr>
                                      <p:to>
                                        <p:strVal val="visible"/>
                                      </p:to>
                                    </p:set>
                                    <p:animEffect transition="in" filter="fade">
                                      <p:cBhvr>
                                        <p:cTn id="105" dur="2000"/>
                                        <p:tgtEl>
                                          <p:spTgt spid="115"/>
                                        </p:tgtEl>
                                      </p:cBhvr>
                                    </p:animEffect>
                                  </p:childTnLst>
                                </p:cTn>
                              </p:par>
                              <p:par>
                                <p:cTn id="106" presetID="10" presetClass="entr" presetSubtype="0" fill="hold" nodeType="withEffect">
                                  <p:stCondLst>
                                    <p:cond delay="0"/>
                                  </p:stCondLst>
                                  <p:childTnLst>
                                    <p:set>
                                      <p:cBhvr>
                                        <p:cTn id="107" dur="1" fill="hold">
                                          <p:stCondLst>
                                            <p:cond delay="0"/>
                                          </p:stCondLst>
                                        </p:cTn>
                                        <p:tgtEl>
                                          <p:spTgt spid="45"/>
                                        </p:tgtEl>
                                        <p:attrNameLst>
                                          <p:attrName>style.visibility</p:attrName>
                                        </p:attrNameLst>
                                      </p:cBhvr>
                                      <p:to>
                                        <p:strVal val="visible"/>
                                      </p:to>
                                    </p:set>
                                    <p:animEffect transition="in" filter="fade">
                                      <p:cBhvr>
                                        <p:cTn id="108" dur="2000"/>
                                        <p:tgtEl>
                                          <p:spTgt spid="45"/>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21"/>
                                        </p:tgtEl>
                                        <p:attrNameLst>
                                          <p:attrName>style.visibility</p:attrName>
                                        </p:attrNameLst>
                                      </p:cBhvr>
                                      <p:to>
                                        <p:strVal val="visible"/>
                                      </p:to>
                                    </p:set>
                                    <p:animEffect transition="in" filter="fade">
                                      <p:cBhvr>
                                        <p:cTn id="111" dur="2000"/>
                                        <p:tgtEl>
                                          <p:spTgt spid="121"/>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grpId="0" nodeType="clickEffect">
                                  <p:stCondLst>
                                    <p:cond delay="0"/>
                                  </p:stCondLst>
                                  <p:childTnLst>
                                    <p:set>
                                      <p:cBhvr>
                                        <p:cTn id="115" dur="1" fill="hold">
                                          <p:stCondLst>
                                            <p:cond delay="0"/>
                                          </p:stCondLst>
                                        </p:cTn>
                                        <p:tgtEl>
                                          <p:spTgt spid="116"/>
                                        </p:tgtEl>
                                        <p:attrNameLst>
                                          <p:attrName>style.visibility</p:attrName>
                                        </p:attrNameLst>
                                      </p:cBhvr>
                                      <p:to>
                                        <p:strVal val="visible"/>
                                      </p:to>
                                    </p:set>
                                    <p:animEffect transition="in" filter="wipe(left)">
                                      <p:cBhvr>
                                        <p:cTn id="116" dur="500"/>
                                        <p:tgtEl>
                                          <p:spTgt spid="116"/>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nodeType="clickEffect">
                                  <p:stCondLst>
                                    <p:cond delay="0"/>
                                  </p:stCondLst>
                                  <p:childTnLst>
                                    <p:set>
                                      <p:cBhvr>
                                        <p:cTn id="120" dur="1" fill="hold">
                                          <p:stCondLst>
                                            <p:cond delay="0"/>
                                          </p:stCondLst>
                                        </p:cTn>
                                        <p:tgtEl>
                                          <p:spTgt spid="3"/>
                                        </p:tgtEl>
                                        <p:attrNameLst>
                                          <p:attrName>style.visibility</p:attrName>
                                        </p:attrNameLst>
                                      </p:cBhvr>
                                      <p:to>
                                        <p:strVal val="visible"/>
                                      </p:to>
                                    </p:set>
                                    <p:animEffect transition="in" filter="fade">
                                      <p:cBhvr>
                                        <p:cTn id="121" dur="2000"/>
                                        <p:tgtEl>
                                          <p:spTgt spid="3"/>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114"/>
                                        </p:tgtEl>
                                        <p:attrNameLst>
                                          <p:attrName>style.visibility</p:attrName>
                                        </p:attrNameLst>
                                      </p:cBhvr>
                                      <p:to>
                                        <p:strVal val="visible"/>
                                      </p:to>
                                    </p:set>
                                    <p:animEffect transition="in" filter="fade">
                                      <p:cBhvr>
                                        <p:cTn id="124" dur="2000"/>
                                        <p:tgtEl>
                                          <p:spTgt spid="114"/>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122"/>
                                        </p:tgtEl>
                                        <p:attrNameLst>
                                          <p:attrName>style.visibility</p:attrName>
                                        </p:attrNameLst>
                                      </p:cBhvr>
                                      <p:to>
                                        <p:strVal val="visible"/>
                                      </p:to>
                                    </p:set>
                                    <p:animEffect transition="in" filter="fade">
                                      <p:cBhvr>
                                        <p:cTn id="127" dur="2000"/>
                                        <p:tgtEl>
                                          <p:spTgt spid="122"/>
                                        </p:tgtEl>
                                      </p:cBhvr>
                                    </p:animEffect>
                                  </p:childTnLst>
                                </p:cTn>
                              </p:par>
                              <p:par>
                                <p:cTn id="128" presetID="10" presetClass="entr" presetSubtype="0" fill="hold" nodeType="withEffect">
                                  <p:stCondLst>
                                    <p:cond delay="0"/>
                                  </p:stCondLst>
                                  <p:childTnLst>
                                    <p:set>
                                      <p:cBhvr>
                                        <p:cTn id="129" dur="1" fill="hold">
                                          <p:stCondLst>
                                            <p:cond delay="0"/>
                                          </p:stCondLst>
                                        </p:cTn>
                                        <p:tgtEl>
                                          <p:spTgt spid="118"/>
                                        </p:tgtEl>
                                        <p:attrNameLst>
                                          <p:attrName>style.visibility</p:attrName>
                                        </p:attrNameLst>
                                      </p:cBhvr>
                                      <p:to>
                                        <p:strVal val="visible"/>
                                      </p:to>
                                    </p:set>
                                    <p:animEffect transition="in" filter="fade">
                                      <p:cBhvr>
                                        <p:cTn id="130" dur="2000"/>
                                        <p:tgtEl>
                                          <p:spTgt spid="118"/>
                                        </p:tgtEl>
                                      </p:cBhvr>
                                    </p:animEffect>
                                  </p:childTnLst>
                                </p:cTn>
                              </p:par>
                            </p:childTnLst>
                          </p:cTn>
                        </p:par>
                      </p:childTnLst>
                    </p:cTn>
                  </p:par>
                  <p:par>
                    <p:cTn id="131" fill="hold">
                      <p:stCondLst>
                        <p:cond delay="indefinite"/>
                      </p:stCondLst>
                      <p:childTnLst>
                        <p:par>
                          <p:cTn id="132" fill="hold">
                            <p:stCondLst>
                              <p:cond delay="0"/>
                            </p:stCondLst>
                            <p:childTnLst>
                              <p:par>
                                <p:cTn id="133" presetID="47" presetClass="entr" presetSubtype="0" fill="hold" grpId="0" nodeType="clickEffect">
                                  <p:stCondLst>
                                    <p:cond delay="0"/>
                                  </p:stCondLst>
                                  <p:childTnLst>
                                    <p:set>
                                      <p:cBhvr>
                                        <p:cTn id="134" dur="1" fill="hold">
                                          <p:stCondLst>
                                            <p:cond delay="0"/>
                                          </p:stCondLst>
                                        </p:cTn>
                                        <p:tgtEl>
                                          <p:spTgt spid="150"/>
                                        </p:tgtEl>
                                        <p:attrNameLst>
                                          <p:attrName>style.visibility</p:attrName>
                                        </p:attrNameLst>
                                      </p:cBhvr>
                                      <p:to>
                                        <p:strVal val="visible"/>
                                      </p:to>
                                    </p:set>
                                    <p:animEffect transition="in" filter="fade">
                                      <p:cBhvr>
                                        <p:cTn id="135" dur="1000"/>
                                        <p:tgtEl>
                                          <p:spTgt spid="150"/>
                                        </p:tgtEl>
                                      </p:cBhvr>
                                    </p:animEffect>
                                    <p:anim calcmode="lin" valueType="num">
                                      <p:cBhvr>
                                        <p:cTn id="136" dur="1000" fill="hold"/>
                                        <p:tgtEl>
                                          <p:spTgt spid="150"/>
                                        </p:tgtEl>
                                        <p:attrNameLst>
                                          <p:attrName>ppt_x</p:attrName>
                                        </p:attrNameLst>
                                      </p:cBhvr>
                                      <p:tavLst>
                                        <p:tav tm="0">
                                          <p:val>
                                            <p:strVal val="#ppt_x"/>
                                          </p:val>
                                        </p:tav>
                                        <p:tav tm="100000">
                                          <p:val>
                                            <p:strVal val="#ppt_x"/>
                                          </p:val>
                                        </p:tav>
                                      </p:tavLst>
                                    </p:anim>
                                    <p:anim calcmode="lin" valueType="num">
                                      <p:cBhvr>
                                        <p:cTn id="137" dur="1000" fill="hold"/>
                                        <p:tgtEl>
                                          <p:spTgt spid="1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59" grpId="0"/>
      <p:bldP spid="60" grpId="0"/>
      <p:bldP spid="61" grpId="0"/>
      <p:bldP spid="62" grpId="0"/>
      <p:bldP spid="63" grpId="0"/>
      <p:bldP spid="64" grpId="0"/>
      <p:bldP spid="65" grpId="0"/>
      <p:bldP spid="66" grpId="0"/>
      <p:bldP spid="67" grpId="0"/>
      <p:bldP spid="68" grpId="0"/>
      <p:bldP spid="69" grpId="0" animBg="1"/>
      <p:bldP spid="71" grpId="0"/>
      <p:bldP spid="72" grpId="0" animBg="1"/>
      <p:bldP spid="73" grpId="0" animBg="1"/>
      <p:bldP spid="74" grpId="0" animBg="1"/>
      <p:bldP spid="75" grpId="0" animBg="1"/>
      <p:bldP spid="76" grpId="0" animBg="1"/>
      <p:bldP spid="77" grpId="0" animBg="1"/>
      <p:bldP spid="114" grpId="0"/>
      <p:bldP spid="115" grpId="0"/>
      <p:bldP spid="116" grpId="0" animBg="1"/>
      <p:bldP spid="117" grpId="0" animBg="1"/>
      <p:bldP spid="121" grpId="0"/>
      <p:bldP spid="122" grpId="0"/>
      <p:bldP spid="150" grpId="0"/>
    </p:bld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p:cNvGrpSpPr/>
          <p:nvPr/>
        </p:nvGrpSpPr>
        <p:grpSpPr>
          <a:xfrm>
            <a:off x="1270823" y="74354"/>
            <a:ext cx="1838654" cy="2002394"/>
            <a:chOff x="936996" y="2362199"/>
            <a:chExt cx="1838654" cy="2002394"/>
          </a:xfrm>
        </p:grpSpPr>
        <p:sp>
          <p:nvSpPr>
            <p:cNvPr id="3" name="Rounded Rectangle 2"/>
            <p:cNvSpPr/>
            <p:nvPr/>
          </p:nvSpPr>
          <p:spPr>
            <a:xfrm>
              <a:off x="1126672" y="2735943"/>
              <a:ext cx="1139372" cy="1429657"/>
            </a:xfrm>
            <a:prstGeom prst="roundRect">
              <a:avLst/>
            </a:prstGeom>
            <a:solidFill>
              <a:schemeClr val="tx2">
                <a:lumMod val="50000"/>
              </a:schemeClr>
            </a:solidFill>
            <a:ln w="12700">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cxnSp>
          <p:nvCxnSpPr>
            <p:cNvPr id="4" name="Straight Connector 3"/>
            <p:cNvCxnSpPr/>
            <p:nvPr/>
          </p:nvCxnSpPr>
          <p:spPr>
            <a:xfrm rot="5400000">
              <a:off x="392439" y="3309758"/>
              <a:ext cx="1655624" cy="0"/>
            </a:xfrm>
            <a:prstGeom prst="line">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10800000">
              <a:off x="1220253" y="4120486"/>
              <a:ext cx="1379619" cy="0"/>
            </a:xfrm>
            <a:prstGeom prst="line">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6200000" flipH="1">
              <a:off x="727129" y="3406638"/>
              <a:ext cx="1459684" cy="217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6200000" flipH="1">
              <a:off x="969405" y="3411104"/>
              <a:ext cx="1452427" cy="502"/>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1218939" y="3421654"/>
              <a:ext cx="1430655" cy="1174"/>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1441646" y="3407727"/>
              <a:ext cx="14596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a:off x="1220250" y="3886690"/>
              <a:ext cx="12407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1220250" y="3660152"/>
              <a:ext cx="12407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0800000">
              <a:off x="1220250" y="3433614"/>
              <a:ext cx="12407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a:off x="1220250" y="3207075"/>
              <a:ext cx="12407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220250" y="2980537"/>
              <a:ext cx="1240746"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086735" y="4108408"/>
              <a:ext cx="221209" cy="256185"/>
            </a:xfrm>
            <a:prstGeom prst="rect">
              <a:avLst/>
            </a:prstGeom>
            <a:noFill/>
          </p:spPr>
          <p:txBody>
            <a:bodyPr wrap="none" rtlCol="0">
              <a:spAutoFit/>
            </a:bodyPr>
            <a:lstStyle/>
            <a:p>
              <a:r>
                <a:rPr lang="en-US" sz="1400" dirty="0" smtClean="0"/>
                <a:t>0</a:t>
              </a:r>
              <a:endParaRPr lang="en-US" sz="1400" dirty="0"/>
            </a:p>
          </p:txBody>
        </p:sp>
        <p:sp>
          <p:nvSpPr>
            <p:cNvPr id="16" name="TextBox 15"/>
            <p:cNvSpPr txBox="1"/>
            <p:nvPr/>
          </p:nvSpPr>
          <p:spPr>
            <a:xfrm>
              <a:off x="1545607" y="4108408"/>
              <a:ext cx="221209" cy="256185"/>
            </a:xfrm>
            <a:prstGeom prst="rect">
              <a:avLst/>
            </a:prstGeom>
            <a:noFill/>
          </p:spPr>
          <p:txBody>
            <a:bodyPr wrap="none" rtlCol="0">
              <a:spAutoFit/>
            </a:bodyPr>
            <a:lstStyle/>
            <a:p>
              <a:r>
                <a:rPr lang="en-US" sz="1400" dirty="0" smtClean="0"/>
                <a:t>2</a:t>
              </a:r>
              <a:endParaRPr lang="en-US" sz="1400" dirty="0"/>
            </a:p>
          </p:txBody>
        </p:sp>
        <p:sp>
          <p:nvSpPr>
            <p:cNvPr id="17" name="TextBox 16"/>
            <p:cNvSpPr txBox="1"/>
            <p:nvPr/>
          </p:nvSpPr>
          <p:spPr>
            <a:xfrm>
              <a:off x="1775043" y="4108408"/>
              <a:ext cx="221209" cy="256185"/>
            </a:xfrm>
            <a:prstGeom prst="rect">
              <a:avLst/>
            </a:prstGeom>
            <a:noFill/>
          </p:spPr>
          <p:txBody>
            <a:bodyPr wrap="none" rtlCol="0">
              <a:spAutoFit/>
            </a:bodyPr>
            <a:lstStyle/>
            <a:p>
              <a:r>
                <a:rPr lang="en-US" sz="1400" dirty="0" smtClean="0"/>
                <a:t>3</a:t>
              </a:r>
              <a:endParaRPr lang="en-US" sz="1400" dirty="0"/>
            </a:p>
          </p:txBody>
        </p:sp>
        <p:sp>
          <p:nvSpPr>
            <p:cNvPr id="18" name="TextBox 17"/>
            <p:cNvSpPr txBox="1"/>
            <p:nvPr/>
          </p:nvSpPr>
          <p:spPr>
            <a:xfrm>
              <a:off x="936996" y="3719285"/>
              <a:ext cx="221209" cy="256185"/>
            </a:xfrm>
            <a:prstGeom prst="rect">
              <a:avLst/>
            </a:prstGeom>
            <a:noFill/>
          </p:spPr>
          <p:txBody>
            <a:bodyPr wrap="none" rtlCol="0">
              <a:spAutoFit/>
            </a:bodyPr>
            <a:lstStyle/>
            <a:p>
              <a:r>
                <a:rPr lang="en-US" sz="1400" dirty="0" smtClean="0"/>
                <a:t>1</a:t>
              </a:r>
              <a:endParaRPr lang="en-US" sz="1400" dirty="0"/>
            </a:p>
          </p:txBody>
        </p:sp>
        <p:sp>
          <p:nvSpPr>
            <p:cNvPr id="19" name="TextBox 18"/>
            <p:cNvSpPr txBox="1"/>
            <p:nvPr/>
          </p:nvSpPr>
          <p:spPr>
            <a:xfrm>
              <a:off x="936996" y="3490685"/>
              <a:ext cx="221209" cy="256185"/>
            </a:xfrm>
            <a:prstGeom prst="rect">
              <a:avLst/>
            </a:prstGeom>
            <a:noFill/>
          </p:spPr>
          <p:txBody>
            <a:bodyPr wrap="none" rtlCol="0">
              <a:spAutoFit/>
            </a:bodyPr>
            <a:lstStyle/>
            <a:p>
              <a:r>
                <a:rPr lang="en-US" sz="1400" dirty="0" smtClean="0"/>
                <a:t>2</a:t>
              </a:r>
              <a:endParaRPr lang="en-US" sz="1400" dirty="0"/>
            </a:p>
          </p:txBody>
        </p:sp>
        <p:sp>
          <p:nvSpPr>
            <p:cNvPr id="20" name="TextBox 19"/>
            <p:cNvSpPr txBox="1"/>
            <p:nvPr/>
          </p:nvSpPr>
          <p:spPr>
            <a:xfrm>
              <a:off x="936996" y="3262085"/>
              <a:ext cx="221209" cy="256185"/>
            </a:xfrm>
            <a:prstGeom prst="rect">
              <a:avLst/>
            </a:prstGeom>
            <a:noFill/>
          </p:spPr>
          <p:txBody>
            <a:bodyPr wrap="none" rtlCol="0">
              <a:spAutoFit/>
            </a:bodyPr>
            <a:lstStyle/>
            <a:p>
              <a:r>
                <a:rPr lang="en-US" sz="1400" dirty="0" smtClean="0"/>
                <a:t>3</a:t>
              </a:r>
              <a:endParaRPr lang="en-US" sz="1400" dirty="0"/>
            </a:p>
          </p:txBody>
        </p:sp>
        <p:sp>
          <p:nvSpPr>
            <p:cNvPr id="21" name="TextBox 20"/>
            <p:cNvSpPr txBox="1"/>
            <p:nvPr/>
          </p:nvSpPr>
          <p:spPr>
            <a:xfrm>
              <a:off x="936996" y="3033485"/>
              <a:ext cx="221209" cy="256185"/>
            </a:xfrm>
            <a:prstGeom prst="rect">
              <a:avLst/>
            </a:prstGeom>
            <a:noFill/>
          </p:spPr>
          <p:txBody>
            <a:bodyPr wrap="none" rtlCol="0">
              <a:spAutoFit/>
            </a:bodyPr>
            <a:lstStyle/>
            <a:p>
              <a:r>
                <a:rPr lang="en-US" sz="1400" dirty="0" smtClean="0"/>
                <a:t>4</a:t>
              </a:r>
              <a:endParaRPr lang="en-US" sz="1400" dirty="0"/>
            </a:p>
          </p:txBody>
        </p:sp>
        <p:sp>
          <p:nvSpPr>
            <p:cNvPr id="22" name="TextBox 21"/>
            <p:cNvSpPr txBox="1"/>
            <p:nvPr/>
          </p:nvSpPr>
          <p:spPr>
            <a:xfrm>
              <a:off x="944124" y="2804885"/>
              <a:ext cx="221209" cy="256185"/>
            </a:xfrm>
            <a:prstGeom prst="rect">
              <a:avLst/>
            </a:prstGeom>
            <a:noFill/>
          </p:spPr>
          <p:txBody>
            <a:bodyPr wrap="none" rtlCol="0">
              <a:spAutoFit/>
            </a:bodyPr>
            <a:lstStyle/>
            <a:p>
              <a:r>
                <a:rPr lang="en-US" sz="1400" dirty="0" smtClean="0"/>
                <a:t>5</a:t>
              </a:r>
              <a:endParaRPr lang="en-US" sz="1400" dirty="0"/>
            </a:p>
          </p:txBody>
        </p:sp>
        <p:sp>
          <p:nvSpPr>
            <p:cNvPr id="23" name="TextBox 22"/>
            <p:cNvSpPr txBox="1"/>
            <p:nvPr/>
          </p:nvSpPr>
          <p:spPr>
            <a:xfrm>
              <a:off x="2004479" y="4108408"/>
              <a:ext cx="221209" cy="256185"/>
            </a:xfrm>
            <a:prstGeom prst="rect">
              <a:avLst/>
            </a:prstGeom>
            <a:noFill/>
          </p:spPr>
          <p:txBody>
            <a:bodyPr wrap="none" rtlCol="0">
              <a:spAutoFit/>
            </a:bodyPr>
            <a:lstStyle/>
            <a:p>
              <a:r>
                <a:rPr lang="en-US" sz="1400" dirty="0" smtClean="0"/>
                <a:t>4</a:t>
              </a:r>
              <a:endParaRPr lang="en-US" sz="1400" dirty="0"/>
            </a:p>
          </p:txBody>
        </p:sp>
        <p:sp>
          <p:nvSpPr>
            <p:cNvPr id="24" name="Oval 23"/>
            <p:cNvSpPr/>
            <p:nvPr/>
          </p:nvSpPr>
          <p:spPr>
            <a:xfrm>
              <a:off x="2130130" y="2944886"/>
              <a:ext cx="82311" cy="82669"/>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5" name="Straight Connector 24"/>
            <p:cNvCxnSpPr/>
            <p:nvPr/>
          </p:nvCxnSpPr>
          <p:spPr>
            <a:xfrm rot="10800000">
              <a:off x="1220250" y="2778340"/>
              <a:ext cx="1240746"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936996" y="2576285"/>
              <a:ext cx="221209" cy="256185"/>
            </a:xfrm>
            <a:prstGeom prst="rect">
              <a:avLst/>
            </a:prstGeom>
            <a:noFill/>
          </p:spPr>
          <p:txBody>
            <a:bodyPr wrap="none" rtlCol="0">
              <a:spAutoFit/>
            </a:bodyPr>
            <a:lstStyle/>
            <a:p>
              <a:r>
                <a:rPr lang="en-US" sz="1400" dirty="0" smtClean="0"/>
                <a:t>6</a:t>
              </a:r>
              <a:endParaRPr lang="en-US" sz="1400" dirty="0"/>
            </a:p>
          </p:txBody>
        </p:sp>
        <p:sp>
          <p:nvSpPr>
            <p:cNvPr id="27" name="Oval 26"/>
            <p:cNvSpPr/>
            <p:nvPr/>
          </p:nvSpPr>
          <p:spPr>
            <a:xfrm>
              <a:off x="1183644" y="2948120"/>
              <a:ext cx="76200" cy="762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8" name="Oval 27"/>
            <p:cNvSpPr/>
            <p:nvPr/>
          </p:nvSpPr>
          <p:spPr>
            <a:xfrm>
              <a:off x="1418499" y="2948120"/>
              <a:ext cx="76200" cy="762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9" name="Oval 28"/>
            <p:cNvSpPr/>
            <p:nvPr/>
          </p:nvSpPr>
          <p:spPr>
            <a:xfrm>
              <a:off x="1656886" y="2948120"/>
              <a:ext cx="76200" cy="762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0" name="Oval 29"/>
            <p:cNvSpPr/>
            <p:nvPr/>
          </p:nvSpPr>
          <p:spPr>
            <a:xfrm>
              <a:off x="1896370" y="2948120"/>
              <a:ext cx="76200" cy="762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1" name="Oval 30"/>
            <p:cNvSpPr/>
            <p:nvPr/>
          </p:nvSpPr>
          <p:spPr>
            <a:xfrm>
              <a:off x="1656889" y="2744927"/>
              <a:ext cx="76200" cy="762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2" name="Oval 31"/>
            <p:cNvSpPr/>
            <p:nvPr/>
          </p:nvSpPr>
          <p:spPr>
            <a:xfrm>
              <a:off x="2135854" y="2744930"/>
              <a:ext cx="76200" cy="762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3" name="Oval 32"/>
            <p:cNvSpPr/>
            <p:nvPr/>
          </p:nvSpPr>
          <p:spPr>
            <a:xfrm>
              <a:off x="1659081" y="3399971"/>
              <a:ext cx="76200" cy="762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4" name="Oval 33"/>
            <p:cNvSpPr/>
            <p:nvPr/>
          </p:nvSpPr>
          <p:spPr>
            <a:xfrm>
              <a:off x="1412346" y="3399974"/>
              <a:ext cx="76200" cy="762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5" name="Oval 34"/>
            <p:cNvSpPr/>
            <p:nvPr/>
          </p:nvSpPr>
          <p:spPr>
            <a:xfrm>
              <a:off x="1905822" y="3392717"/>
              <a:ext cx="76200" cy="76200"/>
            </a:xfrm>
            <a:prstGeom prst="ellipse">
              <a:avLst/>
            </a:prstGeom>
            <a:solidFill>
              <a:srgbClr val="C0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7" name="TextBox 36"/>
            <p:cNvSpPr txBox="1"/>
            <p:nvPr/>
          </p:nvSpPr>
          <p:spPr>
            <a:xfrm>
              <a:off x="2454728" y="4082142"/>
              <a:ext cx="320922" cy="261610"/>
            </a:xfrm>
            <a:prstGeom prst="rect">
              <a:avLst/>
            </a:prstGeom>
            <a:noFill/>
          </p:spPr>
          <p:txBody>
            <a:bodyPr wrap="none" rtlCol="0">
              <a:spAutoFit/>
            </a:bodyPr>
            <a:lstStyle/>
            <a:p>
              <a:r>
                <a:rPr lang="en-US" sz="1100" dirty="0" smtClean="0"/>
                <a:t>y2</a:t>
              </a:r>
              <a:endParaRPr lang="en-US" sz="1100" dirty="0"/>
            </a:p>
          </p:txBody>
        </p:sp>
        <p:sp>
          <p:nvSpPr>
            <p:cNvPr id="38" name="TextBox 37"/>
            <p:cNvSpPr txBox="1"/>
            <p:nvPr/>
          </p:nvSpPr>
          <p:spPr>
            <a:xfrm>
              <a:off x="937986" y="2362199"/>
              <a:ext cx="320922" cy="261610"/>
            </a:xfrm>
            <a:prstGeom prst="rect">
              <a:avLst/>
            </a:prstGeom>
            <a:noFill/>
          </p:spPr>
          <p:txBody>
            <a:bodyPr wrap="none" rtlCol="0">
              <a:spAutoFit/>
            </a:bodyPr>
            <a:lstStyle/>
            <a:p>
              <a:r>
                <a:rPr lang="en-US" sz="1100" dirty="0" smtClean="0"/>
                <a:t>y1</a:t>
              </a:r>
              <a:endParaRPr lang="en-US" sz="1100" dirty="0"/>
            </a:p>
          </p:txBody>
        </p:sp>
        <p:sp>
          <p:nvSpPr>
            <p:cNvPr id="39" name="Oval 38"/>
            <p:cNvSpPr/>
            <p:nvPr/>
          </p:nvSpPr>
          <p:spPr>
            <a:xfrm>
              <a:off x="1209114" y="4053125"/>
              <a:ext cx="76200" cy="76200"/>
            </a:xfrm>
            <a:prstGeom prst="ellipse">
              <a:avLst/>
            </a:prstGeom>
            <a:solidFill>
              <a:schemeClr val="accent3"/>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0" name="TextBox 39"/>
            <p:cNvSpPr txBox="1"/>
            <p:nvPr/>
          </p:nvSpPr>
          <p:spPr>
            <a:xfrm>
              <a:off x="1316171" y="4108408"/>
              <a:ext cx="221209" cy="256185"/>
            </a:xfrm>
            <a:prstGeom prst="rect">
              <a:avLst/>
            </a:prstGeom>
            <a:noFill/>
          </p:spPr>
          <p:txBody>
            <a:bodyPr wrap="none" rtlCol="0">
              <a:spAutoFit/>
            </a:bodyPr>
            <a:lstStyle/>
            <a:p>
              <a:r>
                <a:rPr lang="en-US" sz="1400" dirty="0" smtClean="0"/>
                <a:t>1</a:t>
              </a:r>
              <a:endParaRPr lang="en-US" sz="1400" dirty="0"/>
            </a:p>
          </p:txBody>
        </p:sp>
        <p:sp>
          <p:nvSpPr>
            <p:cNvPr id="41" name="Oval 40"/>
            <p:cNvSpPr/>
            <p:nvPr/>
          </p:nvSpPr>
          <p:spPr>
            <a:xfrm>
              <a:off x="1659087" y="3617687"/>
              <a:ext cx="76200" cy="76200"/>
            </a:xfrm>
            <a:prstGeom prst="ellipse">
              <a:avLst/>
            </a:prstGeom>
            <a:solidFill>
              <a:schemeClr val="accent3"/>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2" name="Oval 41"/>
            <p:cNvSpPr/>
            <p:nvPr/>
          </p:nvSpPr>
          <p:spPr>
            <a:xfrm>
              <a:off x="1412344" y="3849916"/>
              <a:ext cx="76200" cy="76200"/>
            </a:xfrm>
            <a:prstGeom prst="ellipse">
              <a:avLst/>
            </a:prstGeom>
            <a:solidFill>
              <a:schemeClr val="accent3"/>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3" name="Oval 42"/>
            <p:cNvSpPr/>
            <p:nvPr/>
          </p:nvSpPr>
          <p:spPr>
            <a:xfrm>
              <a:off x="2145315" y="3182259"/>
              <a:ext cx="76200" cy="76200"/>
            </a:xfrm>
            <a:prstGeom prst="ellipse">
              <a:avLst/>
            </a:prstGeom>
            <a:solidFill>
              <a:schemeClr val="accent3"/>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45" name="Rounded Rectangle 44"/>
          <p:cNvSpPr/>
          <p:nvPr/>
        </p:nvSpPr>
        <p:spPr>
          <a:xfrm>
            <a:off x="1428830" y="2609583"/>
            <a:ext cx="1103086" cy="812801"/>
          </a:xfrm>
          <a:prstGeom prst="roundRect">
            <a:avLst/>
          </a:prstGeom>
          <a:solidFill>
            <a:schemeClr val="tx2">
              <a:lumMod val="50000"/>
            </a:schemeClr>
          </a:solidFill>
          <a:ln w="12700">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cxnSp>
        <p:nvCxnSpPr>
          <p:cNvPr id="46" name="Straight Connector 45"/>
          <p:cNvCxnSpPr/>
          <p:nvPr/>
        </p:nvCxnSpPr>
        <p:spPr>
          <a:xfrm rot="5400000">
            <a:off x="767054" y="3308698"/>
            <a:ext cx="1459684" cy="3403"/>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0800000">
            <a:off x="1495194" y="4023158"/>
            <a:ext cx="12407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002073" y="3309310"/>
            <a:ext cx="1459684" cy="2178"/>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244349" y="3313776"/>
            <a:ext cx="1452427" cy="502"/>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1493883" y="3324326"/>
            <a:ext cx="1430655" cy="1174"/>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1716590" y="3310399"/>
            <a:ext cx="14596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0800000">
            <a:off x="1495194" y="3789362"/>
            <a:ext cx="12407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10800000">
            <a:off x="1495194" y="3562824"/>
            <a:ext cx="12407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0800000">
            <a:off x="1495194" y="3336286"/>
            <a:ext cx="12407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0800000">
            <a:off x="1495194" y="3109747"/>
            <a:ext cx="12407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0800000">
            <a:off x="1495194" y="2883209"/>
            <a:ext cx="1240746"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1361679" y="4011080"/>
            <a:ext cx="221209" cy="256185"/>
          </a:xfrm>
          <a:prstGeom prst="rect">
            <a:avLst/>
          </a:prstGeom>
          <a:noFill/>
        </p:spPr>
        <p:txBody>
          <a:bodyPr wrap="none" rtlCol="0">
            <a:spAutoFit/>
          </a:bodyPr>
          <a:lstStyle/>
          <a:p>
            <a:r>
              <a:rPr lang="en-US" sz="1400" dirty="0" smtClean="0"/>
              <a:t>0</a:t>
            </a:r>
            <a:endParaRPr lang="en-US" sz="1400" dirty="0"/>
          </a:p>
        </p:txBody>
      </p:sp>
      <p:sp>
        <p:nvSpPr>
          <p:cNvPr id="58" name="TextBox 57"/>
          <p:cNvSpPr txBox="1"/>
          <p:nvPr/>
        </p:nvSpPr>
        <p:spPr>
          <a:xfrm>
            <a:off x="1591115" y="4011080"/>
            <a:ext cx="221209" cy="256185"/>
          </a:xfrm>
          <a:prstGeom prst="rect">
            <a:avLst/>
          </a:prstGeom>
          <a:noFill/>
        </p:spPr>
        <p:txBody>
          <a:bodyPr wrap="none" rtlCol="0">
            <a:spAutoFit/>
          </a:bodyPr>
          <a:lstStyle/>
          <a:p>
            <a:r>
              <a:rPr lang="en-US" sz="1400" dirty="0" smtClean="0"/>
              <a:t>1</a:t>
            </a:r>
            <a:endParaRPr lang="en-US" sz="1400" dirty="0"/>
          </a:p>
        </p:txBody>
      </p:sp>
      <p:sp>
        <p:nvSpPr>
          <p:cNvPr id="59" name="TextBox 58"/>
          <p:cNvSpPr txBox="1"/>
          <p:nvPr/>
        </p:nvSpPr>
        <p:spPr>
          <a:xfrm>
            <a:off x="1820551" y="4011080"/>
            <a:ext cx="221209" cy="256185"/>
          </a:xfrm>
          <a:prstGeom prst="rect">
            <a:avLst/>
          </a:prstGeom>
          <a:noFill/>
        </p:spPr>
        <p:txBody>
          <a:bodyPr wrap="none" rtlCol="0">
            <a:spAutoFit/>
          </a:bodyPr>
          <a:lstStyle/>
          <a:p>
            <a:r>
              <a:rPr lang="en-US" sz="1400" dirty="0" smtClean="0"/>
              <a:t>2</a:t>
            </a:r>
            <a:endParaRPr lang="en-US" sz="1400" dirty="0"/>
          </a:p>
        </p:txBody>
      </p:sp>
      <p:sp>
        <p:nvSpPr>
          <p:cNvPr id="60" name="TextBox 59"/>
          <p:cNvSpPr txBox="1"/>
          <p:nvPr/>
        </p:nvSpPr>
        <p:spPr>
          <a:xfrm>
            <a:off x="2049987" y="4011080"/>
            <a:ext cx="221209" cy="256185"/>
          </a:xfrm>
          <a:prstGeom prst="rect">
            <a:avLst/>
          </a:prstGeom>
          <a:noFill/>
        </p:spPr>
        <p:txBody>
          <a:bodyPr wrap="none" rtlCol="0">
            <a:spAutoFit/>
          </a:bodyPr>
          <a:lstStyle/>
          <a:p>
            <a:r>
              <a:rPr lang="en-US" sz="1400" dirty="0" smtClean="0"/>
              <a:t>3</a:t>
            </a:r>
            <a:endParaRPr lang="en-US" sz="1400" dirty="0"/>
          </a:p>
        </p:txBody>
      </p:sp>
      <p:sp>
        <p:nvSpPr>
          <p:cNvPr id="61" name="TextBox 60"/>
          <p:cNvSpPr txBox="1"/>
          <p:nvPr/>
        </p:nvSpPr>
        <p:spPr>
          <a:xfrm>
            <a:off x="1211940" y="3621957"/>
            <a:ext cx="221209" cy="256185"/>
          </a:xfrm>
          <a:prstGeom prst="rect">
            <a:avLst/>
          </a:prstGeom>
          <a:noFill/>
        </p:spPr>
        <p:txBody>
          <a:bodyPr wrap="none" rtlCol="0">
            <a:spAutoFit/>
          </a:bodyPr>
          <a:lstStyle/>
          <a:p>
            <a:r>
              <a:rPr lang="en-US" sz="1400" dirty="0" smtClean="0"/>
              <a:t>1</a:t>
            </a:r>
            <a:endParaRPr lang="en-US" sz="1400" dirty="0"/>
          </a:p>
        </p:txBody>
      </p:sp>
      <p:sp>
        <p:nvSpPr>
          <p:cNvPr id="62" name="TextBox 61"/>
          <p:cNvSpPr txBox="1"/>
          <p:nvPr/>
        </p:nvSpPr>
        <p:spPr>
          <a:xfrm>
            <a:off x="1211940" y="3393357"/>
            <a:ext cx="221209" cy="256185"/>
          </a:xfrm>
          <a:prstGeom prst="rect">
            <a:avLst/>
          </a:prstGeom>
          <a:noFill/>
        </p:spPr>
        <p:txBody>
          <a:bodyPr wrap="none" rtlCol="0">
            <a:spAutoFit/>
          </a:bodyPr>
          <a:lstStyle/>
          <a:p>
            <a:r>
              <a:rPr lang="en-US" sz="1400" dirty="0" smtClean="0"/>
              <a:t>2</a:t>
            </a:r>
            <a:endParaRPr lang="en-US" sz="1400" dirty="0"/>
          </a:p>
        </p:txBody>
      </p:sp>
      <p:sp>
        <p:nvSpPr>
          <p:cNvPr id="63" name="TextBox 62"/>
          <p:cNvSpPr txBox="1"/>
          <p:nvPr/>
        </p:nvSpPr>
        <p:spPr>
          <a:xfrm>
            <a:off x="1211940" y="3164757"/>
            <a:ext cx="221209" cy="256185"/>
          </a:xfrm>
          <a:prstGeom prst="rect">
            <a:avLst/>
          </a:prstGeom>
          <a:noFill/>
        </p:spPr>
        <p:txBody>
          <a:bodyPr wrap="none" rtlCol="0">
            <a:spAutoFit/>
          </a:bodyPr>
          <a:lstStyle/>
          <a:p>
            <a:r>
              <a:rPr lang="en-US" sz="1400" dirty="0" smtClean="0"/>
              <a:t>3</a:t>
            </a:r>
            <a:endParaRPr lang="en-US" sz="1400" dirty="0"/>
          </a:p>
        </p:txBody>
      </p:sp>
      <p:sp>
        <p:nvSpPr>
          <p:cNvPr id="64" name="TextBox 63"/>
          <p:cNvSpPr txBox="1"/>
          <p:nvPr/>
        </p:nvSpPr>
        <p:spPr>
          <a:xfrm>
            <a:off x="1211940" y="2936157"/>
            <a:ext cx="221209" cy="256185"/>
          </a:xfrm>
          <a:prstGeom prst="rect">
            <a:avLst/>
          </a:prstGeom>
          <a:noFill/>
        </p:spPr>
        <p:txBody>
          <a:bodyPr wrap="none" rtlCol="0">
            <a:spAutoFit/>
          </a:bodyPr>
          <a:lstStyle/>
          <a:p>
            <a:r>
              <a:rPr lang="en-US" sz="1400" dirty="0" smtClean="0"/>
              <a:t>4</a:t>
            </a:r>
            <a:endParaRPr lang="en-US" sz="1400" dirty="0"/>
          </a:p>
        </p:txBody>
      </p:sp>
      <p:sp>
        <p:nvSpPr>
          <p:cNvPr id="65" name="TextBox 64"/>
          <p:cNvSpPr txBox="1"/>
          <p:nvPr/>
        </p:nvSpPr>
        <p:spPr>
          <a:xfrm>
            <a:off x="1219068" y="2707557"/>
            <a:ext cx="221209" cy="256185"/>
          </a:xfrm>
          <a:prstGeom prst="rect">
            <a:avLst/>
          </a:prstGeom>
          <a:noFill/>
        </p:spPr>
        <p:txBody>
          <a:bodyPr wrap="none" rtlCol="0">
            <a:spAutoFit/>
          </a:bodyPr>
          <a:lstStyle/>
          <a:p>
            <a:r>
              <a:rPr lang="en-US" sz="1400" dirty="0" smtClean="0"/>
              <a:t>5</a:t>
            </a:r>
            <a:endParaRPr lang="en-US" sz="1400" dirty="0"/>
          </a:p>
        </p:txBody>
      </p:sp>
      <p:sp>
        <p:nvSpPr>
          <p:cNvPr id="66" name="TextBox 65"/>
          <p:cNvSpPr txBox="1"/>
          <p:nvPr/>
        </p:nvSpPr>
        <p:spPr>
          <a:xfrm>
            <a:off x="2279423" y="4011080"/>
            <a:ext cx="221209" cy="256185"/>
          </a:xfrm>
          <a:prstGeom prst="rect">
            <a:avLst/>
          </a:prstGeom>
          <a:noFill/>
        </p:spPr>
        <p:txBody>
          <a:bodyPr wrap="none" rtlCol="0">
            <a:spAutoFit/>
          </a:bodyPr>
          <a:lstStyle/>
          <a:p>
            <a:r>
              <a:rPr lang="en-US" sz="1400" dirty="0" smtClean="0"/>
              <a:t>4</a:t>
            </a:r>
            <a:endParaRPr lang="en-US" sz="1400" dirty="0"/>
          </a:p>
        </p:txBody>
      </p:sp>
      <p:sp>
        <p:nvSpPr>
          <p:cNvPr id="67" name="Oval 66"/>
          <p:cNvSpPr/>
          <p:nvPr/>
        </p:nvSpPr>
        <p:spPr>
          <a:xfrm>
            <a:off x="2405074" y="2847558"/>
            <a:ext cx="82311" cy="82669"/>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68" name="Straight Connector 67"/>
          <p:cNvCxnSpPr/>
          <p:nvPr/>
        </p:nvCxnSpPr>
        <p:spPr>
          <a:xfrm rot="10800000">
            <a:off x="1495194" y="2681012"/>
            <a:ext cx="1240746" cy="0"/>
          </a:xfrm>
          <a:prstGeom prst="line">
            <a:avLst/>
          </a:prstGeom>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1211940" y="2478957"/>
            <a:ext cx="221209" cy="256185"/>
          </a:xfrm>
          <a:prstGeom prst="rect">
            <a:avLst/>
          </a:prstGeom>
          <a:noFill/>
        </p:spPr>
        <p:txBody>
          <a:bodyPr wrap="none" rtlCol="0">
            <a:spAutoFit/>
          </a:bodyPr>
          <a:lstStyle/>
          <a:p>
            <a:r>
              <a:rPr lang="en-US" sz="1400" dirty="0" smtClean="0"/>
              <a:t>6</a:t>
            </a:r>
            <a:endParaRPr lang="en-US" sz="1400" dirty="0"/>
          </a:p>
        </p:txBody>
      </p:sp>
      <p:sp>
        <p:nvSpPr>
          <p:cNvPr id="70" name="Oval 69"/>
          <p:cNvSpPr/>
          <p:nvPr/>
        </p:nvSpPr>
        <p:spPr>
          <a:xfrm>
            <a:off x="1458588" y="2850792"/>
            <a:ext cx="76200" cy="762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1" name="Oval 70"/>
          <p:cNvSpPr/>
          <p:nvPr/>
        </p:nvSpPr>
        <p:spPr>
          <a:xfrm>
            <a:off x="1693443" y="2850792"/>
            <a:ext cx="76200" cy="762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2" name="Oval 71"/>
          <p:cNvSpPr/>
          <p:nvPr/>
        </p:nvSpPr>
        <p:spPr>
          <a:xfrm>
            <a:off x="1931830" y="2850792"/>
            <a:ext cx="76200" cy="762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3" name="Oval 72"/>
          <p:cNvSpPr/>
          <p:nvPr/>
        </p:nvSpPr>
        <p:spPr>
          <a:xfrm>
            <a:off x="2171314" y="2850792"/>
            <a:ext cx="76200" cy="762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4" name="Oval 73"/>
          <p:cNvSpPr/>
          <p:nvPr/>
        </p:nvSpPr>
        <p:spPr>
          <a:xfrm>
            <a:off x="1931833" y="2647599"/>
            <a:ext cx="76200" cy="762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5" name="Oval 74"/>
          <p:cNvSpPr/>
          <p:nvPr/>
        </p:nvSpPr>
        <p:spPr>
          <a:xfrm>
            <a:off x="2410798" y="2647602"/>
            <a:ext cx="76200" cy="762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6" name="Oval 75"/>
          <p:cNvSpPr/>
          <p:nvPr/>
        </p:nvSpPr>
        <p:spPr>
          <a:xfrm>
            <a:off x="1934025" y="3302643"/>
            <a:ext cx="76200" cy="762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7" name="Oval 76"/>
          <p:cNvSpPr/>
          <p:nvPr/>
        </p:nvSpPr>
        <p:spPr>
          <a:xfrm>
            <a:off x="1687290" y="3302646"/>
            <a:ext cx="76200" cy="762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8" name="Oval 77"/>
          <p:cNvSpPr/>
          <p:nvPr/>
        </p:nvSpPr>
        <p:spPr>
          <a:xfrm>
            <a:off x="2180766" y="3295389"/>
            <a:ext cx="76200" cy="76200"/>
          </a:xfrm>
          <a:prstGeom prst="ellipse">
            <a:avLst/>
          </a:prstGeom>
          <a:solidFill>
            <a:schemeClr val="accent2"/>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0" name="Oval 79"/>
          <p:cNvSpPr/>
          <p:nvPr/>
        </p:nvSpPr>
        <p:spPr>
          <a:xfrm>
            <a:off x="2398479" y="3077682"/>
            <a:ext cx="76200" cy="76200"/>
          </a:xfrm>
          <a:prstGeom prst="ellipse">
            <a:avLst/>
          </a:prstGeom>
          <a:solidFill>
            <a:schemeClr val="accent3"/>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4" name="Freeform 83"/>
          <p:cNvSpPr/>
          <p:nvPr/>
        </p:nvSpPr>
        <p:spPr>
          <a:xfrm>
            <a:off x="1458693" y="4732341"/>
            <a:ext cx="1110342" cy="870857"/>
          </a:xfrm>
          <a:custGeom>
            <a:avLst/>
            <a:gdLst>
              <a:gd name="connsiteX0" fmla="*/ 43543 w 1131898"/>
              <a:gd name="connsiteY0" fmla="*/ 0 h 928914"/>
              <a:gd name="connsiteX1" fmla="*/ 43543 w 1131898"/>
              <a:gd name="connsiteY1" fmla="*/ 0 h 928914"/>
              <a:gd name="connsiteX2" fmla="*/ 921658 w 1131898"/>
              <a:gd name="connsiteY2" fmla="*/ 7257 h 928914"/>
              <a:gd name="connsiteX3" fmla="*/ 1023258 w 1131898"/>
              <a:gd name="connsiteY3" fmla="*/ 21771 h 928914"/>
              <a:gd name="connsiteX4" fmla="*/ 1095829 w 1131898"/>
              <a:gd name="connsiteY4" fmla="*/ 29028 h 928914"/>
              <a:gd name="connsiteX5" fmla="*/ 1124858 w 1131898"/>
              <a:gd name="connsiteY5" fmla="*/ 0 h 928914"/>
              <a:gd name="connsiteX6" fmla="*/ 1117600 w 1131898"/>
              <a:gd name="connsiteY6" fmla="*/ 457200 h 928914"/>
              <a:gd name="connsiteX7" fmla="*/ 1117600 w 1131898"/>
              <a:gd name="connsiteY7" fmla="*/ 558800 h 928914"/>
              <a:gd name="connsiteX8" fmla="*/ 783772 w 1131898"/>
              <a:gd name="connsiteY8" fmla="*/ 928914 h 928914"/>
              <a:gd name="connsiteX9" fmla="*/ 0 w 1131898"/>
              <a:gd name="connsiteY9" fmla="*/ 921657 h 928914"/>
              <a:gd name="connsiteX10" fmla="*/ 43543 w 1131898"/>
              <a:gd name="connsiteY10" fmla="*/ 0 h 928914"/>
              <a:gd name="connsiteX0" fmla="*/ 38704 w 1156087"/>
              <a:gd name="connsiteY0" fmla="*/ 0 h 928914"/>
              <a:gd name="connsiteX1" fmla="*/ 67732 w 1156087"/>
              <a:gd name="connsiteY1" fmla="*/ 0 h 928914"/>
              <a:gd name="connsiteX2" fmla="*/ 945847 w 1156087"/>
              <a:gd name="connsiteY2" fmla="*/ 7257 h 928914"/>
              <a:gd name="connsiteX3" fmla="*/ 1047447 w 1156087"/>
              <a:gd name="connsiteY3" fmla="*/ 21771 h 928914"/>
              <a:gd name="connsiteX4" fmla="*/ 1120018 w 1156087"/>
              <a:gd name="connsiteY4" fmla="*/ 29028 h 928914"/>
              <a:gd name="connsiteX5" fmla="*/ 1149047 w 1156087"/>
              <a:gd name="connsiteY5" fmla="*/ 0 h 928914"/>
              <a:gd name="connsiteX6" fmla="*/ 1141789 w 1156087"/>
              <a:gd name="connsiteY6" fmla="*/ 457200 h 928914"/>
              <a:gd name="connsiteX7" fmla="*/ 1141789 w 1156087"/>
              <a:gd name="connsiteY7" fmla="*/ 558800 h 928914"/>
              <a:gd name="connsiteX8" fmla="*/ 807961 w 1156087"/>
              <a:gd name="connsiteY8" fmla="*/ 928914 h 928914"/>
              <a:gd name="connsiteX9" fmla="*/ 24189 w 1156087"/>
              <a:gd name="connsiteY9" fmla="*/ 921657 h 928914"/>
              <a:gd name="connsiteX10" fmla="*/ 38704 w 1156087"/>
              <a:gd name="connsiteY10" fmla="*/ 0 h 928914"/>
              <a:gd name="connsiteX0" fmla="*/ 14515 w 1131898"/>
              <a:gd name="connsiteY0" fmla="*/ 0 h 928914"/>
              <a:gd name="connsiteX1" fmla="*/ 43543 w 1131898"/>
              <a:gd name="connsiteY1" fmla="*/ 0 h 928914"/>
              <a:gd name="connsiteX2" fmla="*/ 921658 w 1131898"/>
              <a:gd name="connsiteY2" fmla="*/ 7257 h 928914"/>
              <a:gd name="connsiteX3" fmla="*/ 1023258 w 1131898"/>
              <a:gd name="connsiteY3" fmla="*/ 21771 h 928914"/>
              <a:gd name="connsiteX4" fmla="*/ 1095829 w 1131898"/>
              <a:gd name="connsiteY4" fmla="*/ 29028 h 928914"/>
              <a:gd name="connsiteX5" fmla="*/ 1124858 w 1131898"/>
              <a:gd name="connsiteY5" fmla="*/ 0 h 928914"/>
              <a:gd name="connsiteX6" fmla="*/ 1117600 w 1131898"/>
              <a:gd name="connsiteY6" fmla="*/ 457200 h 928914"/>
              <a:gd name="connsiteX7" fmla="*/ 1117600 w 1131898"/>
              <a:gd name="connsiteY7" fmla="*/ 558800 h 928914"/>
              <a:gd name="connsiteX8" fmla="*/ 783772 w 1131898"/>
              <a:gd name="connsiteY8" fmla="*/ 928914 h 928914"/>
              <a:gd name="connsiteX9" fmla="*/ 0 w 1131898"/>
              <a:gd name="connsiteY9" fmla="*/ 921657 h 928914"/>
              <a:gd name="connsiteX10" fmla="*/ 14515 w 1131898"/>
              <a:gd name="connsiteY10" fmla="*/ 0 h 928914"/>
              <a:gd name="connsiteX0" fmla="*/ 2418 w 1119801"/>
              <a:gd name="connsiteY0" fmla="*/ 0 h 928914"/>
              <a:gd name="connsiteX1" fmla="*/ 31446 w 1119801"/>
              <a:gd name="connsiteY1" fmla="*/ 0 h 928914"/>
              <a:gd name="connsiteX2" fmla="*/ 909561 w 1119801"/>
              <a:gd name="connsiteY2" fmla="*/ 7257 h 928914"/>
              <a:gd name="connsiteX3" fmla="*/ 1011161 w 1119801"/>
              <a:gd name="connsiteY3" fmla="*/ 21771 h 928914"/>
              <a:gd name="connsiteX4" fmla="*/ 1083732 w 1119801"/>
              <a:gd name="connsiteY4" fmla="*/ 29028 h 928914"/>
              <a:gd name="connsiteX5" fmla="*/ 1112761 w 1119801"/>
              <a:gd name="connsiteY5" fmla="*/ 0 h 928914"/>
              <a:gd name="connsiteX6" fmla="*/ 1105503 w 1119801"/>
              <a:gd name="connsiteY6" fmla="*/ 457200 h 928914"/>
              <a:gd name="connsiteX7" fmla="*/ 1105503 w 1119801"/>
              <a:gd name="connsiteY7" fmla="*/ 558800 h 928914"/>
              <a:gd name="connsiteX8" fmla="*/ 771675 w 1119801"/>
              <a:gd name="connsiteY8" fmla="*/ 928914 h 928914"/>
              <a:gd name="connsiteX9" fmla="*/ 16932 w 1119801"/>
              <a:gd name="connsiteY9" fmla="*/ 921657 h 928914"/>
              <a:gd name="connsiteX10" fmla="*/ 2418 w 1119801"/>
              <a:gd name="connsiteY10" fmla="*/ 0 h 928914"/>
              <a:gd name="connsiteX0" fmla="*/ 2418 w 1119801"/>
              <a:gd name="connsiteY0" fmla="*/ 0 h 921657"/>
              <a:gd name="connsiteX1" fmla="*/ 31446 w 1119801"/>
              <a:gd name="connsiteY1" fmla="*/ 0 h 921657"/>
              <a:gd name="connsiteX2" fmla="*/ 909561 w 1119801"/>
              <a:gd name="connsiteY2" fmla="*/ 7257 h 921657"/>
              <a:gd name="connsiteX3" fmla="*/ 1011161 w 1119801"/>
              <a:gd name="connsiteY3" fmla="*/ 21771 h 921657"/>
              <a:gd name="connsiteX4" fmla="*/ 1083732 w 1119801"/>
              <a:gd name="connsiteY4" fmla="*/ 29028 h 921657"/>
              <a:gd name="connsiteX5" fmla="*/ 1112761 w 1119801"/>
              <a:gd name="connsiteY5" fmla="*/ 0 h 921657"/>
              <a:gd name="connsiteX6" fmla="*/ 1105503 w 1119801"/>
              <a:gd name="connsiteY6" fmla="*/ 457200 h 921657"/>
              <a:gd name="connsiteX7" fmla="*/ 1105503 w 1119801"/>
              <a:gd name="connsiteY7" fmla="*/ 558800 h 921657"/>
              <a:gd name="connsiteX8" fmla="*/ 800704 w 1119801"/>
              <a:gd name="connsiteY8" fmla="*/ 870857 h 921657"/>
              <a:gd name="connsiteX9" fmla="*/ 16932 w 1119801"/>
              <a:gd name="connsiteY9" fmla="*/ 921657 h 921657"/>
              <a:gd name="connsiteX10" fmla="*/ 2418 w 1119801"/>
              <a:gd name="connsiteY10" fmla="*/ 0 h 921657"/>
              <a:gd name="connsiteX0" fmla="*/ 2418 w 1119801"/>
              <a:gd name="connsiteY0" fmla="*/ 0 h 870857"/>
              <a:gd name="connsiteX1" fmla="*/ 31446 w 1119801"/>
              <a:gd name="connsiteY1" fmla="*/ 0 h 870857"/>
              <a:gd name="connsiteX2" fmla="*/ 909561 w 1119801"/>
              <a:gd name="connsiteY2" fmla="*/ 7257 h 870857"/>
              <a:gd name="connsiteX3" fmla="*/ 1011161 w 1119801"/>
              <a:gd name="connsiteY3" fmla="*/ 21771 h 870857"/>
              <a:gd name="connsiteX4" fmla="*/ 1083732 w 1119801"/>
              <a:gd name="connsiteY4" fmla="*/ 29028 h 870857"/>
              <a:gd name="connsiteX5" fmla="*/ 1112761 w 1119801"/>
              <a:gd name="connsiteY5" fmla="*/ 0 h 870857"/>
              <a:gd name="connsiteX6" fmla="*/ 1105503 w 1119801"/>
              <a:gd name="connsiteY6" fmla="*/ 457200 h 870857"/>
              <a:gd name="connsiteX7" fmla="*/ 1105503 w 1119801"/>
              <a:gd name="connsiteY7" fmla="*/ 558800 h 870857"/>
              <a:gd name="connsiteX8" fmla="*/ 800704 w 1119801"/>
              <a:gd name="connsiteY8" fmla="*/ 870857 h 870857"/>
              <a:gd name="connsiteX9" fmla="*/ 2418 w 1119801"/>
              <a:gd name="connsiteY9" fmla="*/ 870857 h 870857"/>
              <a:gd name="connsiteX10" fmla="*/ 2418 w 1119801"/>
              <a:gd name="connsiteY10" fmla="*/ 0 h 870857"/>
              <a:gd name="connsiteX0" fmla="*/ 2418 w 1119801"/>
              <a:gd name="connsiteY0" fmla="*/ 0 h 870857"/>
              <a:gd name="connsiteX1" fmla="*/ 31446 w 1119801"/>
              <a:gd name="connsiteY1" fmla="*/ 0 h 870857"/>
              <a:gd name="connsiteX2" fmla="*/ 909561 w 1119801"/>
              <a:gd name="connsiteY2" fmla="*/ 7257 h 870857"/>
              <a:gd name="connsiteX3" fmla="*/ 1083732 w 1119801"/>
              <a:gd name="connsiteY3" fmla="*/ 29028 h 870857"/>
              <a:gd name="connsiteX4" fmla="*/ 1112761 w 1119801"/>
              <a:gd name="connsiteY4" fmla="*/ 0 h 870857"/>
              <a:gd name="connsiteX5" fmla="*/ 1105503 w 1119801"/>
              <a:gd name="connsiteY5" fmla="*/ 457200 h 870857"/>
              <a:gd name="connsiteX6" fmla="*/ 1105503 w 1119801"/>
              <a:gd name="connsiteY6" fmla="*/ 558800 h 870857"/>
              <a:gd name="connsiteX7" fmla="*/ 800704 w 1119801"/>
              <a:gd name="connsiteY7" fmla="*/ 870857 h 870857"/>
              <a:gd name="connsiteX8" fmla="*/ 2418 w 1119801"/>
              <a:gd name="connsiteY8" fmla="*/ 870857 h 870857"/>
              <a:gd name="connsiteX9" fmla="*/ 2418 w 1119801"/>
              <a:gd name="connsiteY9" fmla="*/ 0 h 870857"/>
              <a:gd name="connsiteX0" fmla="*/ 2418 w 1116389"/>
              <a:gd name="connsiteY0" fmla="*/ 0 h 870857"/>
              <a:gd name="connsiteX1" fmla="*/ 31446 w 1116389"/>
              <a:gd name="connsiteY1" fmla="*/ 0 h 870857"/>
              <a:gd name="connsiteX2" fmla="*/ 909561 w 1116389"/>
              <a:gd name="connsiteY2" fmla="*/ 7257 h 870857"/>
              <a:gd name="connsiteX3" fmla="*/ 1083732 w 1116389"/>
              <a:gd name="connsiteY3" fmla="*/ 29028 h 870857"/>
              <a:gd name="connsiteX4" fmla="*/ 1105503 w 1116389"/>
              <a:gd name="connsiteY4" fmla="*/ 457200 h 870857"/>
              <a:gd name="connsiteX5" fmla="*/ 1105503 w 1116389"/>
              <a:gd name="connsiteY5" fmla="*/ 558800 h 870857"/>
              <a:gd name="connsiteX6" fmla="*/ 800704 w 1116389"/>
              <a:gd name="connsiteY6" fmla="*/ 870857 h 870857"/>
              <a:gd name="connsiteX7" fmla="*/ 2418 w 1116389"/>
              <a:gd name="connsiteY7" fmla="*/ 870857 h 870857"/>
              <a:gd name="connsiteX8" fmla="*/ 2418 w 1116389"/>
              <a:gd name="connsiteY8" fmla="*/ 0 h 870857"/>
              <a:gd name="connsiteX0" fmla="*/ 2418 w 1130903"/>
              <a:gd name="connsiteY0" fmla="*/ 0 h 870857"/>
              <a:gd name="connsiteX1" fmla="*/ 31446 w 1130903"/>
              <a:gd name="connsiteY1" fmla="*/ 0 h 870857"/>
              <a:gd name="connsiteX2" fmla="*/ 909561 w 1130903"/>
              <a:gd name="connsiteY2" fmla="*/ 7257 h 870857"/>
              <a:gd name="connsiteX3" fmla="*/ 1098246 w 1130903"/>
              <a:gd name="connsiteY3" fmla="*/ 0 h 870857"/>
              <a:gd name="connsiteX4" fmla="*/ 1105503 w 1130903"/>
              <a:gd name="connsiteY4" fmla="*/ 457200 h 870857"/>
              <a:gd name="connsiteX5" fmla="*/ 1105503 w 1130903"/>
              <a:gd name="connsiteY5" fmla="*/ 558800 h 870857"/>
              <a:gd name="connsiteX6" fmla="*/ 800704 w 1130903"/>
              <a:gd name="connsiteY6" fmla="*/ 870857 h 870857"/>
              <a:gd name="connsiteX7" fmla="*/ 2418 w 1130903"/>
              <a:gd name="connsiteY7" fmla="*/ 870857 h 870857"/>
              <a:gd name="connsiteX8" fmla="*/ 2418 w 1130903"/>
              <a:gd name="connsiteY8" fmla="*/ 0 h 870857"/>
              <a:gd name="connsiteX0" fmla="*/ 2418 w 1109132"/>
              <a:gd name="connsiteY0" fmla="*/ 0 h 870857"/>
              <a:gd name="connsiteX1" fmla="*/ 31446 w 1109132"/>
              <a:gd name="connsiteY1" fmla="*/ 0 h 870857"/>
              <a:gd name="connsiteX2" fmla="*/ 909561 w 1109132"/>
              <a:gd name="connsiteY2" fmla="*/ 7257 h 870857"/>
              <a:gd name="connsiteX3" fmla="*/ 1098246 w 1109132"/>
              <a:gd name="connsiteY3" fmla="*/ 0 h 870857"/>
              <a:gd name="connsiteX4" fmla="*/ 1105503 w 1109132"/>
              <a:gd name="connsiteY4" fmla="*/ 457200 h 870857"/>
              <a:gd name="connsiteX5" fmla="*/ 1105503 w 1109132"/>
              <a:gd name="connsiteY5" fmla="*/ 558800 h 870857"/>
              <a:gd name="connsiteX6" fmla="*/ 800704 w 1109132"/>
              <a:gd name="connsiteY6" fmla="*/ 870857 h 870857"/>
              <a:gd name="connsiteX7" fmla="*/ 2418 w 1109132"/>
              <a:gd name="connsiteY7" fmla="*/ 870857 h 870857"/>
              <a:gd name="connsiteX8" fmla="*/ 2418 w 1109132"/>
              <a:gd name="connsiteY8" fmla="*/ 0 h 870857"/>
              <a:gd name="connsiteX0" fmla="*/ 2418 w 1155093"/>
              <a:gd name="connsiteY0" fmla="*/ 0 h 870857"/>
              <a:gd name="connsiteX1" fmla="*/ 31446 w 1155093"/>
              <a:gd name="connsiteY1" fmla="*/ 0 h 870857"/>
              <a:gd name="connsiteX2" fmla="*/ 909561 w 1155093"/>
              <a:gd name="connsiteY2" fmla="*/ 7257 h 870857"/>
              <a:gd name="connsiteX3" fmla="*/ 1098246 w 1155093"/>
              <a:gd name="connsiteY3" fmla="*/ 0 h 870857"/>
              <a:gd name="connsiteX4" fmla="*/ 1105503 w 1155093"/>
              <a:gd name="connsiteY4" fmla="*/ 558800 h 870857"/>
              <a:gd name="connsiteX5" fmla="*/ 800704 w 1155093"/>
              <a:gd name="connsiteY5" fmla="*/ 870857 h 870857"/>
              <a:gd name="connsiteX6" fmla="*/ 2418 w 1155093"/>
              <a:gd name="connsiteY6" fmla="*/ 870857 h 870857"/>
              <a:gd name="connsiteX7" fmla="*/ 2418 w 1155093"/>
              <a:gd name="connsiteY7" fmla="*/ 0 h 870857"/>
              <a:gd name="connsiteX0" fmla="*/ 2418 w 1130903"/>
              <a:gd name="connsiteY0" fmla="*/ 0 h 870857"/>
              <a:gd name="connsiteX1" fmla="*/ 31446 w 1130903"/>
              <a:gd name="connsiteY1" fmla="*/ 0 h 870857"/>
              <a:gd name="connsiteX2" fmla="*/ 909561 w 1130903"/>
              <a:gd name="connsiteY2" fmla="*/ 7257 h 870857"/>
              <a:gd name="connsiteX3" fmla="*/ 1098246 w 1130903"/>
              <a:gd name="connsiteY3" fmla="*/ 0 h 870857"/>
              <a:gd name="connsiteX4" fmla="*/ 1105503 w 1130903"/>
              <a:gd name="connsiteY4" fmla="*/ 558800 h 870857"/>
              <a:gd name="connsiteX5" fmla="*/ 800704 w 1130903"/>
              <a:gd name="connsiteY5" fmla="*/ 870857 h 870857"/>
              <a:gd name="connsiteX6" fmla="*/ 2418 w 1130903"/>
              <a:gd name="connsiteY6" fmla="*/ 870857 h 870857"/>
              <a:gd name="connsiteX7" fmla="*/ 2418 w 1130903"/>
              <a:gd name="connsiteY7" fmla="*/ 0 h 870857"/>
              <a:gd name="connsiteX0" fmla="*/ 2418 w 1130903"/>
              <a:gd name="connsiteY0" fmla="*/ 0 h 870857"/>
              <a:gd name="connsiteX1" fmla="*/ 31446 w 1130903"/>
              <a:gd name="connsiteY1" fmla="*/ 0 h 870857"/>
              <a:gd name="connsiteX2" fmla="*/ 909561 w 1130903"/>
              <a:gd name="connsiteY2" fmla="*/ 7257 h 870857"/>
              <a:gd name="connsiteX3" fmla="*/ 1098246 w 1130903"/>
              <a:gd name="connsiteY3" fmla="*/ 0 h 870857"/>
              <a:gd name="connsiteX4" fmla="*/ 1105503 w 1130903"/>
              <a:gd name="connsiteY4" fmla="*/ 558800 h 870857"/>
              <a:gd name="connsiteX5" fmla="*/ 800704 w 1130903"/>
              <a:gd name="connsiteY5" fmla="*/ 870857 h 870857"/>
              <a:gd name="connsiteX6" fmla="*/ 2418 w 1130903"/>
              <a:gd name="connsiteY6" fmla="*/ 870857 h 870857"/>
              <a:gd name="connsiteX7" fmla="*/ 2418 w 1130903"/>
              <a:gd name="connsiteY7" fmla="*/ 0 h 870857"/>
              <a:gd name="connsiteX0" fmla="*/ 2418 w 1130903"/>
              <a:gd name="connsiteY0" fmla="*/ 0 h 870857"/>
              <a:gd name="connsiteX1" fmla="*/ 31446 w 1130903"/>
              <a:gd name="connsiteY1" fmla="*/ 0 h 870857"/>
              <a:gd name="connsiteX2" fmla="*/ 909561 w 1130903"/>
              <a:gd name="connsiteY2" fmla="*/ 7257 h 870857"/>
              <a:gd name="connsiteX3" fmla="*/ 1098246 w 1130903"/>
              <a:gd name="connsiteY3" fmla="*/ 0 h 870857"/>
              <a:gd name="connsiteX4" fmla="*/ 1105503 w 1130903"/>
              <a:gd name="connsiteY4" fmla="*/ 558800 h 870857"/>
              <a:gd name="connsiteX5" fmla="*/ 800704 w 1130903"/>
              <a:gd name="connsiteY5" fmla="*/ 870857 h 870857"/>
              <a:gd name="connsiteX6" fmla="*/ 2418 w 1130903"/>
              <a:gd name="connsiteY6" fmla="*/ 870857 h 870857"/>
              <a:gd name="connsiteX7" fmla="*/ 2418 w 1130903"/>
              <a:gd name="connsiteY7" fmla="*/ 0 h 870857"/>
              <a:gd name="connsiteX0" fmla="*/ 2418 w 1105503"/>
              <a:gd name="connsiteY0" fmla="*/ 0 h 870857"/>
              <a:gd name="connsiteX1" fmla="*/ 31446 w 1105503"/>
              <a:gd name="connsiteY1" fmla="*/ 0 h 870857"/>
              <a:gd name="connsiteX2" fmla="*/ 909561 w 1105503"/>
              <a:gd name="connsiteY2" fmla="*/ 7257 h 870857"/>
              <a:gd name="connsiteX3" fmla="*/ 1098246 w 1105503"/>
              <a:gd name="connsiteY3" fmla="*/ 0 h 870857"/>
              <a:gd name="connsiteX4" fmla="*/ 1105503 w 1105503"/>
              <a:gd name="connsiteY4" fmla="*/ 558800 h 870857"/>
              <a:gd name="connsiteX5" fmla="*/ 800704 w 1105503"/>
              <a:gd name="connsiteY5" fmla="*/ 870857 h 870857"/>
              <a:gd name="connsiteX6" fmla="*/ 2418 w 1105503"/>
              <a:gd name="connsiteY6" fmla="*/ 870857 h 870857"/>
              <a:gd name="connsiteX7" fmla="*/ 2418 w 1105503"/>
              <a:gd name="connsiteY7" fmla="*/ 0 h 870857"/>
              <a:gd name="connsiteX0" fmla="*/ 2418 w 1105503"/>
              <a:gd name="connsiteY0" fmla="*/ 0 h 870857"/>
              <a:gd name="connsiteX1" fmla="*/ 31446 w 1105503"/>
              <a:gd name="connsiteY1" fmla="*/ 0 h 870857"/>
              <a:gd name="connsiteX2" fmla="*/ 1098246 w 1105503"/>
              <a:gd name="connsiteY2" fmla="*/ 0 h 870857"/>
              <a:gd name="connsiteX3" fmla="*/ 1105503 w 1105503"/>
              <a:gd name="connsiteY3" fmla="*/ 558800 h 870857"/>
              <a:gd name="connsiteX4" fmla="*/ 800704 w 1105503"/>
              <a:gd name="connsiteY4" fmla="*/ 870857 h 870857"/>
              <a:gd name="connsiteX5" fmla="*/ 2418 w 1105503"/>
              <a:gd name="connsiteY5" fmla="*/ 870857 h 870857"/>
              <a:gd name="connsiteX6" fmla="*/ 2418 w 1105503"/>
              <a:gd name="connsiteY6" fmla="*/ 0 h 870857"/>
              <a:gd name="connsiteX0" fmla="*/ 2418 w 1105503"/>
              <a:gd name="connsiteY0" fmla="*/ 0 h 870857"/>
              <a:gd name="connsiteX1" fmla="*/ 31446 w 1105503"/>
              <a:gd name="connsiteY1" fmla="*/ 0 h 870857"/>
              <a:gd name="connsiteX2" fmla="*/ 1098246 w 1105503"/>
              <a:gd name="connsiteY2" fmla="*/ 0 h 870857"/>
              <a:gd name="connsiteX3" fmla="*/ 1105503 w 1105503"/>
              <a:gd name="connsiteY3" fmla="*/ 558800 h 870857"/>
              <a:gd name="connsiteX4" fmla="*/ 800704 w 1105503"/>
              <a:gd name="connsiteY4" fmla="*/ 870857 h 870857"/>
              <a:gd name="connsiteX5" fmla="*/ 2418 w 1105503"/>
              <a:gd name="connsiteY5" fmla="*/ 870857 h 870857"/>
              <a:gd name="connsiteX6" fmla="*/ 2418 w 1105503"/>
              <a:gd name="connsiteY6" fmla="*/ 0 h 870857"/>
              <a:gd name="connsiteX0" fmla="*/ 2418 w 1118808"/>
              <a:gd name="connsiteY0" fmla="*/ 0 h 870857"/>
              <a:gd name="connsiteX1" fmla="*/ 31446 w 1118808"/>
              <a:gd name="connsiteY1" fmla="*/ 0 h 870857"/>
              <a:gd name="connsiteX2" fmla="*/ 1098246 w 1118808"/>
              <a:gd name="connsiteY2" fmla="*/ 0 h 870857"/>
              <a:gd name="connsiteX3" fmla="*/ 1105503 w 1118808"/>
              <a:gd name="connsiteY3" fmla="*/ 558800 h 870857"/>
              <a:gd name="connsiteX4" fmla="*/ 800704 w 1118808"/>
              <a:gd name="connsiteY4" fmla="*/ 870857 h 870857"/>
              <a:gd name="connsiteX5" fmla="*/ 2418 w 1118808"/>
              <a:gd name="connsiteY5" fmla="*/ 870857 h 870857"/>
              <a:gd name="connsiteX6" fmla="*/ 2418 w 1118808"/>
              <a:gd name="connsiteY6" fmla="*/ 0 h 870857"/>
              <a:gd name="connsiteX0" fmla="*/ 134257 w 1250647"/>
              <a:gd name="connsiteY0" fmla="*/ 0 h 899887"/>
              <a:gd name="connsiteX1" fmla="*/ 163285 w 1250647"/>
              <a:gd name="connsiteY1" fmla="*/ 0 h 899887"/>
              <a:gd name="connsiteX2" fmla="*/ 1230085 w 1250647"/>
              <a:gd name="connsiteY2" fmla="*/ 0 h 899887"/>
              <a:gd name="connsiteX3" fmla="*/ 1237342 w 1250647"/>
              <a:gd name="connsiteY3" fmla="*/ 558800 h 899887"/>
              <a:gd name="connsiteX4" fmla="*/ 932543 w 1250647"/>
              <a:gd name="connsiteY4" fmla="*/ 870857 h 899887"/>
              <a:gd name="connsiteX5" fmla="*/ 134257 w 1250647"/>
              <a:gd name="connsiteY5" fmla="*/ 870857 h 899887"/>
              <a:gd name="connsiteX6" fmla="*/ 126999 w 1250647"/>
              <a:gd name="connsiteY6" fmla="*/ 754744 h 899887"/>
              <a:gd name="connsiteX7" fmla="*/ 134257 w 1250647"/>
              <a:gd name="connsiteY7" fmla="*/ 0 h 899887"/>
              <a:gd name="connsiteX0" fmla="*/ 32658 w 1149048"/>
              <a:gd name="connsiteY0" fmla="*/ 0 h 898677"/>
              <a:gd name="connsiteX1" fmla="*/ 61686 w 1149048"/>
              <a:gd name="connsiteY1" fmla="*/ 0 h 898677"/>
              <a:gd name="connsiteX2" fmla="*/ 1128486 w 1149048"/>
              <a:gd name="connsiteY2" fmla="*/ 0 h 898677"/>
              <a:gd name="connsiteX3" fmla="*/ 1135743 w 1149048"/>
              <a:gd name="connsiteY3" fmla="*/ 558800 h 898677"/>
              <a:gd name="connsiteX4" fmla="*/ 830944 w 1149048"/>
              <a:gd name="connsiteY4" fmla="*/ 870857 h 898677"/>
              <a:gd name="connsiteX5" fmla="*/ 185058 w 1149048"/>
              <a:gd name="connsiteY5" fmla="*/ 863600 h 898677"/>
              <a:gd name="connsiteX6" fmla="*/ 25400 w 1149048"/>
              <a:gd name="connsiteY6" fmla="*/ 754744 h 898677"/>
              <a:gd name="connsiteX7" fmla="*/ 32658 w 1149048"/>
              <a:gd name="connsiteY7" fmla="*/ 0 h 898677"/>
              <a:gd name="connsiteX0" fmla="*/ 6048 w 1122438"/>
              <a:gd name="connsiteY0" fmla="*/ 0 h 870857"/>
              <a:gd name="connsiteX1" fmla="*/ 35076 w 1122438"/>
              <a:gd name="connsiteY1" fmla="*/ 0 h 870857"/>
              <a:gd name="connsiteX2" fmla="*/ 1101876 w 1122438"/>
              <a:gd name="connsiteY2" fmla="*/ 0 h 870857"/>
              <a:gd name="connsiteX3" fmla="*/ 1109133 w 1122438"/>
              <a:gd name="connsiteY3" fmla="*/ 558800 h 870857"/>
              <a:gd name="connsiteX4" fmla="*/ 804334 w 1122438"/>
              <a:gd name="connsiteY4" fmla="*/ 870857 h 870857"/>
              <a:gd name="connsiteX5" fmla="*/ 158448 w 1122438"/>
              <a:gd name="connsiteY5" fmla="*/ 863600 h 870857"/>
              <a:gd name="connsiteX6" fmla="*/ 27819 w 1122438"/>
              <a:gd name="connsiteY6" fmla="*/ 609601 h 870857"/>
              <a:gd name="connsiteX7" fmla="*/ 6048 w 1122438"/>
              <a:gd name="connsiteY7" fmla="*/ 0 h 870857"/>
              <a:gd name="connsiteX0" fmla="*/ 6048 w 1122438"/>
              <a:gd name="connsiteY0" fmla="*/ 0 h 870857"/>
              <a:gd name="connsiteX1" fmla="*/ 35076 w 1122438"/>
              <a:gd name="connsiteY1" fmla="*/ 0 h 870857"/>
              <a:gd name="connsiteX2" fmla="*/ 1101876 w 1122438"/>
              <a:gd name="connsiteY2" fmla="*/ 0 h 870857"/>
              <a:gd name="connsiteX3" fmla="*/ 1109133 w 1122438"/>
              <a:gd name="connsiteY3" fmla="*/ 558800 h 870857"/>
              <a:gd name="connsiteX4" fmla="*/ 804334 w 1122438"/>
              <a:gd name="connsiteY4" fmla="*/ 870857 h 870857"/>
              <a:gd name="connsiteX5" fmla="*/ 158448 w 1122438"/>
              <a:gd name="connsiteY5" fmla="*/ 863600 h 870857"/>
              <a:gd name="connsiteX6" fmla="*/ 27819 w 1122438"/>
              <a:gd name="connsiteY6" fmla="*/ 609601 h 870857"/>
              <a:gd name="connsiteX7" fmla="*/ 6048 w 1122438"/>
              <a:gd name="connsiteY7" fmla="*/ 0 h 870857"/>
              <a:gd name="connsiteX0" fmla="*/ 6048 w 1122438"/>
              <a:gd name="connsiteY0" fmla="*/ 0 h 870857"/>
              <a:gd name="connsiteX1" fmla="*/ 35076 w 1122438"/>
              <a:gd name="connsiteY1" fmla="*/ 0 h 870857"/>
              <a:gd name="connsiteX2" fmla="*/ 1101876 w 1122438"/>
              <a:gd name="connsiteY2" fmla="*/ 0 h 870857"/>
              <a:gd name="connsiteX3" fmla="*/ 1109133 w 1122438"/>
              <a:gd name="connsiteY3" fmla="*/ 558800 h 870857"/>
              <a:gd name="connsiteX4" fmla="*/ 804334 w 1122438"/>
              <a:gd name="connsiteY4" fmla="*/ 870857 h 870857"/>
              <a:gd name="connsiteX5" fmla="*/ 158448 w 1122438"/>
              <a:gd name="connsiteY5" fmla="*/ 863600 h 870857"/>
              <a:gd name="connsiteX6" fmla="*/ 27819 w 1122438"/>
              <a:gd name="connsiteY6" fmla="*/ 609601 h 870857"/>
              <a:gd name="connsiteX7" fmla="*/ 6048 w 1122438"/>
              <a:gd name="connsiteY7" fmla="*/ 0 h 870857"/>
              <a:gd name="connsiteX0" fmla="*/ 6048 w 1122438"/>
              <a:gd name="connsiteY0" fmla="*/ 0 h 870857"/>
              <a:gd name="connsiteX1" fmla="*/ 35076 w 1122438"/>
              <a:gd name="connsiteY1" fmla="*/ 0 h 870857"/>
              <a:gd name="connsiteX2" fmla="*/ 1101876 w 1122438"/>
              <a:gd name="connsiteY2" fmla="*/ 0 h 870857"/>
              <a:gd name="connsiteX3" fmla="*/ 1109133 w 1122438"/>
              <a:gd name="connsiteY3" fmla="*/ 558800 h 870857"/>
              <a:gd name="connsiteX4" fmla="*/ 804334 w 1122438"/>
              <a:gd name="connsiteY4" fmla="*/ 870857 h 870857"/>
              <a:gd name="connsiteX5" fmla="*/ 245533 w 1122438"/>
              <a:gd name="connsiteY5" fmla="*/ 870857 h 870857"/>
              <a:gd name="connsiteX6" fmla="*/ 27819 w 1122438"/>
              <a:gd name="connsiteY6" fmla="*/ 609601 h 870857"/>
              <a:gd name="connsiteX7" fmla="*/ 6048 w 1122438"/>
              <a:gd name="connsiteY7" fmla="*/ 0 h 870857"/>
              <a:gd name="connsiteX0" fmla="*/ 6048 w 1122438"/>
              <a:gd name="connsiteY0" fmla="*/ 0 h 870857"/>
              <a:gd name="connsiteX1" fmla="*/ 35076 w 1122438"/>
              <a:gd name="connsiteY1" fmla="*/ 0 h 870857"/>
              <a:gd name="connsiteX2" fmla="*/ 1101876 w 1122438"/>
              <a:gd name="connsiteY2" fmla="*/ 0 h 870857"/>
              <a:gd name="connsiteX3" fmla="*/ 1109133 w 1122438"/>
              <a:gd name="connsiteY3" fmla="*/ 558800 h 870857"/>
              <a:gd name="connsiteX4" fmla="*/ 804334 w 1122438"/>
              <a:gd name="connsiteY4" fmla="*/ 870857 h 870857"/>
              <a:gd name="connsiteX5" fmla="*/ 245533 w 1122438"/>
              <a:gd name="connsiteY5" fmla="*/ 870857 h 870857"/>
              <a:gd name="connsiteX6" fmla="*/ 27819 w 1122438"/>
              <a:gd name="connsiteY6" fmla="*/ 609601 h 870857"/>
              <a:gd name="connsiteX7" fmla="*/ 6048 w 1122438"/>
              <a:gd name="connsiteY7" fmla="*/ 0 h 870857"/>
              <a:gd name="connsiteX0" fmla="*/ 25400 w 1141790"/>
              <a:gd name="connsiteY0" fmla="*/ 0 h 870857"/>
              <a:gd name="connsiteX1" fmla="*/ 54428 w 1141790"/>
              <a:gd name="connsiteY1" fmla="*/ 0 h 870857"/>
              <a:gd name="connsiteX2" fmla="*/ 1121228 w 1141790"/>
              <a:gd name="connsiteY2" fmla="*/ 0 h 870857"/>
              <a:gd name="connsiteX3" fmla="*/ 1128485 w 1141790"/>
              <a:gd name="connsiteY3" fmla="*/ 558800 h 870857"/>
              <a:gd name="connsiteX4" fmla="*/ 823686 w 1141790"/>
              <a:gd name="connsiteY4" fmla="*/ 870857 h 870857"/>
              <a:gd name="connsiteX5" fmla="*/ 264885 w 1141790"/>
              <a:gd name="connsiteY5" fmla="*/ 870857 h 870857"/>
              <a:gd name="connsiteX6" fmla="*/ 25400 w 1141790"/>
              <a:gd name="connsiteY6" fmla="*/ 624115 h 870857"/>
              <a:gd name="connsiteX7" fmla="*/ 25400 w 1141790"/>
              <a:gd name="connsiteY7" fmla="*/ 0 h 870857"/>
              <a:gd name="connsiteX0" fmla="*/ 25400 w 1141790"/>
              <a:gd name="connsiteY0" fmla="*/ 0 h 870857"/>
              <a:gd name="connsiteX1" fmla="*/ 54428 w 1141790"/>
              <a:gd name="connsiteY1" fmla="*/ 0 h 870857"/>
              <a:gd name="connsiteX2" fmla="*/ 1121228 w 1141790"/>
              <a:gd name="connsiteY2" fmla="*/ 0 h 870857"/>
              <a:gd name="connsiteX3" fmla="*/ 1128485 w 1141790"/>
              <a:gd name="connsiteY3" fmla="*/ 558800 h 870857"/>
              <a:gd name="connsiteX4" fmla="*/ 823686 w 1141790"/>
              <a:gd name="connsiteY4" fmla="*/ 870857 h 870857"/>
              <a:gd name="connsiteX5" fmla="*/ 264885 w 1141790"/>
              <a:gd name="connsiteY5" fmla="*/ 870857 h 870857"/>
              <a:gd name="connsiteX6" fmla="*/ 25400 w 1141790"/>
              <a:gd name="connsiteY6" fmla="*/ 624115 h 870857"/>
              <a:gd name="connsiteX7" fmla="*/ 25400 w 1141790"/>
              <a:gd name="connsiteY7" fmla="*/ 0 h 870857"/>
              <a:gd name="connsiteX0" fmla="*/ 6048 w 1122438"/>
              <a:gd name="connsiteY0" fmla="*/ 0 h 870857"/>
              <a:gd name="connsiteX1" fmla="*/ 35076 w 1122438"/>
              <a:gd name="connsiteY1" fmla="*/ 0 h 870857"/>
              <a:gd name="connsiteX2" fmla="*/ 1101876 w 1122438"/>
              <a:gd name="connsiteY2" fmla="*/ 0 h 870857"/>
              <a:gd name="connsiteX3" fmla="*/ 1109133 w 1122438"/>
              <a:gd name="connsiteY3" fmla="*/ 558800 h 870857"/>
              <a:gd name="connsiteX4" fmla="*/ 804334 w 1122438"/>
              <a:gd name="connsiteY4" fmla="*/ 870857 h 870857"/>
              <a:gd name="connsiteX5" fmla="*/ 245533 w 1122438"/>
              <a:gd name="connsiteY5" fmla="*/ 870857 h 870857"/>
              <a:gd name="connsiteX6" fmla="*/ 6048 w 1122438"/>
              <a:gd name="connsiteY6" fmla="*/ 624115 h 870857"/>
              <a:gd name="connsiteX7" fmla="*/ 6048 w 1122438"/>
              <a:gd name="connsiteY7" fmla="*/ 0 h 870857"/>
              <a:gd name="connsiteX0" fmla="*/ 153610 w 1270000"/>
              <a:gd name="connsiteY0" fmla="*/ 624115 h 870857"/>
              <a:gd name="connsiteX1" fmla="*/ 182638 w 1270000"/>
              <a:gd name="connsiteY1" fmla="*/ 0 h 870857"/>
              <a:gd name="connsiteX2" fmla="*/ 1249438 w 1270000"/>
              <a:gd name="connsiteY2" fmla="*/ 0 h 870857"/>
              <a:gd name="connsiteX3" fmla="*/ 1256695 w 1270000"/>
              <a:gd name="connsiteY3" fmla="*/ 558800 h 870857"/>
              <a:gd name="connsiteX4" fmla="*/ 951896 w 1270000"/>
              <a:gd name="connsiteY4" fmla="*/ 870857 h 870857"/>
              <a:gd name="connsiteX5" fmla="*/ 393095 w 1270000"/>
              <a:gd name="connsiteY5" fmla="*/ 870857 h 870857"/>
              <a:gd name="connsiteX6" fmla="*/ 153610 w 1270000"/>
              <a:gd name="connsiteY6" fmla="*/ 624115 h 870857"/>
              <a:gd name="connsiteX0" fmla="*/ 35076 w 1151466"/>
              <a:gd name="connsiteY0" fmla="*/ 624115 h 870857"/>
              <a:gd name="connsiteX1" fmla="*/ 64104 w 1151466"/>
              <a:gd name="connsiteY1" fmla="*/ 0 h 870857"/>
              <a:gd name="connsiteX2" fmla="*/ 1130904 w 1151466"/>
              <a:gd name="connsiteY2" fmla="*/ 0 h 870857"/>
              <a:gd name="connsiteX3" fmla="*/ 1138161 w 1151466"/>
              <a:gd name="connsiteY3" fmla="*/ 558800 h 870857"/>
              <a:gd name="connsiteX4" fmla="*/ 833362 w 1151466"/>
              <a:gd name="connsiteY4" fmla="*/ 870857 h 870857"/>
              <a:gd name="connsiteX5" fmla="*/ 274561 w 1151466"/>
              <a:gd name="connsiteY5" fmla="*/ 870857 h 870857"/>
              <a:gd name="connsiteX6" fmla="*/ 35076 w 1151466"/>
              <a:gd name="connsiteY6" fmla="*/ 624115 h 870857"/>
              <a:gd name="connsiteX0" fmla="*/ 35076 w 1151466"/>
              <a:gd name="connsiteY0" fmla="*/ 624115 h 870857"/>
              <a:gd name="connsiteX1" fmla="*/ 27819 w 1151466"/>
              <a:gd name="connsiteY1" fmla="*/ 0 h 870857"/>
              <a:gd name="connsiteX2" fmla="*/ 1130904 w 1151466"/>
              <a:gd name="connsiteY2" fmla="*/ 0 h 870857"/>
              <a:gd name="connsiteX3" fmla="*/ 1138161 w 1151466"/>
              <a:gd name="connsiteY3" fmla="*/ 558800 h 870857"/>
              <a:gd name="connsiteX4" fmla="*/ 833362 w 1151466"/>
              <a:gd name="connsiteY4" fmla="*/ 870857 h 870857"/>
              <a:gd name="connsiteX5" fmla="*/ 274561 w 1151466"/>
              <a:gd name="connsiteY5" fmla="*/ 870857 h 870857"/>
              <a:gd name="connsiteX6" fmla="*/ 35076 w 1151466"/>
              <a:gd name="connsiteY6" fmla="*/ 624115 h 870857"/>
              <a:gd name="connsiteX0" fmla="*/ 35076 w 1151466"/>
              <a:gd name="connsiteY0" fmla="*/ 624115 h 870857"/>
              <a:gd name="connsiteX1" fmla="*/ 27819 w 1151466"/>
              <a:gd name="connsiteY1" fmla="*/ 0 h 870857"/>
              <a:gd name="connsiteX2" fmla="*/ 1130904 w 1151466"/>
              <a:gd name="connsiteY2" fmla="*/ 0 h 870857"/>
              <a:gd name="connsiteX3" fmla="*/ 1138161 w 1151466"/>
              <a:gd name="connsiteY3" fmla="*/ 558800 h 870857"/>
              <a:gd name="connsiteX4" fmla="*/ 833362 w 1151466"/>
              <a:gd name="connsiteY4" fmla="*/ 870857 h 870857"/>
              <a:gd name="connsiteX5" fmla="*/ 274561 w 1151466"/>
              <a:gd name="connsiteY5" fmla="*/ 870857 h 870857"/>
              <a:gd name="connsiteX6" fmla="*/ 35076 w 1151466"/>
              <a:gd name="connsiteY6" fmla="*/ 624115 h 870857"/>
              <a:gd name="connsiteX0" fmla="*/ 7257 w 1123647"/>
              <a:gd name="connsiteY0" fmla="*/ 624115 h 870857"/>
              <a:gd name="connsiteX1" fmla="*/ 0 w 1123647"/>
              <a:gd name="connsiteY1" fmla="*/ 0 h 870857"/>
              <a:gd name="connsiteX2" fmla="*/ 1103085 w 1123647"/>
              <a:gd name="connsiteY2" fmla="*/ 0 h 870857"/>
              <a:gd name="connsiteX3" fmla="*/ 1110342 w 1123647"/>
              <a:gd name="connsiteY3" fmla="*/ 558800 h 870857"/>
              <a:gd name="connsiteX4" fmla="*/ 805543 w 1123647"/>
              <a:gd name="connsiteY4" fmla="*/ 870857 h 870857"/>
              <a:gd name="connsiteX5" fmla="*/ 246742 w 1123647"/>
              <a:gd name="connsiteY5" fmla="*/ 870857 h 870857"/>
              <a:gd name="connsiteX6" fmla="*/ 7257 w 1123647"/>
              <a:gd name="connsiteY6" fmla="*/ 624115 h 870857"/>
              <a:gd name="connsiteX0" fmla="*/ 7257 w 1128485"/>
              <a:gd name="connsiteY0" fmla="*/ 631372 h 878114"/>
              <a:gd name="connsiteX1" fmla="*/ 0 w 1128485"/>
              <a:gd name="connsiteY1" fmla="*/ 7257 h 878114"/>
              <a:gd name="connsiteX2" fmla="*/ 1124856 w 1128485"/>
              <a:gd name="connsiteY2" fmla="*/ 0 h 878114"/>
              <a:gd name="connsiteX3" fmla="*/ 1110342 w 1128485"/>
              <a:gd name="connsiteY3" fmla="*/ 566057 h 878114"/>
              <a:gd name="connsiteX4" fmla="*/ 805543 w 1128485"/>
              <a:gd name="connsiteY4" fmla="*/ 878114 h 878114"/>
              <a:gd name="connsiteX5" fmla="*/ 246742 w 1128485"/>
              <a:gd name="connsiteY5" fmla="*/ 878114 h 878114"/>
              <a:gd name="connsiteX6" fmla="*/ 7257 w 1128485"/>
              <a:gd name="connsiteY6" fmla="*/ 631372 h 878114"/>
              <a:gd name="connsiteX0" fmla="*/ 7257 w 1123647"/>
              <a:gd name="connsiteY0" fmla="*/ 624115 h 870857"/>
              <a:gd name="connsiteX1" fmla="*/ 0 w 1123647"/>
              <a:gd name="connsiteY1" fmla="*/ 0 h 870857"/>
              <a:gd name="connsiteX2" fmla="*/ 1103085 w 1123647"/>
              <a:gd name="connsiteY2" fmla="*/ 0 h 870857"/>
              <a:gd name="connsiteX3" fmla="*/ 1110342 w 1123647"/>
              <a:gd name="connsiteY3" fmla="*/ 558800 h 870857"/>
              <a:gd name="connsiteX4" fmla="*/ 805543 w 1123647"/>
              <a:gd name="connsiteY4" fmla="*/ 870857 h 870857"/>
              <a:gd name="connsiteX5" fmla="*/ 246742 w 1123647"/>
              <a:gd name="connsiteY5" fmla="*/ 870857 h 870857"/>
              <a:gd name="connsiteX6" fmla="*/ 7257 w 1123647"/>
              <a:gd name="connsiteY6" fmla="*/ 624115 h 870857"/>
              <a:gd name="connsiteX0" fmla="*/ 7257 w 1110342"/>
              <a:gd name="connsiteY0" fmla="*/ 624115 h 870857"/>
              <a:gd name="connsiteX1" fmla="*/ 0 w 1110342"/>
              <a:gd name="connsiteY1" fmla="*/ 0 h 870857"/>
              <a:gd name="connsiteX2" fmla="*/ 1103085 w 1110342"/>
              <a:gd name="connsiteY2" fmla="*/ 0 h 870857"/>
              <a:gd name="connsiteX3" fmla="*/ 1110342 w 1110342"/>
              <a:gd name="connsiteY3" fmla="*/ 558800 h 870857"/>
              <a:gd name="connsiteX4" fmla="*/ 805543 w 1110342"/>
              <a:gd name="connsiteY4" fmla="*/ 870857 h 870857"/>
              <a:gd name="connsiteX5" fmla="*/ 246742 w 1110342"/>
              <a:gd name="connsiteY5" fmla="*/ 870857 h 870857"/>
              <a:gd name="connsiteX6" fmla="*/ 7257 w 1110342"/>
              <a:gd name="connsiteY6" fmla="*/ 624115 h 87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0342" h="870857">
                <a:moveTo>
                  <a:pt x="7257" y="624115"/>
                </a:moveTo>
                <a:cubicBezTo>
                  <a:pt x="1210" y="449944"/>
                  <a:pt x="6048" y="104019"/>
                  <a:pt x="0" y="0"/>
                </a:cubicBezTo>
                <a:lnTo>
                  <a:pt x="1103085" y="0"/>
                </a:lnTo>
                <a:cubicBezTo>
                  <a:pt x="1106714" y="128209"/>
                  <a:pt x="1101876" y="355600"/>
                  <a:pt x="1110342" y="558800"/>
                </a:cubicBezTo>
                <a:lnTo>
                  <a:pt x="805543" y="870857"/>
                </a:lnTo>
                <a:lnTo>
                  <a:pt x="246742" y="870857"/>
                </a:lnTo>
                <a:cubicBezTo>
                  <a:pt x="134256" y="757163"/>
                  <a:pt x="119743" y="753534"/>
                  <a:pt x="7257" y="624115"/>
                </a:cubicBezTo>
                <a:close/>
              </a:path>
            </a:pathLst>
          </a:custGeom>
          <a:solidFill>
            <a:schemeClr val="tx2">
              <a:lumMod val="50000"/>
            </a:schemeClr>
          </a:solidFill>
          <a:ln w="12700">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cxnSp>
        <p:nvCxnSpPr>
          <p:cNvPr id="85" name="Straight Connector 84"/>
          <p:cNvCxnSpPr/>
          <p:nvPr/>
        </p:nvCxnSpPr>
        <p:spPr>
          <a:xfrm rot="5400000">
            <a:off x="789660" y="5489512"/>
            <a:ext cx="1459684" cy="3403"/>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10800000">
            <a:off x="1517800" y="6203972"/>
            <a:ext cx="12407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1024679" y="5490124"/>
            <a:ext cx="1459684" cy="2178"/>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16200000" flipH="1">
            <a:off x="1266955" y="5494590"/>
            <a:ext cx="1452427" cy="502"/>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1516489" y="5505140"/>
            <a:ext cx="1430655" cy="1174"/>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5400000">
            <a:off x="1739196" y="5491213"/>
            <a:ext cx="14596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10800000">
            <a:off x="1517800" y="5970176"/>
            <a:ext cx="12407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10800000">
            <a:off x="1517800" y="5743638"/>
            <a:ext cx="12407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10800000">
            <a:off x="1517800" y="5517100"/>
            <a:ext cx="12407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10800000">
            <a:off x="1517800" y="5290561"/>
            <a:ext cx="12407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10800000">
            <a:off x="1517800" y="5064023"/>
            <a:ext cx="1240746" cy="0"/>
          </a:xfrm>
          <a:prstGeom prst="line">
            <a:avLst/>
          </a:prstGeom>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1384285" y="6191894"/>
            <a:ext cx="221209" cy="256185"/>
          </a:xfrm>
          <a:prstGeom prst="rect">
            <a:avLst/>
          </a:prstGeom>
          <a:noFill/>
        </p:spPr>
        <p:txBody>
          <a:bodyPr wrap="none" rtlCol="0">
            <a:spAutoFit/>
          </a:bodyPr>
          <a:lstStyle/>
          <a:p>
            <a:r>
              <a:rPr lang="en-US" sz="1400" dirty="0" smtClean="0"/>
              <a:t>0</a:t>
            </a:r>
            <a:endParaRPr lang="en-US" sz="1400" dirty="0"/>
          </a:p>
        </p:txBody>
      </p:sp>
      <p:sp>
        <p:nvSpPr>
          <p:cNvPr id="97" name="TextBox 96"/>
          <p:cNvSpPr txBox="1"/>
          <p:nvPr/>
        </p:nvSpPr>
        <p:spPr>
          <a:xfrm>
            <a:off x="1613721" y="6191894"/>
            <a:ext cx="221209" cy="256185"/>
          </a:xfrm>
          <a:prstGeom prst="rect">
            <a:avLst/>
          </a:prstGeom>
          <a:noFill/>
        </p:spPr>
        <p:txBody>
          <a:bodyPr wrap="none" rtlCol="0">
            <a:spAutoFit/>
          </a:bodyPr>
          <a:lstStyle/>
          <a:p>
            <a:r>
              <a:rPr lang="en-US" sz="1400" dirty="0" smtClean="0"/>
              <a:t>1</a:t>
            </a:r>
            <a:endParaRPr lang="en-US" sz="1400" dirty="0"/>
          </a:p>
        </p:txBody>
      </p:sp>
      <p:sp>
        <p:nvSpPr>
          <p:cNvPr id="98" name="TextBox 97"/>
          <p:cNvSpPr txBox="1"/>
          <p:nvPr/>
        </p:nvSpPr>
        <p:spPr>
          <a:xfrm>
            <a:off x="1843157" y="6191894"/>
            <a:ext cx="221209" cy="256185"/>
          </a:xfrm>
          <a:prstGeom prst="rect">
            <a:avLst/>
          </a:prstGeom>
          <a:noFill/>
        </p:spPr>
        <p:txBody>
          <a:bodyPr wrap="none" rtlCol="0">
            <a:spAutoFit/>
          </a:bodyPr>
          <a:lstStyle/>
          <a:p>
            <a:r>
              <a:rPr lang="en-US" sz="1400" dirty="0" smtClean="0"/>
              <a:t>2</a:t>
            </a:r>
            <a:endParaRPr lang="en-US" sz="1400" dirty="0"/>
          </a:p>
        </p:txBody>
      </p:sp>
      <p:sp>
        <p:nvSpPr>
          <p:cNvPr id="99" name="TextBox 98"/>
          <p:cNvSpPr txBox="1"/>
          <p:nvPr/>
        </p:nvSpPr>
        <p:spPr>
          <a:xfrm>
            <a:off x="2072593" y="6191894"/>
            <a:ext cx="221209" cy="256185"/>
          </a:xfrm>
          <a:prstGeom prst="rect">
            <a:avLst/>
          </a:prstGeom>
          <a:noFill/>
        </p:spPr>
        <p:txBody>
          <a:bodyPr wrap="none" rtlCol="0">
            <a:spAutoFit/>
          </a:bodyPr>
          <a:lstStyle/>
          <a:p>
            <a:r>
              <a:rPr lang="en-US" sz="1400" dirty="0" smtClean="0"/>
              <a:t>3</a:t>
            </a:r>
            <a:endParaRPr lang="en-US" sz="1400" dirty="0"/>
          </a:p>
        </p:txBody>
      </p:sp>
      <p:sp>
        <p:nvSpPr>
          <p:cNvPr id="100" name="TextBox 99"/>
          <p:cNvSpPr txBox="1"/>
          <p:nvPr/>
        </p:nvSpPr>
        <p:spPr>
          <a:xfrm>
            <a:off x="1234546" y="5802771"/>
            <a:ext cx="221209" cy="256185"/>
          </a:xfrm>
          <a:prstGeom prst="rect">
            <a:avLst/>
          </a:prstGeom>
          <a:noFill/>
        </p:spPr>
        <p:txBody>
          <a:bodyPr wrap="none" rtlCol="0">
            <a:spAutoFit/>
          </a:bodyPr>
          <a:lstStyle/>
          <a:p>
            <a:r>
              <a:rPr lang="en-US" sz="1400" dirty="0" smtClean="0"/>
              <a:t>1</a:t>
            </a:r>
            <a:endParaRPr lang="en-US" sz="1400" dirty="0"/>
          </a:p>
        </p:txBody>
      </p:sp>
      <p:sp>
        <p:nvSpPr>
          <p:cNvPr id="101" name="TextBox 100"/>
          <p:cNvSpPr txBox="1"/>
          <p:nvPr/>
        </p:nvSpPr>
        <p:spPr>
          <a:xfrm>
            <a:off x="1234546" y="5574171"/>
            <a:ext cx="221209" cy="256185"/>
          </a:xfrm>
          <a:prstGeom prst="rect">
            <a:avLst/>
          </a:prstGeom>
          <a:noFill/>
        </p:spPr>
        <p:txBody>
          <a:bodyPr wrap="none" rtlCol="0">
            <a:spAutoFit/>
          </a:bodyPr>
          <a:lstStyle/>
          <a:p>
            <a:r>
              <a:rPr lang="en-US" sz="1400" dirty="0" smtClean="0"/>
              <a:t>2</a:t>
            </a:r>
            <a:endParaRPr lang="en-US" sz="1400" dirty="0"/>
          </a:p>
        </p:txBody>
      </p:sp>
      <p:sp>
        <p:nvSpPr>
          <p:cNvPr id="102" name="TextBox 101"/>
          <p:cNvSpPr txBox="1"/>
          <p:nvPr/>
        </p:nvSpPr>
        <p:spPr>
          <a:xfrm>
            <a:off x="1234546" y="5345571"/>
            <a:ext cx="221209" cy="256185"/>
          </a:xfrm>
          <a:prstGeom prst="rect">
            <a:avLst/>
          </a:prstGeom>
          <a:noFill/>
        </p:spPr>
        <p:txBody>
          <a:bodyPr wrap="none" rtlCol="0">
            <a:spAutoFit/>
          </a:bodyPr>
          <a:lstStyle/>
          <a:p>
            <a:r>
              <a:rPr lang="en-US" sz="1400" dirty="0" smtClean="0"/>
              <a:t>3</a:t>
            </a:r>
            <a:endParaRPr lang="en-US" sz="1400" dirty="0"/>
          </a:p>
        </p:txBody>
      </p:sp>
      <p:sp>
        <p:nvSpPr>
          <p:cNvPr id="103" name="TextBox 102"/>
          <p:cNvSpPr txBox="1"/>
          <p:nvPr/>
        </p:nvSpPr>
        <p:spPr>
          <a:xfrm>
            <a:off x="1234546" y="5116971"/>
            <a:ext cx="221209" cy="256185"/>
          </a:xfrm>
          <a:prstGeom prst="rect">
            <a:avLst/>
          </a:prstGeom>
          <a:noFill/>
        </p:spPr>
        <p:txBody>
          <a:bodyPr wrap="none" rtlCol="0">
            <a:spAutoFit/>
          </a:bodyPr>
          <a:lstStyle/>
          <a:p>
            <a:r>
              <a:rPr lang="en-US" sz="1400" dirty="0" smtClean="0"/>
              <a:t>4</a:t>
            </a:r>
            <a:endParaRPr lang="en-US" sz="1400" dirty="0"/>
          </a:p>
        </p:txBody>
      </p:sp>
      <p:sp>
        <p:nvSpPr>
          <p:cNvPr id="104" name="TextBox 103"/>
          <p:cNvSpPr txBox="1"/>
          <p:nvPr/>
        </p:nvSpPr>
        <p:spPr>
          <a:xfrm>
            <a:off x="1241674" y="4888371"/>
            <a:ext cx="221209" cy="256185"/>
          </a:xfrm>
          <a:prstGeom prst="rect">
            <a:avLst/>
          </a:prstGeom>
          <a:noFill/>
        </p:spPr>
        <p:txBody>
          <a:bodyPr wrap="none" rtlCol="0">
            <a:spAutoFit/>
          </a:bodyPr>
          <a:lstStyle/>
          <a:p>
            <a:r>
              <a:rPr lang="en-US" sz="1400" dirty="0" smtClean="0"/>
              <a:t>5</a:t>
            </a:r>
            <a:endParaRPr lang="en-US" sz="1400" dirty="0"/>
          </a:p>
        </p:txBody>
      </p:sp>
      <p:sp>
        <p:nvSpPr>
          <p:cNvPr id="105" name="TextBox 104"/>
          <p:cNvSpPr txBox="1"/>
          <p:nvPr/>
        </p:nvSpPr>
        <p:spPr>
          <a:xfrm>
            <a:off x="2302029" y="6191894"/>
            <a:ext cx="221209" cy="256185"/>
          </a:xfrm>
          <a:prstGeom prst="rect">
            <a:avLst/>
          </a:prstGeom>
          <a:noFill/>
        </p:spPr>
        <p:txBody>
          <a:bodyPr wrap="none" rtlCol="0">
            <a:spAutoFit/>
          </a:bodyPr>
          <a:lstStyle/>
          <a:p>
            <a:r>
              <a:rPr lang="en-US" sz="1400" dirty="0" smtClean="0"/>
              <a:t>4</a:t>
            </a:r>
            <a:endParaRPr lang="en-US" sz="1400" dirty="0"/>
          </a:p>
        </p:txBody>
      </p:sp>
      <p:sp>
        <p:nvSpPr>
          <p:cNvPr id="106" name="Oval 105"/>
          <p:cNvSpPr/>
          <p:nvPr/>
        </p:nvSpPr>
        <p:spPr>
          <a:xfrm>
            <a:off x="2427680" y="5028372"/>
            <a:ext cx="82311" cy="82669"/>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107" name="Straight Connector 106"/>
          <p:cNvCxnSpPr/>
          <p:nvPr/>
        </p:nvCxnSpPr>
        <p:spPr>
          <a:xfrm rot="10800000">
            <a:off x="1517800" y="4861826"/>
            <a:ext cx="1240746" cy="0"/>
          </a:xfrm>
          <a:prstGeom prst="line">
            <a:avLst/>
          </a:prstGeom>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1234546" y="4659771"/>
            <a:ext cx="221209" cy="256185"/>
          </a:xfrm>
          <a:prstGeom prst="rect">
            <a:avLst/>
          </a:prstGeom>
          <a:noFill/>
        </p:spPr>
        <p:txBody>
          <a:bodyPr wrap="none" rtlCol="0">
            <a:spAutoFit/>
          </a:bodyPr>
          <a:lstStyle/>
          <a:p>
            <a:r>
              <a:rPr lang="en-US" sz="1400" dirty="0" smtClean="0"/>
              <a:t>6</a:t>
            </a:r>
            <a:endParaRPr lang="en-US" sz="1400" dirty="0"/>
          </a:p>
        </p:txBody>
      </p:sp>
      <p:sp>
        <p:nvSpPr>
          <p:cNvPr id="109" name="Oval 108"/>
          <p:cNvSpPr/>
          <p:nvPr/>
        </p:nvSpPr>
        <p:spPr>
          <a:xfrm>
            <a:off x="1481194" y="5031606"/>
            <a:ext cx="76200" cy="762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0" name="Oval 109"/>
          <p:cNvSpPr/>
          <p:nvPr/>
        </p:nvSpPr>
        <p:spPr>
          <a:xfrm>
            <a:off x="1716049" y="5031606"/>
            <a:ext cx="76200" cy="762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1" name="Oval 110"/>
          <p:cNvSpPr/>
          <p:nvPr/>
        </p:nvSpPr>
        <p:spPr>
          <a:xfrm>
            <a:off x="1954436" y="5031606"/>
            <a:ext cx="76200" cy="762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2" name="Oval 111"/>
          <p:cNvSpPr/>
          <p:nvPr/>
        </p:nvSpPr>
        <p:spPr>
          <a:xfrm>
            <a:off x="2193920" y="5031606"/>
            <a:ext cx="76200" cy="762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3" name="Oval 112"/>
          <p:cNvSpPr/>
          <p:nvPr/>
        </p:nvSpPr>
        <p:spPr>
          <a:xfrm>
            <a:off x="1954439" y="4828413"/>
            <a:ext cx="76200" cy="762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4" name="Oval 113"/>
          <p:cNvSpPr/>
          <p:nvPr/>
        </p:nvSpPr>
        <p:spPr>
          <a:xfrm>
            <a:off x="2433404" y="4828416"/>
            <a:ext cx="76200" cy="762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5" name="Oval 114"/>
          <p:cNvSpPr/>
          <p:nvPr/>
        </p:nvSpPr>
        <p:spPr>
          <a:xfrm>
            <a:off x="1956631" y="5483457"/>
            <a:ext cx="76200" cy="762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6" name="Oval 115"/>
          <p:cNvSpPr/>
          <p:nvPr/>
        </p:nvSpPr>
        <p:spPr>
          <a:xfrm>
            <a:off x="1709896" y="5483460"/>
            <a:ext cx="76200" cy="762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7" name="Oval 116"/>
          <p:cNvSpPr/>
          <p:nvPr/>
        </p:nvSpPr>
        <p:spPr>
          <a:xfrm>
            <a:off x="2203372" y="5476203"/>
            <a:ext cx="76200" cy="76200"/>
          </a:xfrm>
          <a:prstGeom prst="ellipse">
            <a:avLst/>
          </a:prstGeom>
          <a:solidFill>
            <a:schemeClr val="accent2"/>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8" name="Oval 117"/>
          <p:cNvSpPr/>
          <p:nvPr/>
        </p:nvSpPr>
        <p:spPr>
          <a:xfrm>
            <a:off x="2413828" y="5251239"/>
            <a:ext cx="76200" cy="76200"/>
          </a:xfrm>
          <a:prstGeom prst="ellipse">
            <a:avLst/>
          </a:prstGeom>
          <a:solidFill>
            <a:schemeClr val="accent3"/>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120" name="Straight Connector 119"/>
          <p:cNvCxnSpPr/>
          <p:nvPr/>
        </p:nvCxnSpPr>
        <p:spPr>
          <a:xfrm>
            <a:off x="0" y="2200701"/>
            <a:ext cx="91440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0" y="4383962"/>
            <a:ext cx="5994400" cy="7255"/>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23" name="TextBox 122"/>
          <p:cNvSpPr txBox="1"/>
          <p:nvPr/>
        </p:nvSpPr>
        <p:spPr>
          <a:xfrm>
            <a:off x="0" y="0"/>
            <a:ext cx="769257" cy="307777"/>
          </a:xfrm>
          <a:prstGeom prst="rect">
            <a:avLst/>
          </a:prstGeom>
          <a:noFill/>
        </p:spPr>
        <p:txBody>
          <a:bodyPr wrap="square" rtlCol="0">
            <a:spAutoFit/>
          </a:bodyPr>
          <a:lstStyle/>
          <a:p>
            <a:r>
              <a:rPr lang="en-US" sz="1400" dirty="0" smtClean="0">
                <a:solidFill>
                  <a:schemeClr val="tx2"/>
                </a:solidFill>
                <a:latin typeface="Arial" pitchFamily="34" charset="0"/>
                <a:cs typeface="Arial" pitchFamily="34" charset="0"/>
              </a:rPr>
              <a:t>parity</a:t>
            </a:r>
          </a:p>
        </p:txBody>
      </p:sp>
      <p:sp>
        <p:nvSpPr>
          <p:cNvPr id="124" name="TextBox 123"/>
          <p:cNvSpPr txBox="1"/>
          <p:nvPr/>
        </p:nvSpPr>
        <p:spPr>
          <a:xfrm>
            <a:off x="0" y="2154181"/>
            <a:ext cx="769257" cy="307777"/>
          </a:xfrm>
          <a:prstGeom prst="rect">
            <a:avLst/>
          </a:prstGeom>
          <a:noFill/>
        </p:spPr>
        <p:txBody>
          <a:bodyPr wrap="square" rtlCol="0">
            <a:spAutoFit/>
          </a:bodyPr>
          <a:lstStyle/>
          <a:p>
            <a:r>
              <a:rPr lang="en-US" sz="1400" dirty="0" smtClean="0">
                <a:solidFill>
                  <a:schemeClr val="tx2"/>
                </a:solidFill>
                <a:latin typeface="Arial" pitchFamily="34" charset="0"/>
                <a:cs typeface="Arial" pitchFamily="34" charset="0"/>
              </a:rPr>
              <a:t>interval</a:t>
            </a:r>
          </a:p>
        </p:txBody>
      </p:sp>
      <p:sp>
        <p:nvSpPr>
          <p:cNvPr id="125" name="TextBox 124"/>
          <p:cNvSpPr txBox="1"/>
          <p:nvPr/>
        </p:nvSpPr>
        <p:spPr>
          <a:xfrm>
            <a:off x="7257" y="4344699"/>
            <a:ext cx="979714" cy="307777"/>
          </a:xfrm>
          <a:prstGeom prst="rect">
            <a:avLst/>
          </a:prstGeom>
          <a:noFill/>
        </p:spPr>
        <p:txBody>
          <a:bodyPr wrap="square" rtlCol="0">
            <a:spAutoFit/>
          </a:bodyPr>
          <a:lstStyle/>
          <a:p>
            <a:r>
              <a:rPr lang="en-US" sz="1400" dirty="0" smtClean="0">
                <a:solidFill>
                  <a:schemeClr val="tx2"/>
                </a:solidFill>
                <a:latin typeface="Arial" pitchFamily="34" charset="0"/>
                <a:cs typeface="Arial" pitchFamily="34" charset="0"/>
              </a:rPr>
              <a:t>octagon</a:t>
            </a:r>
            <a:endParaRPr lang="en-US" sz="1400" dirty="0">
              <a:solidFill>
                <a:schemeClr val="tx2"/>
              </a:solidFill>
              <a:latin typeface="Arial" pitchFamily="34" charset="0"/>
              <a:cs typeface="Arial" pitchFamily="34" charset="0"/>
            </a:endParaRPr>
          </a:p>
        </p:txBody>
      </p:sp>
      <p:sp>
        <p:nvSpPr>
          <p:cNvPr id="128" name="Freeform 127"/>
          <p:cNvSpPr/>
          <p:nvPr/>
        </p:nvSpPr>
        <p:spPr>
          <a:xfrm rot="16200000">
            <a:off x="4171036" y="622004"/>
            <a:ext cx="1666349" cy="1160119"/>
          </a:xfrm>
          <a:custGeom>
            <a:avLst/>
            <a:gdLst>
              <a:gd name="connsiteX0" fmla="*/ 2185147 w 2700618"/>
              <a:gd name="connsiteY0" fmla="*/ 1828800 h 1893794"/>
              <a:gd name="connsiteX1" fmla="*/ 558053 w 2700618"/>
              <a:gd name="connsiteY1" fmla="*/ 1855694 h 1893794"/>
              <a:gd name="connsiteX2" fmla="*/ 625288 w 2700618"/>
              <a:gd name="connsiteY2" fmla="*/ 1600200 h 1893794"/>
              <a:gd name="connsiteX3" fmla="*/ 2212041 w 2700618"/>
              <a:gd name="connsiteY3" fmla="*/ 1613647 h 1893794"/>
              <a:gd name="connsiteX4" fmla="*/ 2359959 w 2700618"/>
              <a:gd name="connsiteY4" fmla="*/ 1344706 h 1893794"/>
              <a:gd name="connsiteX5" fmla="*/ 463924 w 2700618"/>
              <a:gd name="connsiteY5" fmla="*/ 1344706 h 1893794"/>
              <a:gd name="connsiteX6" fmla="*/ 396688 w 2700618"/>
              <a:gd name="connsiteY6" fmla="*/ 1075765 h 1893794"/>
              <a:gd name="connsiteX7" fmla="*/ 2386853 w 2700618"/>
              <a:gd name="connsiteY7" fmla="*/ 1048871 h 1893794"/>
              <a:gd name="connsiteX8" fmla="*/ 2279277 w 2700618"/>
              <a:gd name="connsiteY8" fmla="*/ 806824 h 1893794"/>
              <a:gd name="connsiteX9" fmla="*/ 410135 w 2700618"/>
              <a:gd name="connsiteY9" fmla="*/ 793377 h 1893794"/>
              <a:gd name="connsiteX10" fmla="*/ 383241 w 2700618"/>
              <a:gd name="connsiteY10" fmla="*/ 564777 h 1893794"/>
              <a:gd name="connsiteX11" fmla="*/ 2373406 w 2700618"/>
              <a:gd name="connsiteY11" fmla="*/ 524435 h 1893794"/>
              <a:gd name="connsiteX12" fmla="*/ 2306171 w 2700618"/>
              <a:gd name="connsiteY12" fmla="*/ 282388 h 1893794"/>
              <a:gd name="connsiteX13" fmla="*/ 302559 w 2700618"/>
              <a:gd name="connsiteY13" fmla="*/ 242047 h 1893794"/>
              <a:gd name="connsiteX14" fmla="*/ 490818 w 2700618"/>
              <a:gd name="connsiteY14" fmla="*/ 40341 h 1893794"/>
              <a:gd name="connsiteX15" fmla="*/ 2373406 w 2700618"/>
              <a:gd name="connsiteY15" fmla="*/ 0 h 1893794"/>
              <a:gd name="connsiteX16" fmla="*/ 2373406 w 2700618"/>
              <a:gd name="connsiteY16" fmla="*/ 0 h 1893794"/>
              <a:gd name="connsiteX0" fmla="*/ 2185147 w 2700618"/>
              <a:gd name="connsiteY0" fmla="*/ 1848971 h 1913965"/>
              <a:gd name="connsiteX1" fmla="*/ 558053 w 2700618"/>
              <a:gd name="connsiteY1" fmla="*/ 1875865 h 1913965"/>
              <a:gd name="connsiteX2" fmla="*/ 625288 w 2700618"/>
              <a:gd name="connsiteY2" fmla="*/ 1620371 h 1913965"/>
              <a:gd name="connsiteX3" fmla="*/ 2212041 w 2700618"/>
              <a:gd name="connsiteY3" fmla="*/ 1633818 h 1913965"/>
              <a:gd name="connsiteX4" fmla="*/ 2359959 w 2700618"/>
              <a:gd name="connsiteY4" fmla="*/ 1364877 h 1913965"/>
              <a:gd name="connsiteX5" fmla="*/ 463924 w 2700618"/>
              <a:gd name="connsiteY5" fmla="*/ 1364877 h 1913965"/>
              <a:gd name="connsiteX6" fmla="*/ 396688 w 2700618"/>
              <a:gd name="connsiteY6" fmla="*/ 1095936 h 1913965"/>
              <a:gd name="connsiteX7" fmla="*/ 2386853 w 2700618"/>
              <a:gd name="connsiteY7" fmla="*/ 1069042 h 1913965"/>
              <a:gd name="connsiteX8" fmla="*/ 2279277 w 2700618"/>
              <a:gd name="connsiteY8" fmla="*/ 826995 h 1913965"/>
              <a:gd name="connsiteX9" fmla="*/ 410135 w 2700618"/>
              <a:gd name="connsiteY9" fmla="*/ 813548 h 1913965"/>
              <a:gd name="connsiteX10" fmla="*/ 383241 w 2700618"/>
              <a:gd name="connsiteY10" fmla="*/ 584948 h 1913965"/>
              <a:gd name="connsiteX11" fmla="*/ 2373406 w 2700618"/>
              <a:gd name="connsiteY11" fmla="*/ 544606 h 1913965"/>
              <a:gd name="connsiteX12" fmla="*/ 2306171 w 2700618"/>
              <a:gd name="connsiteY12" fmla="*/ 302559 h 1913965"/>
              <a:gd name="connsiteX13" fmla="*/ 302559 w 2700618"/>
              <a:gd name="connsiteY13" fmla="*/ 262218 h 1913965"/>
              <a:gd name="connsiteX14" fmla="*/ 490818 w 2700618"/>
              <a:gd name="connsiteY14" fmla="*/ 60512 h 1913965"/>
              <a:gd name="connsiteX15" fmla="*/ 2373406 w 2700618"/>
              <a:gd name="connsiteY15" fmla="*/ 20171 h 1913965"/>
              <a:gd name="connsiteX16" fmla="*/ 2373406 w 2700618"/>
              <a:gd name="connsiteY16" fmla="*/ 20171 h 1913965"/>
              <a:gd name="connsiteX17" fmla="*/ 2386853 w 2700618"/>
              <a:gd name="connsiteY17" fmla="*/ 0 h 1913965"/>
              <a:gd name="connsiteX0" fmla="*/ 2185147 w 3592606"/>
              <a:gd name="connsiteY0" fmla="*/ 1828800 h 1893794"/>
              <a:gd name="connsiteX1" fmla="*/ 558053 w 3592606"/>
              <a:gd name="connsiteY1" fmla="*/ 1855694 h 1893794"/>
              <a:gd name="connsiteX2" fmla="*/ 625288 w 3592606"/>
              <a:gd name="connsiteY2" fmla="*/ 1600200 h 1893794"/>
              <a:gd name="connsiteX3" fmla="*/ 2212041 w 3592606"/>
              <a:gd name="connsiteY3" fmla="*/ 1613647 h 1893794"/>
              <a:gd name="connsiteX4" fmla="*/ 2359959 w 3592606"/>
              <a:gd name="connsiteY4" fmla="*/ 1344706 h 1893794"/>
              <a:gd name="connsiteX5" fmla="*/ 463924 w 3592606"/>
              <a:gd name="connsiteY5" fmla="*/ 1344706 h 1893794"/>
              <a:gd name="connsiteX6" fmla="*/ 396688 w 3592606"/>
              <a:gd name="connsiteY6" fmla="*/ 1075765 h 1893794"/>
              <a:gd name="connsiteX7" fmla="*/ 2386853 w 3592606"/>
              <a:gd name="connsiteY7" fmla="*/ 1048871 h 1893794"/>
              <a:gd name="connsiteX8" fmla="*/ 2279277 w 3592606"/>
              <a:gd name="connsiteY8" fmla="*/ 806824 h 1893794"/>
              <a:gd name="connsiteX9" fmla="*/ 410135 w 3592606"/>
              <a:gd name="connsiteY9" fmla="*/ 793377 h 1893794"/>
              <a:gd name="connsiteX10" fmla="*/ 383241 w 3592606"/>
              <a:gd name="connsiteY10" fmla="*/ 564777 h 1893794"/>
              <a:gd name="connsiteX11" fmla="*/ 2373406 w 3592606"/>
              <a:gd name="connsiteY11" fmla="*/ 524435 h 1893794"/>
              <a:gd name="connsiteX12" fmla="*/ 2306171 w 3592606"/>
              <a:gd name="connsiteY12" fmla="*/ 282388 h 1893794"/>
              <a:gd name="connsiteX13" fmla="*/ 302559 w 3592606"/>
              <a:gd name="connsiteY13" fmla="*/ 242047 h 1893794"/>
              <a:gd name="connsiteX14" fmla="*/ 490818 w 3592606"/>
              <a:gd name="connsiteY14" fmla="*/ 40341 h 1893794"/>
              <a:gd name="connsiteX15" fmla="*/ 2373406 w 3592606"/>
              <a:gd name="connsiteY15" fmla="*/ 0 h 1893794"/>
              <a:gd name="connsiteX16" fmla="*/ 2373406 w 3592606"/>
              <a:gd name="connsiteY16" fmla="*/ 0 h 1893794"/>
              <a:gd name="connsiteX17" fmla="*/ 3592606 w 3592606"/>
              <a:gd name="connsiteY17" fmla="*/ 598395 h 1893794"/>
              <a:gd name="connsiteX0" fmla="*/ 2185147 w 2700618"/>
              <a:gd name="connsiteY0" fmla="*/ 1828800 h 1893794"/>
              <a:gd name="connsiteX1" fmla="*/ 558053 w 2700618"/>
              <a:gd name="connsiteY1" fmla="*/ 1855694 h 1893794"/>
              <a:gd name="connsiteX2" fmla="*/ 625288 w 2700618"/>
              <a:gd name="connsiteY2" fmla="*/ 1600200 h 1893794"/>
              <a:gd name="connsiteX3" fmla="*/ 2212041 w 2700618"/>
              <a:gd name="connsiteY3" fmla="*/ 1613647 h 1893794"/>
              <a:gd name="connsiteX4" fmla="*/ 2359959 w 2700618"/>
              <a:gd name="connsiteY4" fmla="*/ 1344706 h 1893794"/>
              <a:gd name="connsiteX5" fmla="*/ 463924 w 2700618"/>
              <a:gd name="connsiteY5" fmla="*/ 1344706 h 1893794"/>
              <a:gd name="connsiteX6" fmla="*/ 396688 w 2700618"/>
              <a:gd name="connsiteY6" fmla="*/ 1075765 h 1893794"/>
              <a:gd name="connsiteX7" fmla="*/ 2386853 w 2700618"/>
              <a:gd name="connsiteY7" fmla="*/ 1048871 h 1893794"/>
              <a:gd name="connsiteX8" fmla="*/ 2279277 w 2700618"/>
              <a:gd name="connsiteY8" fmla="*/ 806824 h 1893794"/>
              <a:gd name="connsiteX9" fmla="*/ 410135 w 2700618"/>
              <a:gd name="connsiteY9" fmla="*/ 793377 h 1893794"/>
              <a:gd name="connsiteX10" fmla="*/ 383241 w 2700618"/>
              <a:gd name="connsiteY10" fmla="*/ 564777 h 1893794"/>
              <a:gd name="connsiteX11" fmla="*/ 2373406 w 2700618"/>
              <a:gd name="connsiteY11" fmla="*/ 524435 h 1893794"/>
              <a:gd name="connsiteX12" fmla="*/ 2306171 w 2700618"/>
              <a:gd name="connsiteY12" fmla="*/ 282388 h 1893794"/>
              <a:gd name="connsiteX13" fmla="*/ 302559 w 2700618"/>
              <a:gd name="connsiteY13" fmla="*/ 242047 h 1893794"/>
              <a:gd name="connsiteX14" fmla="*/ 490818 w 2700618"/>
              <a:gd name="connsiteY14" fmla="*/ 40341 h 1893794"/>
              <a:gd name="connsiteX15" fmla="*/ 2373406 w 2700618"/>
              <a:gd name="connsiteY15" fmla="*/ 0 h 1893794"/>
              <a:gd name="connsiteX16" fmla="*/ 2373406 w 2700618"/>
              <a:gd name="connsiteY16" fmla="*/ 0 h 1893794"/>
              <a:gd name="connsiteX17" fmla="*/ 2602006 w 2700618"/>
              <a:gd name="connsiteY17" fmla="*/ 369794 h 1893794"/>
              <a:gd name="connsiteX0" fmla="*/ 2185147 w 2700618"/>
              <a:gd name="connsiteY0" fmla="*/ 1828800 h 1893794"/>
              <a:gd name="connsiteX1" fmla="*/ 558053 w 2700618"/>
              <a:gd name="connsiteY1" fmla="*/ 1855694 h 1893794"/>
              <a:gd name="connsiteX2" fmla="*/ 625288 w 2700618"/>
              <a:gd name="connsiteY2" fmla="*/ 1600200 h 1893794"/>
              <a:gd name="connsiteX3" fmla="*/ 2212041 w 2700618"/>
              <a:gd name="connsiteY3" fmla="*/ 1613647 h 1893794"/>
              <a:gd name="connsiteX4" fmla="*/ 2359959 w 2700618"/>
              <a:gd name="connsiteY4" fmla="*/ 1344706 h 1893794"/>
              <a:gd name="connsiteX5" fmla="*/ 463924 w 2700618"/>
              <a:gd name="connsiteY5" fmla="*/ 1344706 h 1893794"/>
              <a:gd name="connsiteX6" fmla="*/ 396688 w 2700618"/>
              <a:gd name="connsiteY6" fmla="*/ 1075765 h 1893794"/>
              <a:gd name="connsiteX7" fmla="*/ 2386853 w 2700618"/>
              <a:gd name="connsiteY7" fmla="*/ 1048871 h 1893794"/>
              <a:gd name="connsiteX8" fmla="*/ 2279277 w 2700618"/>
              <a:gd name="connsiteY8" fmla="*/ 806824 h 1893794"/>
              <a:gd name="connsiteX9" fmla="*/ 410135 w 2700618"/>
              <a:gd name="connsiteY9" fmla="*/ 793377 h 1893794"/>
              <a:gd name="connsiteX10" fmla="*/ 383241 w 2700618"/>
              <a:gd name="connsiteY10" fmla="*/ 564777 h 1893794"/>
              <a:gd name="connsiteX11" fmla="*/ 2373406 w 2700618"/>
              <a:gd name="connsiteY11" fmla="*/ 524435 h 1893794"/>
              <a:gd name="connsiteX12" fmla="*/ 2306171 w 2700618"/>
              <a:gd name="connsiteY12" fmla="*/ 282388 h 1893794"/>
              <a:gd name="connsiteX13" fmla="*/ 302559 w 2700618"/>
              <a:gd name="connsiteY13" fmla="*/ 242047 h 1893794"/>
              <a:gd name="connsiteX14" fmla="*/ 490818 w 2700618"/>
              <a:gd name="connsiteY14" fmla="*/ 40341 h 1893794"/>
              <a:gd name="connsiteX15" fmla="*/ 2373406 w 2700618"/>
              <a:gd name="connsiteY15" fmla="*/ 0 h 1893794"/>
              <a:gd name="connsiteX16" fmla="*/ 2373406 w 2700618"/>
              <a:gd name="connsiteY16" fmla="*/ 0 h 1893794"/>
              <a:gd name="connsiteX17" fmla="*/ 2602006 w 2700618"/>
              <a:gd name="connsiteY17" fmla="*/ 369794 h 1893794"/>
              <a:gd name="connsiteX18" fmla="*/ 2642347 w 2700618"/>
              <a:gd name="connsiteY18" fmla="*/ 396688 h 1893794"/>
              <a:gd name="connsiteX0" fmla="*/ 2185147 w 2700618"/>
              <a:gd name="connsiteY0" fmla="*/ 1828800 h 1893794"/>
              <a:gd name="connsiteX1" fmla="*/ 558053 w 2700618"/>
              <a:gd name="connsiteY1" fmla="*/ 1855694 h 1893794"/>
              <a:gd name="connsiteX2" fmla="*/ 625288 w 2700618"/>
              <a:gd name="connsiteY2" fmla="*/ 1600200 h 1893794"/>
              <a:gd name="connsiteX3" fmla="*/ 2212041 w 2700618"/>
              <a:gd name="connsiteY3" fmla="*/ 1613647 h 1893794"/>
              <a:gd name="connsiteX4" fmla="*/ 2359959 w 2700618"/>
              <a:gd name="connsiteY4" fmla="*/ 1344706 h 1893794"/>
              <a:gd name="connsiteX5" fmla="*/ 463924 w 2700618"/>
              <a:gd name="connsiteY5" fmla="*/ 1344706 h 1893794"/>
              <a:gd name="connsiteX6" fmla="*/ 396688 w 2700618"/>
              <a:gd name="connsiteY6" fmla="*/ 1075765 h 1893794"/>
              <a:gd name="connsiteX7" fmla="*/ 2386853 w 2700618"/>
              <a:gd name="connsiteY7" fmla="*/ 1048871 h 1893794"/>
              <a:gd name="connsiteX8" fmla="*/ 2279277 w 2700618"/>
              <a:gd name="connsiteY8" fmla="*/ 806824 h 1893794"/>
              <a:gd name="connsiteX9" fmla="*/ 410135 w 2700618"/>
              <a:gd name="connsiteY9" fmla="*/ 793377 h 1893794"/>
              <a:gd name="connsiteX10" fmla="*/ 383241 w 2700618"/>
              <a:gd name="connsiteY10" fmla="*/ 564777 h 1893794"/>
              <a:gd name="connsiteX11" fmla="*/ 2373406 w 2700618"/>
              <a:gd name="connsiteY11" fmla="*/ 524435 h 1893794"/>
              <a:gd name="connsiteX12" fmla="*/ 2306171 w 2700618"/>
              <a:gd name="connsiteY12" fmla="*/ 282388 h 1893794"/>
              <a:gd name="connsiteX13" fmla="*/ 302559 w 2700618"/>
              <a:gd name="connsiteY13" fmla="*/ 242047 h 1893794"/>
              <a:gd name="connsiteX14" fmla="*/ 490818 w 2700618"/>
              <a:gd name="connsiteY14" fmla="*/ 40341 h 1893794"/>
              <a:gd name="connsiteX15" fmla="*/ 2373406 w 2700618"/>
              <a:gd name="connsiteY15" fmla="*/ 0 h 1893794"/>
              <a:gd name="connsiteX16" fmla="*/ 2373406 w 2700618"/>
              <a:gd name="connsiteY16" fmla="*/ 0 h 1893794"/>
              <a:gd name="connsiteX17" fmla="*/ 2602006 w 2700618"/>
              <a:gd name="connsiteY17" fmla="*/ 369794 h 1893794"/>
              <a:gd name="connsiteX18" fmla="*/ 2602006 w 2700618"/>
              <a:gd name="connsiteY18" fmla="*/ 1055594 h 1893794"/>
              <a:gd name="connsiteX0" fmla="*/ 2185147 w 2700618"/>
              <a:gd name="connsiteY0" fmla="*/ 1828800 h 1893794"/>
              <a:gd name="connsiteX1" fmla="*/ 558053 w 2700618"/>
              <a:gd name="connsiteY1" fmla="*/ 1855694 h 1893794"/>
              <a:gd name="connsiteX2" fmla="*/ 625288 w 2700618"/>
              <a:gd name="connsiteY2" fmla="*/ 1600200 h 1893794"/>
              <a:gd name="connsiteX3" fmla="*/ 2212041 w 2700618"/>
              <a:gd name="connsiteY3" fmla="*/ 1613647 h 1893794"/>
              <a:gd name="connsiteX4" fmla="*/ 2359959 w 2700618"/>
              <a:gd name="connsiteY4" fmla="*/ 1344706 h 1893794"/>
              <a:gd name="connsiteX5" fmla="*/ 463924 w 2700618"/>
              <a:gd name="connsiteY5" fmla="*/ 1344706 h 1893794"/>
              <a:gd name="connsiteX6" fmla="*/ 396688 w 2700618"/>
              <a:gd name="connsiteY6" fmla="*/ 1075765 h 1893794"/>
              <a:gd name="connsiteX7" fmla="*/ 2386853 w 2700618"/>
              <a:gd name="connsiteY7" fmla="*/ 1048871 h 1893794"/>
              <a:gd name="connsiteX8" fmla="*/ 2279277 w 2700618"/>
              <a:gd name="connsiteY8" fmla="*/ 806824 h 1893794"/>
              <a:gd name="connsiteX9" fmla="*/ 410135 w 2700618"/>
              <a:gd name="connsiteY9" fmla="*/ 793377 h 1893794"/>
              <a:gd name="connsiteX10" fmla="*/ 383241 w 2700618"/>
              <a:gd name="connsiteY10" fmla="*/ 564777 h 1893794"/>
              <a:gd name="connsiteX11" fmla="*/ 2373406 w 2700618"/>
              <a:gd name="connsiteY11" fmla="*/ 524435 h 1893794"/>
              <a:gd name="connsiteX12" fmla="*/ 2306171 w 2700618"/>
              <a:gd name="connsiteY12" fmla="*/ 282388 h 1893794"/>
              <a:gd name="connsiteX13" fmla="*/ 302559 w 2700618"/>
              <a:gd name="connsiteY13" fmla="*/ 242047 h 1893794"/>
              <a:gd name="connsiteX14" fmla="*/ 490818 w 2700618"/>
              <a:gd name="connsiteY14" fmla="*/ 40341 h 1893794"/>
              <a:gd name="connsiteX15" fmla="*/ 2373406 w 2700618"/>
              <a:gd name="connsiteY15" fmla="*/ 0 h 1893794"/>
              <a:gd name="connsiteX16" fmla="*/ 2373406 w 2700618"/>
              <a:gd name="connsiteY16" fmla="*/ 0 h 1893794"/>
              <a:gd name="connsiteX17" fmla="*/ 2602006 w 2700618"/>
              <a:gd name="connsiteY17" fmla="*/ 369794 h 1893794"/>
              <a:gd name="connsiteX18" fmla="*/ 2602006 w 2700618"/>
              <a:gd name="connsiteY18" fmla="*/ 1055594 h 1893794"/>
              <a:gd name="connsiteX19" fmla="*/ 2602006 w 2700618"/>
              <a:gd name="connsiteY19" fmla="*/ 1082488 h 1893794"/>
              <a:gd name="connsiteX0" fmla="*/ 2185147 w 2700618"/>
              <a:gd name="connsiteY0" fmla="*/ 1828800 h 1893794"/>
              <a:gd name="connsiteX1" fmla="*/ 558053 w 2700618"/>
              <a:gd name="connsiteY1" fmla="*/ 1855694 h 1893794"/>
              <a:gd name="connsiteX2" fmla="*/ 625288 w 2700618"/>
              <a:gd name="connsiteY2" fmla="*/ 1600200 h 1893794"/>
              <a:gd name="connsiteX3" fmla="*/ 2212041 w 2700618"/>
              <a:gd name="connsiteY3" fmla="*/ 1613647 h 1893794"/>
              <a:gd name="connsiteX4" fmla="*/ 2359959 w 2700618"/>
              <a:gd name="connsiteY4" fmla="*/ 1344706 h 1893794"/>
              <a:gd name="connsiteX5" fmla="*/ 463924 w 2700618"/>
              <a:gd name="connsiteY5" fmla="*/ 1344706 h 1893794"/>
              <a:gd name="connsiteX6" fmla="*/ 396688 w 2700618"/>
              <a:gd name="connsiteY6" fmla="*/ 1075765 h 1893794"/>
              <a:gd name="connsiteX7" fmla="*/ 2386853 w 2700618"/>
              <a:gd name="connsiteY7" fmla="*/ 1048871 h 1893794"/>
              <a:gd name="connsiteX8" fmla="*/ 2279277 w 2700618"/>
              <a:gd name="connsiteY8" fmla="*/ 806824 h 1893794"/>
              <a:gd name="connsiteX9" fmla="*/ 410135 w 2700618"/>
              <a:gd name="connsiteY9" fmla="*/ 793377 h 1893794"/>
              <a:gd name="connsiteX10" fmla="*/ 383241 w 2700618"/>
              <a:gd name="connsiteY10" fmla="*/ 564777 h 1893794"/>
              <a:gd name="connsiteX11" fmla="*/ 2373406 w 2700618"/>
              <a:gd name="connsiteY11" fmla="*/ 524435 h 1893794"/>
              <a:gd name="connsiteX12" fmla="*/ 2306171 w 2700618"/>
              <a:gd name="connsiteY12" fmla="*/ 282388 h 1893794"/>
              <a:gd name="connsiteX13" fmla="*/ 302559 w 2700618"/>
              <a:gd name="connsiteY13" fmla="*/ 242047 h 1893794"/>
              <a:gd name="connsiteX14" fmla="*/ 490818 w 2700618"/>
              <a:gd name="connsiteY14" fmla="*/ 40341 h 1893794"/>
              <a:gd name="connsiteX15" fmla="*/ 2373406 w 2700618"/>
              <a:gd name="connsiteY15" fmla="*/ 0 h 1893794"/>
              <a:gd name="connsiteX16" fmla="*/ 2373406 w 2700618"/>
              <a:gd name="connsiteY16" fmla="*/ 0 h 1893794"/>
              <a:gd name="connsiteX17" fmla="*/ 2602006 w 2700618"/>
              <a:gd name="connsiteY17" fmla="*/ 369794 h 1893794"/>
              <a:gd name="connsiteX18" fmla="*/ 2602006 w 2700618"/>
              <a:gd name="connsiteY18" fmla="*/ 1055594 h 1893794"/>
              <a:gd name="connsiteX19" fmla="*/ 2602006 w 2700618"/>
              <a:gd name="connsiteY19" fmla="*/ 1817594 h 1893794"/>
              <a:gd name="connsiteX0" fmla="*/ 2185147 w 2700618"/>
              <a:gd name="connsiteY0" fmla="*/ 1828800 h 1947582"/>
              <a:gd name="connsiteX1" fmla="*/ 558053 w 2700618"/>
              <a:gd name="connsiteY1" fmla="*/ 1855694 h 1947582"/>
              <a:gd name="connsiteX2" fmla="*/ 625288 w 2700618"/>
              <a:gd name="connsiteY2" fmla="*/ 1600200 h 1947582"/>
              <a:gd name="connsiteX3" fmla="*/ 2212041 w 2700618"/>
              <a:gd name="connsiteY3" fmla="*/ 1613647 h 1947582"/>
              <a:gd name="connsiteX4" fmla="*/ 2359959 w 2700618"/>
              <a:gd name="connsiteY4" fmla="*/ 1344706 h 1947582"/>
              <a:gd name="connsiteX5" fmla="*/ 463924 w 2700618"/>
              <a:gd name="connsiteY5" fmla="*/ 1344706 h 1947582"/>
              <a:gd name="connsiteX6" fmla="*/ 396688 w 2700618"/>
              <a:gd name="connsiteY6" fmla="*/ 1075765 h 1947582"/>
              <a:gd name="connsiteX7" fmla="*/ 2386853 w 2700618"/>
              <a:gd name="connsiteY7" fmla="*/ 1048871 h 1947582"/>
              <a:gd name="connsiteX8" fmla="*/ 2279277 w 2700618"/>
              <a:gd name="connsiteY8" fmla="*/ 806824 h 1947582"/>
              <a:gd name="connsiteX9" fmla="*/ 410135 w 2700618"/>
              <a:gd name="connsiteY9" fmla="*/ 793377 h 1947582"/>
              <a:gd name="connsiteX10" fmla="*/ 383241 w 2700618"/>
              <a:gd name="connsiteY10" fmla="*/ 564777 h 1947582"/>
              <a:gd name="connsiteX11" fmla="*/ 2373406 w 2700618"/>
              <a:gd name="connsiteY11" fmla="*/ 524435 h 1947582"/>
              <a:gd name="connsiteX12" fmla="*/ 2306171 w 2700618"/>
              <a:gd name="connsiteY12" fmla="*/ 282388 h 1947582"/>
              <a:gd name="connsiteX13" fmla="*/ 302559 w 2700618"/>
              <a:gd name="connsiteY13" fmla="*/ 242047 h 1947582"/>
              <a:gd name="connsiteX14" fmla="*/ 490818 w 2700618"/>
              <a:gd name="connsiteY14" fmla="*/ 40341 h 1947582"/>
              <a:gd name="connsiteX15" fmla="*/ 2373406 w 2700618"/>
              <a:gd name="connsiteY15" fmla="*/ 0 h 1947582"/>
              <a:gd name="connsiteX16" fmla="*/ 2373406 w 2700618"/>
              <a:gd name="connsiteY16" fmla="*/ 0 h 1947582"/>
              <a:gd name="connsiteX17" fmla="*/ 2602006 w 2700618"/>
              <a:gd name="connsiteY17" fmla="*/ 369794 h 1947582"/>
              <a:gd name="connsiteX18" fmla="*/ 2602006 w 2700618"/>
              <a:gd name="connsiteY18" fmla="*/ 1055594 h 1947582"/>
              <a:gd name="connsiteX19" fmla="*/ 2602006 w 2700618"/>
              <a:gd name="connsiteY19" fmla="*/ 1817594 h 1947582"/>
              <a:gd name="connsiteX20" fmla="*/ 2628900 w 2700618"/>
              <a:gd name="connsiteY20" fmla="*/ 1835523 h 1947582"/>
              <a:gd name="connsiteX0" fmla="*/ 2185147 w 2700618"/>
              <a:gd name="connsiteY0" fmla="*/ 1828800 h 1947582"/>
              <a:gd name="connsiteX1" fmla="*/ 558053 w 2700618"/>
              <a:gd name="connsiteY1" fmla="*/ 1855694 h 1947582"/>
              <a:gd name="connsiteX2" fmla="*/ 625288 w 2700618"/>
              <a:gd name="connsiteY2" fmla="*/ 1600200 h 1947582"/>
              <a:gd name="connsiteX3" fmla="*/ 2212041 w 2700618"/>
              <a:gd name="connsiteY3" fmla="*/ 1613647 h 1947582"/>
              <a:gd name="connsiteX4" fmla="*/ 2359959 w 2700618"/>
              <a:gd name="connsiteY4" fmla="*/ 1344706 h 1947582"/>
              <a:gd name="connsiteX5" fmla="*/ 463924 w 2700618"/>
              <a:gd name="connsiteY5" fmla="*/ 1344706 h 1947582"/>
              <a:gd name="connsiteX6" fmla="*/ 396688 w 2700618"/>
              <a:gd name="connsiteY6" fmla="*/ 1075765 h 1947582"/>
              <a:gd name="connsiteX7" fmla="*/ 2386853 w 2700618"/>
              <a:gd name="connsiteY7" fmla="*/ 1048871 h 1947582"/>
              <a:gd name="connsiteX8" fmla="*/ 2279277 w 2700618"/>
              <a:gd name="connsiteY8" fmla="*/ 806824 h 1947582"/>
              <a:gd name="connsiteX9" fmla="*/ 410135 w 2700618"/>
              <a:gd name="connsiteY9" fmla="*/ 793377 h 1947582"/>
              <a:gd name="connsiteX10" fmla="*/ 383241 w 2700618"/>
              <a:gd name="connsiteY10" fmla="*/ 564777 h 1947582"/>
              <a:gd name="connsiteX11" fmla="*/ 2373406 w 2700618"/>
              <a:gd name="connsiteY11" fmla="*/ 524435 h 1947582"/>
              <a:gd name="connsiteX12" fmla="*/ 2306171 w 2700618"/>
              <a:gd name="connsiteY12" fmla="*/ 282388 h 1947582"/>
              <a:gd name="connsiteX13" fmla="*/ 302559 w 2700618"/>
              <a:gd name="connsiteY13" fmla="*/ 242047 h 1947582"/>
              <a:gd name="connsiteX14" fmla="*/ 490818 w 2700618"/>
              <a:gd name="connsiteY14" fmla="*/ 40341 h 1947582"/>
              <a:gd name="connsiteX15" fmla="*/ 2373406 w 2700618"/>
              <a:gd name="connsiteY15" fmla="*/ 0 h 1947582"/>
              <a:gd name="connsiteX16" fmla="*/ 2373406 w 2700618"/>
              <a:gd name="connsiteY16" fmla="*/ 0 h 1947582"/>
              <a:gd name="connsiteX17" fmla="*/ 2602006 w 2700618"/>
              <a:gd name="connsiteY17" fmla="*/ 369794 h 1947582"/>
              <a:gd name="connsiteX18" fmla="*/ 2602006 w 2700618"/>
              <a:gd name="connsiteY18" fmla="*/ 1055594 h 1947582"/>
              <a:gd name="connsiteX19" fmla="*/ 2602006 w 2700618"/>
              <a:gd name="connsiteY19" fmla="*/ 1817594 h 1947582"/>
              <a:gd name="connsiteX20" fmla="*/ 2297206 w 2700618"/>
              <a:gd name="connsiteY20" fmla="*/ 1893794 h 1947582"/>
              <a:gd name="connsiteX0" fmla="*/ 2185147 w 2700618"/>
              <a:gd name="connsiteY0" fmla="*/ 1828800 h 1947582"/>
              <a:gd name="connsiteX1" fmla="*/ 558053 w 2700618"/>
              <a:gd name="connsiteY1" fmla="*/ 1855694 h 1947582"/>
              <a:gd name="connsiteX2" fmla="*/ 625288 w 2700618"/>
              <a:gd name="connsiteY2" fmla="*/ 1600200 h 1947582"/>
              <a:gd name="connsiteX3" fmla="*/ 2212041 w 2700618"/>
              <a:gd name="connsiteY3" fmla="*/ 1613647 h 1947582"/>
              <a:gd name="connsiteX4" fmla="*/ 2359959 w 2700618"/>
              <a:gd name="connsiteY4" fmla="*/ 1344706 h 1947582"/>
              <a:gd name="connsiteX5" fmla="*/ 463924 w 2700618"/>
              <a:gd name="connsiteY5" fmla="*/ 1344706 h 1947582"/>
              <a:gd name="connsiteX6" fmla="*/ 396688 w 2700618"/>
              <a:gd name="connsiteY6" fmla="*/ 1075765 h 1947582"/>
              <a:gd name="connsiteX7" fmla="*/ 2386853 w 2700618"/>
              <a:gd name="connsiteY7" fmla="*/ 1048871 h 1947582"/>
              <a:gd name="connsiteX8" fmla="*/ 2279277 w 2700618"/>
              <a:gd name="connsiteY8" fmla="*/ 806824 h 1947582"/>
              <a:gd name="connsiteX9" fmla="*/ 410135 w 2700618"/>
              <a:gd name="connsiteY9" fmla="*/ 793377 h 1947582"/>
              <a:gd name="connsiteX10" fmla="*/ 383241 w 2700618"/>
              <a:gd name="connsiteY10" fmla="*/ 564777 h 1947582"/>
              <a:gd name="connsiteX11" fmla="*/ 2373406 w 2700618"/>
              <a:gd name="connsiteY11" fmla="*/ 524435 h 1947582"/>
              <a:gd name="connsiteX12" fmla="*/ 2306171 w 2700618"/>
              <a:gd name="connsiteY12" fmla="*/ 282388 h 1947582"/>
              <a:gd name="connsiteX13" fmla="*/ 302559 w 2700618"/>
              <a:gd name="connsiteY13" fmla="*/ 242047 h 1947582"/>
              <a:gd name="connsiteX14" fmla="*/ 490818 w 2700618"/>
              <a:gd name="connsiteY14" fmla="*/ 40341 h 1947582"/>
              <a:gd name="connsiteX15" fmla="*/ 2373406 w 2700618"/>
              <a:gd name="connsiteY15" fmla="*/ 0 h 1947582"/>
              <a:gd name="connsiteX16" fmla="*/ 2373406 w 2700618"/>
              <a:gd name="connsiteY16" fmla="*/ 0 h 1947582"/>
              <a:gd name="connsiteX17" fmla="*/ 2602006 w 2700618"/>
              <a:gd name="connsiteY17" fmla="*/ 369794 h 1947582"/>
              <a:gd name="connsiteX18" fmla="*/ 2602006 w 2700618"/>
              <a:gd name="connsiteY18" fmla="*/ 1055594 h 1947582"/>
              <a:gd name="connsiteX19" fmla="*/ 2602006 w 2700618"/>
              <a:gd name="connsiteY19" fmla="*/ 1817594 h 1947582"/>
              <a:gd name="connsiteX20" fmla="*/ 2221006 w 2700618"/>
              <a:gd name="connsiteY20" fmla="*/ 1817594 h 1947582"/>
              <a:gd name="connsiteX0" fmla="*/ 2185147 w 2700618"/>
              <a:gd name="connsiteY0" fmla="*/ 1828800 h 1893794"/>
              <a:gd name="connsiteX1" fmla="*/ 558053 w 2700618"/>
              <a:gd name="connsiteY1" fmla="*/ 1855694 h 1893794"/>
              <a:gd name="connsiteX2" fmla="*/ 625288 w 2700618"/>
              <a:gd name="connsiteY2" fmla="*/ 1600200 h 1893794"/>
              <a:gd name="connsiteX3" fmla="*/ 2212041 w 2700618"/>
              <a:gd name="connsiteY3" fmla="*/ 1613647 h 1893794"/>
              <a:gd name="connsiteX4" fmla="*/ 2359959 w 2700618"/>
              <a:gd name="connsiteY4" fmla="*/ 1344706 h 1893794"/>
              <a:gd name="connsiteX5" fmla="*/ 463924 w 2700618"/>
              <a:gd name="connsiteY5" fmla="*/ 1344706 h 1893794"/>
              <a:gd name="connsiteX6" fmla="*/ 396688 w 2700618"/>
              <a:gd name="connsiteY6" fmla="*/ 1075765 h 1893794"/>
              <a:gd name="connsiteX7" fmla="*/ 2386853 w 2700618"/>
              <a:gd name="connsiteY7" fmla="*/ 1048871 h 1893794"/>
              <a:gd name="connsiteX8" fmla="*/ 2279277 w 2700618"/>
              <a:gd name="connsiteY8" fmla="*/ 806824 h 1893794"/>
              <a:gd name="connsiteX9" fmla="*/ 410135 w 2700618"/>
              <a:gd name="connsiteY9" fmla="*/ 793377 h 1893794"/>
              <a:gd name="connsiteX10" fmla="*/ 383241 w 2700618"/>
              <a:gd name="connsiteY10" fmla="*/ 564777 h 1893794"/>
              <a:gd name="connsiteX11" fmla="*/ 2373406 w 2700618"/>
              <a:gd name="connsiteY11" fmla="*/ 524435 h 1893794"/>
              <a:gd name="connsiteX12" fmla="*/ 2306171 w 2700618"/>
              <a:gd name="connsiteY12" fmla="*/ 282388 h 1893794"/>
              <a:gd name="connsiteX13" fmla="*/ 302559 w 2700618"/>
              <a:gd name="connsiteY13" fmla="*/ 242047 h 1893794"/>
              <a:gd name="connsiteX14" fmla="*/ 490818 w 2700618"/>
              <a:gd name="connsiteY14" fmla="*/ 40341 h 1893794"/>
              <a:gd name="connsiteX15" fmla="*/ 2373406 w 2700618"/>
              <a:gd name="connsiteY15" fmla="*/ 0 h 1893794"/>
              <a:gd name="connsiteX16" fmla="*/ 2373406 w 2700618"/>
              <a:gd name="connsiteY16" fmla="*/ 0 h 1893794"/>
              <a:gd name="connsiteX17" fmla="*/ 2602006 w 2700618"/>
              <a:gd name="connsiteY17" fmla="*/ 369794 h 1893794"/>
              <a:gd name="connsiteX18" fmla="*/ 2602006 w 2700618"/>
              <a:gd name="connsiteY18" fmla="*/ 1055594 h 1893794"/>
              <a:gd name="connsiteX19" fmla="*/ 2602006 w 2700618"/>
              <a:gd name="connsiteY19" fmla="*/ 1741394 h 1893794"/>
              <a:gd name="connsiteX20" fmla="*/ 2221006 w 2700618"/>
              <a:gd name="connsiteY20" fmla="*/ 1817594 h 1893794"/>
              <a:gd name="connsiteX0" fmla="*/ 2185147 w 2700618"/>
              <a:gd name="connsiteY0" fmla="*/ 1828800 h 1893794"/>
              <a:gd name="connsiteX1" fmla="*/ 558053 w 2700618"/>
              <a:gd name="connsiteY1" fmla="*/ 1855694 h 1893794"/>
              <a:gd name="connsiteX2" fmla="*/ 625288 w 2700618"/>
              <a:gd name="connsiteY2" fmla="*/ 1600200 h 1893794"/>
              <a:gd name="connsiteX3" fmla="*/ 2212041 w 2700618"/>
              <a:gd name="connsiteY3" fmla="*/ 1613647 h 1893794"/>
              <a:gd name="connsiteX4" fmla="*/ 2359959 w 2700618"/>
              <a:gd name="connsiteY4" fmla="*/ 1344706 h 1893794"/>
              <a:gd name="connsiteX5" fmla="*/ 463924 w 2700618"/>
              <a:gd name="connsiteY5" fmla="*/ 1344706 h 1893794"/>
              <a:gd name="connsiteX6" fmla="*/ 396688 w 2700618"/>
              <a:gd name="connsiteY6" fmla="*/ 1075765 h 1893794"/>
              <a:gd name="connsiteX7" fmla="*/ 2386853 w 2700618"/>
              <a:gd name="connsiteY7" fmla="*/ 1048871 h 1893794"/>
              <a:gd name="connsiteX8" fmla="*/ 2279277 w 2700618"/>
              <a:gd name="connsiteY8" fmla="*/ 806824 h 1893794"/>
              <a:gd name="connsiteX9" fmla="*/ 410135 w 2700618"/>
              <a:gd name="connsiteY9" fmla="*/ 793377 h 1893794"/>
              <a:gd name="connsiteX10" fmla="*/ 383241 w 2700618"/>
              <a:gd name="connsiteY10" fmla="*/ 564777 h 1893794"/>
              <a:gd name="connsiteX11" fmla="*/ 2373406 w 2700618"/>
              <a:gd name="connsiteY11" fmla="*/ 524435 h 1893794"/>
              <a:gd name="connsiteX12" fmla="*/ 2306171 w 2700618"/>
              <a:gd name="connsiteY12" fmla="*/ 282388 h 1893794"/>
              <a:gd name="connsiteX13" fmla="*/ 302559 w 2700618"/>
              <a:gd name="connsiteY13" fmla="*/ 242047 h 1893794"/>
              <a:gd name="connsiteX14" fmla="*/ 490818 w 2700618"/>
              <a:gd name="connsiteY14" fmla="*/ 40341 h 1893794"/>
              <a:gd name="connsiteX15" fmla="*/ 2373406 w 2700618"/>
              <a:gd name="connsiteY15" fmla="*/ 0 h 1893794"/>
              <a:gd name="connsiteX16" fmla="*/ 2373406 w 2700618"/>
              <a:gd name="connsiteY16" fmla="*/ 0 h 1893794"/>
              <a:gd name="connsiteX17" fmla="*/ 2602006 w 2700618"/>
              <a:gd name="connsiteY17" fmla="*/ 369794 h 1893794"/>
              <a:gd name="connsiteX18" fmla="*/ 2678206 w 2700618"/>
              <a:gd name="connsiteY18" fmla="*/ 1055594 h 1893794"/>
              <a:gd name="connsiteX19" fmla="*/ 2602006 w 2700618"/>
              <a:gd name="connsiteY19" fmla="*/ 1741394 h 1893794"/>
              <a:gd name="connsiteX20" fmla="*/ 2221006 w 2700618"/>
              <a:gd name="connsiteY20" fmla="*/ 1817594 h 1893794"/>
              <a:gd name="connsiteX0" fmla="*/ 2185147 w 2700618"/>
              <a:gd name="connsiteY0" fmla="*/ 1828800 h 1893794"/>
              <a:gd name="connsiteX1" fmla="*/ 558053 w 2700618"/>
              <a:gd name="connsiteY1" fmla="*/ 1855694 h 1893794"/>
              <a:gd name="connsiteX2" fmla="*/ 625288 w 2700618"/>
              <a:gd name="connsiteY2" fmla="*/ 1600200 h 1893794"/>
              <a:gd name="connsiteX3" fmla="*/ 2212041 w 2700618"/>
              <a:gd name="connsiteY3" fmla="*/ 1613647 h 1893794"/>
              <a:gd name="connsiteX4" fmla="*/ 2359959 w 2700618"/>
              <a:gd name="connsiteY4" fmla="*/ 1344706 h 1893794"/>
              <a:gd name="connsiteX5" fmla="*/ 463924 w 2700618"/>
              <a:gd name="connsiteY5" fmla="*/ 1344706 h 1893794"/>
              <a:gd name="connsiteX6" fmla="*/ 396688 w 2700618"/>
              <a:gd name="connsiteY6" fmla="*/ 1075765 h 1893794"/>
              <a:gd name="connsiteX7" fmla="*/ 2386853 w 2700618"/>
              <a:gd name="connsiteY7" fmla="*/ 1048871 h 1893794"/>
              <a:gd name="connsiteX8" fmla="*/ 2279277 w 2700618"/>
              <a:gd name="connsiteY8" fmla="*/ 806824 h 1893794"/>
              <a:gd name="connsiteX9" fmla="*/ 410135 w 2700618"/>
              <a:gd name="connsiteY9" fmla="*/ 793377 h 1893794"/>
              <a:gd name="connsiteX10" fmla="*/ 383241 w 2700618"/>
              <a:gd name="connsiteY10" fmla="*/ 564777 h 1893794"/>
              <a:gd name="connsiteX11" fmla="*/ 2373406 w 2700618"/>
              <a:gd name="connsiteY11" fmla="*/ 524435 h 1893794"/>
              <a:gd name="connsiteX12" fmla="*/ 2306171 w 2700618"/>
              <a:gd name="connsiteY12" fmla="*/ 282388 h 1893794"/>
              <a:gd name="connsiteX13" fmla="*/ 302559 w 2700618"/>
              <a:gd name="connsiteY13" fmla="*/ 242047 h 1893794"/>
              <a:gd name="connsiteX14" fmla="*/ 490818 w 2700618"/>
              <a:gd name="connsiteY14" fmla="*/ 40341 h 1893794"/>
              <a:gd name="connsiteX15" fmla="*/ 2373406 w 2700618"/>
              <a:gd name="connsiteY15" fmla="*/ 0 h 1893794"/>
              <a:gd name="connsiteX16" fmla="*/ 2373406 w 2700618"/>
              <a:gd name="connsiteY16" fmla="*/ 0 h 1893794"/>
              <a:gd name="connsiteX17" fmla="*/ 2602006 w 2700618"/>
              <a:gd name="connsiteY17" fmla="*/ 369794 h 1893794"/>
              <a:gd name="connsiteX18" fmla="*/ 2678206 w 2700618"/>
              <a:gd name="connsiteY18" fmla="*/ 1055594 h 1893794"/>
              <a:gd name="connsiteX19" fmla="*/ 2678206 w 2700618"/>
              <a:gd name="connsiteY19" fmla="*/ 1741394 h 1893794"/>
              <a:gd name="connsiteX20" fmla="*/ 2221006 w 2700618"/>
              <a:gd name="connsiteY20" fmla="*/ 1817594 h 1893794"/>
              <a:gd name="connsiteX0" fmla="*/ 2185147 w 2723030"/>
              <a:gd name="connsiteY0" fmla="*/ 1840006 h 1905000"/>
              <a:gd name="connsiteX1" fmla="*/ 558053 w 2723030"/>
              <a:gd name="connsiteY1" fmla="*/ 1866900 h 1905000"/>
              <a:gd name="connsiteX2" fmla="*/ 625288 w 2723030"/>
              <a:gd name="connsiteY2" fmla="*/ 1611406 h 1905000"/>
              <a:gd name="connsiteX3" fmla="*/ 2212041 w 2723030"/>
              <a:gd name="connsiteY3" fmla="*/ 1624853 h 1905000"/>
              <a:gd name="connsiteX4" fmla="*/ 2359959 w 2723030"/>
              <a:gd name="connsiteY4" fmla="*/ 1355912 h 1905000"/>
              <a:gd name="connsiteX5" fmla="*/ 463924 w 2723030"/>
              <a:gd name="connsiteY5" fmla="*/ 1355912 h 1905000"/>
              <a:gd name="connsiteX6" fmla="*/ 396688 w 2723030"/>
              <a:gd name="connsiteY6" fmla="*/ 1086971 h 1905000"/>
              <a:gd name="connsiteX7" fmla="*/ 2386853 w 2723030"/>
              <a:gd name="connsiteY7" fmla="*/ 1060077 h 1905000"/>
              <a:gd name="connsiteX8" fmla="*/ 2279277 w 2723030"/>
              <a:gd name="connsiteY8" fmla="*/ 818030 h 1905000"/>
              <a:gd name="connsiteX9" fmla="*/ 410135 w 2723030"/>
              <a:gd name="connsiteY9" fmla="*/ 804583 h 1905000"/>
              <a:gd name="connsiteX10" fmla="*/ 383241 w 2723030"/>
              <a:gd name="connsiteY10" fmla="*/ 575983 h 1905000"/>
              <a:gd name="connsiteX11" fmla="*/ 2373406 w 2723030"/>
              <a:gd name="connsiteY11" fmla="*/ 535641 h 1905000"/>
              <a:gd name="connsiteX12" fmla="*/ 2306171 w 2723030"/>
              <a:gd name="connsiteY12" fmla="*/ 293594 h 1905000"/>
              <a:gd name="connsiteX13" fmla="*/ 302559 w 2723030"/>
              <a:gd name="connsiteY13" fmla="*/ 253253 h 1905000"/>
              <a:gd name="connsiteX14" fmla="*/ 490818 w 2723030"/>
              <a:gd name="connsiteY14" fmla="*/ 51547 h 1905000"/>
              <a:gd name="connsiteX15" fmla="*/ 2373406 w 2723030"/>
              <a:gd name="connsiteY15" fmla="*/ 11206 h 1905000"/>
              <a:gd name="connsiteX16" fmla="*/ 2373406 w 2723030"/>
              <a:gd name="connsiteY16" fmla="*/ 11206 h 1905000"/>
              <a:gd name="connsiteX17" fmla="*/ 2678206 w 2723030"/>
              <a:gd name="connsiteY17" fmla="*/ 0 h 1905000"/>
              <a:gd name="connsiteX18" fmla="*/ 2678206 w 2723030"/>
              <a:gd name="connsiteY18" fmla="*/ 1066800 h 1905000"/>
              <a:gd name="connsiteX19" fmla="*/ 2678206 w 2723030"/>
              <a:gd name="connsiteY19" fmla="*/ 1752600 h 1905000"/>
              <a:gd name="connsiteX20" fmla="*/ 2221006 w 2723030"/>
              <a:gd name="connsiteY20" fmla="*/ 1828800 h 1905000"/>
              <a:gd name="connsiteX0" fmla="*/ 2185147 w 2723030"/>
              <a:gd name="connsiteY0" fmla="*/ 1840006 h 1905000"/>
              <a:gd name="connsiteX1" fmla="*/ 558053 w 2723030"/>
              <a:gd name="connsiteY1" fmla="*/ 1866900 h 1905000"/>
              <a:gd name="connsiteX2" fmla="*/ 625288 w 2723030"/>
              <a:gd name="connsiteY2" fmla="*/ 1611406 h 1905000"/>
              <a:gd name="connsiteX3" fmla="*/ 2212041 w 2723030"/>
              <a:gd name="connsiteY3" fmla="*/ 1624853 h 1905000"/>
              <a:gd name="connsiteX4" fmla="*/ 2359959 w 2723030"/>
              <a:gd name="connsiteY4" fmla="*/ 1355912 h 1905000"/>
              <a:gd name="connsiteX5" fmla="*/ 463924 w 2723030"/>
              <a:gd name="connsiteY5" fmla="*/ 1355912 h 1905000"/>
              <a:gd name="connsiteX6" fmla="*/ 396688 w 2723030"/>
              <a:gd name="connsiteY6" fmla="*/ 1086971 h 1905000"/>
              <a:gd name="connsiteX7" fmla="*/ 2386853 w 2723030"/>
              <a:gd name="connsiteY7" fmla="*/ 1060077 h 1905000"/>
              <a:gd name="connsiteX8" fmla="*/ 2279277 w 2723030"/>
              <a:gd name="connsiteY8" fmla="*/ 818030 h 1905000"/>
              <a:gd name="connsiteX9" fmla="*/ 410135 w 2723030"/>
              <a:gd name="connsiteY9" fmla="*/ 804583 h 1905000"/>
              <a:gd name="connsiteX10" fmla="*/ 383241 w 2723030"/>
              <a:gd name="connsiteY10" fmla="*/ 575983 h 1905000"/>
              <a:gd name="connsiteX11" fmla="*/ 2373406 w 2723030"/>
              <a:gd name="connsiteY11" fmla="*/ 535641 h 1905000"/>
              <a:gd name="connsiteX12" fmla="*/ 2306171 w 2723030"/>
              <a:gd name="connsiteY12" fmla="*/ 293594 h 1905000"/>
              <a:gd name="connsiteX13" fmla="*/ 302559 w 2723030"/>
              <a:gd name="connsiteY13" fmla="*/ 253253 h 1905000"/>
              <a:gd name="connsiteX14" fmla="*/ 490818 w 2723030"/>
              <a:gd name="connsiteY14" fmla="*/ 51547 h 1905000"/>
              <a:gd name="connsiteX15" fmla="*/ 2373406 w 2723030"/>
              <a:gd name="connsiteY15" fmla="*/ 11206 h 1905000"/>
              <a:gd name="connsiteX16" fmla="*/ 2373406 w 2723030"/>
              <a:gd name="connsiteY16" fmla="*/ 11206 h 1905000"/>
              <a:gd name="connsiteX17" fmla="*/ 2678206 w 2723030"/>
              <a:gd name="connsiteY17" fmla="*/ 0 h 1905000"/>
              <a:gd name="connsiteX18" fmla="*/ 2678206 w 2723030"/>
              <a:gd name="connsiteY18" fmla="*/ 1066800 h 1905000"/>
              <a:gd name="connsiteX19" fmla="*/ 2678206 w 2723030"/>
              <a:gd name="connsiteY19" fmla="*/ 1752600 h 1905000"/>
              <a:gd name="connsiteX20" fmla="*/ 2144806 w 2723030"/>
              <a:gd name="connsiteY20" fmla="*/ 1828800 h 1905000"/>
              <a:gd name="connsiteX0" fmla="*/ 2185147 w 2723030"/>
              <a:gd name="connsiteY0" fmla="*/ 1840006 h 1905000"/>
              <a:gd name="connsiteX1" fmla="*/ 558053 w 2723030"/>
              <a:gd name="connsiteY1" fmla="*/ 1866900 h 1905000"/>
              <a:gd name="connsiteX2" fmla="*/ 625288 w 2723030"/>
              <a:gd name="connsiteY2" fmla="*/ 1611406 h 1905000"/>
              <a:gd name="connsiteX3" fmla="*/ 2212041 w 2723030"/>
              <a:gd name="connsiteY3" fmla="*/ 1624853 h 1905000"/>
              <a:gd name="connsiteX4" fmla="*/ 2359959 w 2723030"/>
              <a:gd name="connsiteY4" fmla="*/ 1355912 h 1905000"/>
              <a:gd name="connsiteX5" fmla="*/ 463924 w 2723030"/>
              <a:gd name="connsiteY5" fmla="*/ 1355912 h 1905000"/>
              <a:gd name="connsiteX6" fmla="*/ 396688 w 2723030"/>
              <a:gd name="connsiteY6" fmla="*/ 1086971 h 1905000"/>
              <a:gd name="connsiteX7" fmla="*/ 2386853 w 2723030"/>
              <a:gd name="connsiteY7" fmla="*/ 1060077 h 1905000"/>
              <a:gd name="connsiteX8" fmla="*/ 2279277 w 2723030"/>
              <a:gd name="connsiteY8" fmla="*/ 818030 h 1905000"/>
              <a:gd name="connsiteX9" fmla="*/ 410135 w 2723030"/>
              <a:gd name="connsiteY9" fmla="*/ 804583 h 1905000"/>
              <a:gd name="connsiteX10" fmla="*/ 383241 w 2723030"/>
              <a:gd name="connsiteY10" fmla="*/ 575983 h 1905000"/>
              <a:gd name="connsiteX11" fmla="*/ 2373406 w 2723030"/>
              <a:gd name="connsiteY11" fmla="*/ 535641 h 1905000"/>
              <a:gd name="connsiteX12" fmla="*/ 2306171 w 2723030"/>
              <a:gd name="connsiteY12" fmla="*/ 293594 h 1905000"/>
              <a:gd name="connsiteX13" fmla="*/ 302559 w 2723030"/>
              <a:gd name="connsiteY13" fmla="*/ 253253 h 1905000"/>
              <a:gd name="connsiteX14" fmla="*/ 490818 w 2723030"/>
              <a:gd name="connsiteY14" fmla="*/ 51547 h 1905000"/>
              <a:gd name="connsiteX15" fmla="*/ 2373406 w 2723030"/>
              <a:gd name="connsiteY15" fmla="*/ 11206 h 1905000"/>
              <a:gd name="connsiteX16" fmla="*/ 2373406 w 2723030"/>
              <a:gd name="connsiteY16" fmla="*/ 11206 h 1905000"/>
              <a:gd name="connsiteX17" fmla="*/ 2678206 w 2723030"/>
              <a:gd name="connsiteY17" fmla="*/ 0 h 1905000"/>
              <a:gd name="connsiteX18" fmla="*/ 2678206 w 2723030"/>
              <a:gd name="connsiteY18" fmla="*/ 1066800 h 1905000"/>
              <a:gd name="connsiteX19" fmla="*/ 2678206 w 2723030"/>
              <a:gd name="connsiteY19" fmla="*/ 1752600 h 1905000"/>
              <a:gd name="connsiteX20" fmla="*/ 2068606 w 2723030"/>
              <a:gd name="connsiteY20" fmla="*/ 1828800 h 1905000"/>
              <a:gd name="connsiteX0" fmla="*/ 2185147 w 2723030"/>
              <a:gd name="connsiteY0" fmla="*/ 1840006 h 1905000"/>
              <a:gd name="connsiteX1" fmla="*/ 558053 w 2723030"/>
              <a:gd name="connsiteY1" fmla="*/ 1866900 h 1905000"/>
              <a:gd name="connsiteX2" fmla="*/ 625288 w 2723030"/>
              <a:gd name="connsiteY2" fmla="*/ 1611406 h 1905000"/>
              <a:gd name="connsiteX3" fmla="*/ 2212041 w 2723030"/>
              <a:gd name="connsiteY3" fmla="*/ 1624853 h 1905000"/>
              <a:gd name="connsiteX4" fmla="*/ 2359959 w 2723030"/>
              <a:gd name="connsiteY4" fmla="*/ 1355912 h 1905000"/>
              <a:gd name="connsiteX5" fmla="*/ 463924 w 2723030"/>
              <a:gd name="connsiteY5" fmla="*/ 1355912 h 1905000"/>
              <a:gd name="connsiteX6" fmla="*/ 396688 w 2723030"/>
              <a:gd name="connsiteY6" fmla="*/ 1086971 h 1905000"/>
              <a:gd name="connsiteX7" fmla="*/ 2386853 w 2723030"/>
              <a:gd name="connsiteY7" fmla="*/ 1060077 h 1905000"/>
              <a:gd name="connsiteX8" fmla="*/ 2279277 w 2723030"/>
              <a:gd name="connsiteY8" fmla="*/ 818030 h 1905000"/>
              <a:gd name="connsiteX9" fmla="*/ 410135 w 2723030"/>
              <a:gd name="connsiteY9" fmla="*/ 804583 h 1905000"/>
              <a:gd name="connsiteX10" fmla="*/ 383241 w 2723030"/>
              <a:gd name="connsiteY10" fmla="*/ 575983 h 1905000"/>
              <a:gd name="connsiteX11" fmla="*/ 2373406 w 2723030"/>
              <a:gd name="connsiteY11" fmla="*/ 535641 h 1905000"/>
              <a:gd name="connsiteX12" fmla="*/ 2306171 w 2723030"/>
              <a:gd name="connsiteY12" fmla="*/ 293594 h 1905000"/>
              <a:gd name="connsiteX13" fmla="*/ 302559 w 2723030"/>
              <a:gd name="connsiteY13" fmla="*/ 253253 h 1905000"/>
              <a:gd name="connsiteX14" fmla="*/ 490818 w 2723030"/>
              <a:gd name="connsiteY14" fmla="*/ 51547 h 1905000"/>
              <a:gd name="connsiteX15" fmla="*/ 2373406 w 2723030"/>
              <a:gd name="connsiteY15" fmla="*/ 11206 h 1905000"/>
              <a:gd name="connsiteX16" fmla="*/ 2373406 w 2723030"/>
              <a:gd name="connsiteY16" fmla="*/ 11206 h 1905000"/>
              <a:gd name="connsiteX17" fmla="*/ 2678206 w 2723030"/>
              <a:gd name="connsiteY17" fmla="*/ 0 h 1905000"/>
              <a:gd name="connsiteX18" fmla="*/ 2678206 w 2723030"/>
              <a:gd name="connsiteY18" fmla="*/ 1066800 h 1905000"/>
              <a:gd name="connsiteX19" fmla="*/ 2678206 w 2723030"/>
              <a:gd name="connsiteY19" fmla="*/ 1752600 h 1905000"/>
              <a:gd name="connsiteX20" fmla="*/ 2068606 w 2723030"/>
              <a:gd name="connsiteY20" fmla="*/ 1828800 h 1905000"/>
              <a:gd name="connsiteX21" fmla="*/ 2185147 w 2723030"/>
              <a:gd name="connsiteY21" fmla="*/ 1840006 h 1905000"/>
              <a:gd name="connsiteX0" fmla="*/ 2185147 w 2723030"/>
              <a:gd name="connsiteY0" fmla="*/ 1840006 h 1905000"/>
              <a:gd name="connsiteX1" fmla="*/ 558053 w 2723030"/>
              <a:gd name="connsiteY1" fmla="*/ 1866900 h 1905000"/>
              <a:gd name="connsiteX2" fmla="*/ 625288 w 2723030"/>
              <a:gd name="connsiteY2" fmla="*/ 1611406 h 1905000"/>
              <a:gd name="connsiteX3" fmla="*/ 2212041 w 2723030"/>
              <a:gd name="connsiteY3" fmla="*/ 1624853 h 1905000"/>
              <a:gd name="connsiteX4" fmla="*/ 2359959 w 2723030"/>
              <a:gd name="connsiteY4" fmla="*/ 1355912 h 1905000"/>
              <a:gd name="connsiteX5" fmla="*/ 463924 w 2723030"/>
              <a:gd name="connsiteY5" fmla="*/ 1355912 h 1905000"/>
              <a:gd name="connsiteX6" fmla="*/ 396688 w 2723030"/>
              <a:gd name="connsiteY6" fmla="*/ 1086971 h 1905000"/>
              <a:gd name="connsiteX7" fmla="*/ 2386853 w 2723030"/>
              <a:gd name="connsiteY7" fmla="*/ 1060077 h 1905000"/>
              <a:gd name="connsiteX8" fmla="*/ 2279277 w 2723030"/>
              <a:gd name="connsiteY8" fmla="*/ 818030 h 1905000"/>
              <a:gd name="connsiteX9" fmla="*/ 410135 w 2723030"/>
              <a:gd name="connsiteY9" fmla="*/ 804583 h 1905000"/>
              <a:gd name="connsiteX10" fmla="*/ 383241 w 2723030"/>
              <a:gd name="connsiteY10" fmla="*/ 575983 h 1905000"/>
              <a:gd name="connsiteX11" fmla="*/ 2373406 w 2723030"/>
              <a:gd name="connsiteY11" fmla="*/ 535641 h 1905000"/>
              <a:gd name="connsiteX12" fmla="*/ 2306171 w 2723030"/>
              <a:gd name="connsiteY12" fmla="*/ 293594 h 1905000"/>
              <a:gd name="connsiteX13" fmla="*/ 302559 w 2723030"/>
              <a:gd name="connsiteY13" fmla="*/ 253253 h 1905000"/>
              <a:gd name="connsiteX14" fmla="*/ 490818 w 2723030"/>
              <a:gd name="connsiteY14" fmla="*/ 51547 h 1905000"/>
              <a:gd name="connsiteX15" fmla="*/ 2373406 w 2723030"/>
              <a:gd name="connsiteY15" fmla="*/ 11206 h 1905000"/>
              <a:gd name="connsiteX16" fmla="*/ 2373406 w 2723030"/>
              <a:gd name="connsiteY16" fmla="*/ 11206 h 1905000"/>
              <a:gd name="connsiteX17" fmla="*/ 2678206 w 2723030"/>
              <a:gd name="connsiteY17" fmla="*/ 0 h 1905000"/>
              <a:gd name="connsiteX18" fmla="*/ 2678206 w 2723030"/>
              <a:gd name="connsiteY18" fmla="*/ 1066800 h 1905000"/>
              <a:gd name="connsiteX19" fmla="*/ 2678206 w 2723030"/>
              <a:gd name="connsiteY19" fmla="*/ 1752600 h 1905000"/>
              <a:gd name="connsiteX20" fmla="*/ 2144806 w 2723030"/>
              <a:gd name="connsiteY20" fmla="*/ 1828800 h 1905000"/>
              <a:gd name="connsiteX21" fmla="*/ 2185147 w 2723030"/>
              <a:gd name="connsiteY21" fmla="*/ 1840006 h 1905000"/>
              <a:gd name="connsiteX0" fmla="*/ 2144806 w 2723030"/>
              <a:gd name="connsiteY0" fmla="*/ 1828800 h 1882588"/>
              <a:gd name="connsiteX1" fmla="*/ 558053 w 2723030"/>
              <a:gd name="connsiteY1" fmla="*/ 1866900 h 1882588"/>
              <a:gd name="connsiteX2" fmla="*/ 625288 w 2723030"/>
              <a:gd name="connsiteY2" fmla="*/ 1611406 h 1882588"/>
              <a:gd name="connsiteX3" fmla="*/ 2212041 w 2723030"/>
              <a:gd name="connsiteY3" fmla="*/ 1624853 h 1882588"/>
              <a:gd name="connsiteX4" fmla="*/ 2359959 w 2723030"/>
              <a:gd name="connsiteY4" fmla="*/ 1355912 h 1882588"/>
              <a:gd name="connsiteX5" fmla="*/ 463924 w 2723030"/>
              <a:gd name="connsiteY5" fmla="*/ 1355912 h 1882588"/>
              <a:gd name="connsiteX6" fmla="*/ 396688 w 2723030"/>
              <a:gd name="connsiteY6" fmla="*/ 1086971 h 1882588"/>
              <a:gd name="connsiteX7" fmla="*/ 2386853 w 2723030"/>
              <a:gd name="connsiteY7" fmla="*/ 1060077 h 1882588"/>
              <a:gd name="connsiteX8" fmla="*/ 2279277 w 2723030"/>
              <a:gd name="connsiteY8" fmla="*/ 818030 h 1882588"/>
              <a:gd name="connsiteX9" fmla="*/ 410135 w 2723030"/>
              <a:gd name="connsiteY9" fmla="*/ 804583 h 1882588"/>
              <a:gd name="connsiteX10" fmla="*/ 383241 w 2723030"/>
              <a:gd name="connsiteY10" fmla="*/ 575983 h 1882588"/>
              <a:gd name="connsiteX11" fmla="*/ 2373406 w 2723030"/>
              <a:gd name="connsiteY11" fmla="*/ 535641 h 1882588"/>
              <a:gd name="connsiteX12" fmla="*/ 2306171 w 2723030"/>
              <a:gd name="connsiteY12" fmla="*/ 293594 h 1882588"/>
              <a:gd name="connsiteX13" fmla="*/ 302559 w 2723030"/>
              <a:gd name="connsiteY13" fmla="*/ 253253 h 1882588"/>
              <a:gd name="connsiteX14" fmla="*/ 490818 w 2723030"/>
              <a:gd name="connsiteY14" fmla="*/ 51547 h 1882588"/>
              <a:gd name="connsiteX15" fmla="*/ 2373406 w 2723030"/>
              <a:gd name="connsiteY15" fmla="*/ 11206 h 1882588"/>
              <a:gd name="connsiteX16" fmla="*/ 2373406 w 2723030"/>
              <a:gd name="connsiteY16" fmla="*/ 11206 h 1882588"/>
              <a:gd name="connsiteX17" fmla="*/ 2678206 w 2723030"/>
              <a:gd name="connsiteY17" fmla="*/ 0 h 1882588"/>
              <a:gd name="connsiteX18" fmla="*/ 2678206 w 2723030"/>
              <a:gd name="connsiteY18" fmla="*/ 1066800 h 1882588"/>
              <a:gd name="connsiteX19" fmla="*/ 2678206 w 2723030"/>
              <a:gd name="connsiteY19" fmla="*/ 1752600 h 1882588"/>
              <a:gd name="connsiteX20" fmla="*/ 2144806 w 2723030"/>
              <a:gd name="connsiteY20" fmla="*/ 1828800 h 1882588"/>
              <a:gd name="connsiteX0" fmla="*/ 2088777 w 2667001"/>
              <a:gd name="connsiteY0" fmla="*/ 1828800 h 1882588"/>
              <a:gd name="connsiteX1" fmla="*/ 502024 w 2667001"/>
              <a:gd name="connsiteY1" fmla="*/ 1866900 h 1882588"/>
              <a:gd name="connsiteX2" fmla="*/ 569259 w 2667001"/>
              <a:gd name="connsiteY2" fmla="*/ 1611406 h 1882588"/>
              <a:gd name="connsiteX3" fmla="*/ 2156012 w 2667001"/>
              <a:gd name="connsiteY3" fmla="*/ 1624853 h 1882588"/>
              <a:gd name="connsiteX4" fmla="*/ 2303930 w 2667001"/>
              <a:gd name="connsiteY4" fmla="*/ 1355912 h 1882588"/>
              <a:gd name="connsiteX5" fmla="*/ 407895 w 2667001"/>
              <a:gd name="connsiteY5" fmla="*/ 1355912 h 1882588"/>
              <a:gd name="connsiteX6" fmla="*/ 340659 w 2667001"/>
              <a:gd name="connsiteY6" fmla="*/ 1086971 h 1882588"/>
              <a:gd name="connsiteX7" fmla="*/ 2330824 w 2667001"/>
              <a:gd name="connsiteY7" fmla="*/ 1060077 h 1882588"/>
              <a:gd name="connsiteX8" fmla="*/ 2223248 w 2667001"/>
              <a:gd name="connsiteY8" fmla="*/ 818030 h 1882588"/>
              <a:gd name="connsiteX9" fmla="*/ 354106 w 2667001"/>
              <a:gd name="connsiteY9" fmla="*/ 804583 h 1882588"/>
              <a:gd name="connsiteX10" fmla="*/ 327212 w 2667001"/>
              <a:gd name="connsiteY10" fmla="*/ 575983 h 1882588"/>
              <a:gd name="connsiteX11" fmla="*/ 2317377 w 2667001"/>
              <a:gd name="connsiteY11" fmla="*/ 535641 h 1882588"/>
              <a:gd name="connsiteX12" fmla="*/ 2250142 w 2667001"/>
              <a:gd name="connsiteY12" fmla="*/ 293594 h 1882588"/>
              <a:gd name="connsiteX13" fmla="*/ 553571 w 2667001"/>
              <a:gd name="connsiteY13" fmla="*/ 228600 h 1882588"/>
              <a:gd name="connsiteX14" fmla="*/ 434789 w 2667001"/>
              <a:gd name="connsiteY14" fmla="*/ 51547 h 1882588"/>
              <a:gd name="connsiteX15" fmla="*/ 2317377 w 2667001"/>
              <a:gd name="connsiteY15" fmla="*/ 11206 h 1882588"/>
              <a:gd name="connsiteX16" fmla="*/ 2317377 w 2667001"/>
              <a:gd name="connsiteY16" fmla="*/ 11206 h 1882588"/>
              <a:gd name="connsiteX17" fmla="*/ 2622177 w 2667001"/>
              <a:gd name="connsiteY17" fmla="*/ 0 h 1882588"/>
              <a:gd name="connsiteX18" fmla="*/ 2622177 w 2667001"/>
              <a:gd name="connsiteY18" fmla="*/ 1066800 h 1882588"/>
              <a:gd name="connsiteX19" fmla="*/ 2622177 w 2667001"/>
              <a:gd name="connsiteY19" fmla="*/ 1752600 h 1882588"/>
              <a:gd name="connsiteX20" fmla="*/ 2088777 w 2667001"/>
              <a:gd name="connsiteY20" fmla="*/ 1828800 h 1882588"/>
              <a:gd name="connsiteX0" fmla="*/ 2068606 w 2646830"/>
              <a:gd name="connsiteY0" fmla="*/ 1828800 h 1882588"/>
              <a:gd name="connsiteX1" fmla="*/ 481853 w 2646830"/>
              <a:gd name="connsiteY1" fmla="*/ 1866900 h 1882588"/>
              <a:gd name="connsiteX2" fmla="*/ 549088 w 2646830"/>
              <a:gd name="connsiteY2" fmla="*/ 1611406 h 1882588"/>
              <a:gd name="connsiteX3" fmla="*/ 2135841 w 2646830"/>
              <a:gd name="connsiteY3" fmla="*/ 1624853 h 1882588"/>
              <a:gd name="connsiteX4" fmla="*/ 2283759 w 2646830"/>
              <a:gd name="connsiteY4" fmla="*/ 1355912 h 1882588"/>
              <a:gd name="connsiteX5" fmla="*/ 387724 w 2646830"/>
              <a:gd name="connsiteY5" fmla="*/ 1355912 h 1882588"/>
              <a:gd name="connsiteX6" fmla="*/ 320488 w 2646830"/>
              <a:gd name="connsiteY6" fmla="*/ 1086971 h 1882588"/>
              <a:gd name="connsiteX7" fmla="*/ 2310653 w 2646830"/>
              <a:gd name="connsiteY7" fmla="*/ 1060077 h 1882588"/>
              <a:gd name="connsiteX8" fmla="*/ 2203077 w 2646830"/>
              <a:gd name="connsiteY8" fmla="*/ 818030 h 1882588"/>
              <a:gd name="connsiteX9" fmla="*/ 333935 w 2646830"/>
              <a:gd name="connsiteY9" fmla="*/ 804583 h 1882588"/>
              <a:gd name="connsiteX10" fmla="*/ 457200 w 2646830"/>
              <a:gd name="connsiteY10" fmla="*/ 609600 h 1882588"/>
              <a:gd name="connsiteX11" fmla="*/ 2297206 w 2646830"/>
              <a:gd name="connsiteY11" fmla="*/ 535641 h 1882588"/>
              <a:gd name="connsiteX12" fmla="*/ 2229971 w 2646830"/>
              <a:gd name="connsiteY12" fmla="*/ 293594 h 1882588"/>
              <a:gd name="connsiteX13" fmla="*/ 533400 w 2646830"/>
              <a:gd name="connsiteY13" fmla="*/ 228600 h 1882588"/>
              <a:gd name="connsiteX14" fmla="*/ 414618 w 2646830"/>
              <a:gd name="connsiteY14" fmla="*/ 51547 h 1882588"/>
              <a:gd name="connsiteX15" fmla="*/ 2297206 w 2646830"/>
              <a:gd name="connsiteY15" fmla="*/ 11206 h 1882588"/>
              <a:gd name="connsiteX16" fmla="*/ 2297206 w 2646830"/>
              <a:gd name="connsiteY16" fmla="*/ 11206 h 1882588"/>
              <a:gd name="connsiteX17" fmla="*/ 2602006 w 2646830"/>
              <a:gd name="connsiteY17" fmla="*/ 0 h 1882588"/>
              <a:gd name="connsiteX18" fmla="*/ 2602006 w 2646830"/>
              <a:gd name="connsiteY18" fmla="*/ 1066800 h 1882588"/>
              <a:gd name="connsiteX19" fmla="*/ 2602006 w 2646830"/>
              <a:gd name="connsiteY19" fmla="*/ 1752600 h 1882588"/>
              <a:gd name="connsiteX20" fmla="*/ 2068606 w 2646830"/>
              <a:gd name="connsiteY20" fmla="*/ 1828800 h 1882588"/>
              <a:gd name="connsiteX0" fmla="*/ 2068606 w 2646830"/>
              <a:gd name="connsiteY0" fmla="*/ 1828800 h 1882588"/>
              <a:gd name="connsiteX1" fmla="*/ 481853 w 2646830"/>
              <a:gd name="connsiteY1" fmla="*/ 1866900 h 1882588"/>
              <a:gd name="connsiteX2" fmla="*/ 549088 w 2646830"/>
              <a:gd name="connsiteY2" fmla="*/ 1611406 h 1882588"/>
              <a:gd name="connsiteX3" fmla="*/ 2135841 w 2646830"/>
              <a:gd name="connsiteY3" fmla="*/ 1624853 h 1882588"/>
              <a:gd name="connsiteX4" fmla="*/ 2283759 w 2646830"/>
              <a:gd name="connsiteY4" fmla="*/ 1355912 h 1882588"/>
              <a:gd name="connsiteX5" fmla="*/ 387724 w 2646830"/>
              <a:gd name="connsiteY5" fmla="*/ 1355912 h 1882588"/>
              <a:gd name="connsiteX6" fmla="*/ 320488 w 2646830"/>
              <a:gd name="connsiteY6" fmla="*/ 1086971 h 1882588"/>
              <a:gd name="connsiteX7" fmla="*/ 2310653 w 2646830"/>
              <a:gd name="connsiteY7" fmla="*/ 1060077 h 1882588"/>
              <a:gd name="connsiteX8" fmla="*/ 2203077 w 2646830"/>
              <a:gd name="connsiteY8" fmla="*/ 818030 h 1882588"/>
              <a:gd name="connsiteX9" fmla="*/ 533399 w 2646830"/>
              <a:gd name="connsiteY9" fmla="*/ 762000 h 1882588"/>
              <a:gd name="connsiteX10" fmla="*/ 457200 w 2646830"/>
              <a:gd name="connsiteY10" fmla="*/ 609600 h 1882588"/>
              <a:gd name="connsiteX11" fmla="*/ 2297206 w 2646830"/>
              <a:gd name="connsiteY11" fmla="*/ 535641 h 1882588"/>
              <a:gd name="connsiteX12" fmla="*/ 2229971 w 2646830"/>
              <a:gd name="connsiteY12" fmla="*/ 293594 h 1882588"/>
              <a:gd name="connsiteX13" fmla="*/ 533400 w 2646830"/>
              <a:gd name="connsiteY13" fmla="*/ 228600 h 1882588"/>
              <a:gd name="connsiteX14" fmla="*/ 414618 w 2646830"/>
              <a:gd name="connsiteY14" fmla="*/ 51547 h 1882588"/>
              <a:gd name="connsiteX15" fmla="*/ 2297206 w 2646830"/>
              <a:gd name="connsiteY15" fmla="*/ 11206 h 1882588"/>
              <a:gd name="connsiteX16" fmla="*/ 2297206 w 2646830"/>
              <a:gd name="connsiteY16" fmla="*/ 11206 h 1882588"/>
              <a:gd name="connsiteX17" fmla="*/ 2602006 w 2646830"/>
              <a:gd name="connsiteY17" fmla="*/ 0 h 1882588"/>
              <a:gd name="connsiteX18" fmla="*/ 2602006 w 2646830"/>
              <a:gd name="connsiteY18" fmla="*/ 1066800 h 1882588"/>
              <a:gd name="connsiteX19" fmla="*/ 2602006 w 2646830"/>
              <a:gd name="connsiteY19" fmla="*/ 1752600 h 1882588"/>
              <a:gd name="connsiteX20" fmla="*/ 2068606 w 2646830"/>
              <a:gd name="connsiteY20" fmla="*/ 1828800 h 1882588"/>
              <a:gd name="connsiteX0" fmla="*/ 1972609 w 2550833"/>
              <a:gd name="connsiteY0" fmla="*/ 1828800 h 1882588"/>
              <a:gd name="connsiteX1" fmla="*/ 385856 w 2550833"/>
              <a:gd name="connsiteY1" fmla="*/ 1866900 h 1882588"/>
              <a:gd name="connsiteX2" fmla="*/ 453091 w 2550833"/>
              <a:gd name="connsiteY2" fmla="*/ 1611406 h 1882588"/>
              <a:gd name="connsiteX3" fmla="*/ 2039844 w 2550833"/>
              <a:gd name="connsiteY3" fmla="*/ 1624853 h 1882588"/>
              <a:gd name="connsiteX4" fmla="*/ 2187762 w 2550833"/>
              <a:gd name="connsiteY4" fmla="*/ 1355912 h 1882588"/>
              <a:gd name="connsiteX5" fmla="*/ 291727 w 2550833"/>
              <a:gd name="connsiteY5" fmla="*/ 1355912 h 1882588"/>
              <a:gd name="connsiteX6" fmla="*/ 437402 w 2550833"/>
              <a:gd name="connsiteY6" fmla="*/ 1143000 h 1882588"/>
              <a:gd name="connsiteX7" fmla="*/ 2214656 w 2550833"/>
              <a:gd name="connsiteY7" fmla="*/ 1060077 h 1882588"/>
              <a:gd name="connsiteX8" fmla="*/ 2107080 w 2550833"/>
              <a:gd name="connsiteY8" fmla="*/ 818030 h 1882588"/>
              <a:gd name="connsiteX9" fmla="*/ 437402 w 2550833"/>
              <a:gd name="connsiteY9" fmla="*/ 762000 h 1882588"/>
              <a:gd name="connsiteX10" fmla="*/ 361203 w 2550833"/>
              <a:gd name="connsiteY10" fmla="*/ 609600 h 1882588"/>
              <a:gd name="connsiteX11" fmla="*/ 2201209 w 2550833"/>
              <a:gd name="connsiteY11" fmla="*/ 535641 h 1882588"/>
              <a:gd name="connsiteX12" fmla="*/ 2133974 w 2550833"/>
              <a:gd name="connsiteY12" fmla="*/ 293594 h 1882588"/>
              <a:gd name="connsiteX13" fmla="*/ 437403 w 2550833"/>
              <a:gd name="connsiteY13" fmla="*/ 228600 h 1882588"/>
              <a:gd name="connsiteX14" fmla="*/ 318621 w 2550833"/>
              <a:gd name="connsiteY14" fmla="*/ 51547 h 1882588"/>
              <a:gd name="connsiteX15" fmla="*/ 2201209 w 2550833"/>
              <a:gd name="connsiteY15" fmla="*/ 11206 h 1882588"/>
              <a:gd name="connsiteX16" fmla="*/ 2201209 w 2550833"/>
              <a:gd name="connsiteY16" fmla="*/ 11206 h 1882588"/>
              <a:gd name="connsiteX17" fmla="*/ 2506009 w 2550833"/>
              <a:gd name="connsiteY17" fmla="*/ 0 h 1882588"/>
              <a:gd name="connsiteX18" fmla="*/ 2506009 w 2550833"/>
              <a:gd name="connsiteY18" fmla="*/ 1066800 h 1882588"/>
              <a:gd name="connsiteX19" fmla="*/ 2506009 w 2550833"/>
              <a:gd name="connsiteY19" fmla="*/ 1752600 h 1882588"/>
              <a:gd name="connsiteX20" fmla="*/ 1972609 w 2550833"/>
              <a:gd name="connsiteY20" fmla="*/ 1828800 h 1882588"/>
              <a:gd name="connsiteX0" fmla="*/ 1947956 w 2526180"/>
              <a:gd name="connsiteY0" fmla="*/ 1828800 h 1882588"/>
              <a:gd name="connsiteX1" fmla="*/ 361203 w 2526180"/>
              <a:gd name="connsiteY1" fmla="*/ 1866900 h 1882588"/>
              <a:gd name="connsiteX2" fmla="*/ 428438 w 2526180"/>
              <a:gd name="connsiteY2" fmla="*/ 1611406 h 1882588"/>
              <a:gd name="connsiteX3" fmla="*/ 2015191 w 2526180"/>
              <a:gd name="connsiteY3" fmla="*/ 1624853 h 1882588"/>
              <a:gd name="connsiteX4" fmla="*/ 2163109 w 2526180"/>
              <a:gd name="connsiteY4" fmla="*/ 1355912 h 1882588"/>
              <a:gd name="connsiteX5" fmla="*/ 412749 w 2526180"/>
              <a:gd name="connsiteY5" fmla="*/ 1295400 h 1882588"/>
              <a:gd name="connsiteX6" fmla="*/ 412749 w 2526180"/>
              <a:gd name="connsiteY6" fmla="*/ 1143000 h 1882588"/>
              <a:gd name="connsiteX7" fmla="*/ 2190003 w 2526180"/>
              <a:gd name="connsiteY7" fmla="*/ 1060077 h 1882588"/>
              <a:gd name="connsiteX8" fmla="*/ 2082427 w 2526180"/>
              <a:gd name="connsiteY8" fmla="*/ 818030 h 1882588"/>
              <a:gd name="connsiteX9" fmla="*/ 412749 w 2526180"/>
              <a:gd name="connsiteY9" fmla="*/ 762000 h 1882588"/>
              <a:gd name="connsiteX10" fmla="*/ 336550 w 2526180"/>
              <a:gd name="connsiteY10" fmla="*/ 609600 h 1882588"/>
              <a:gd name="connsiteX11" fmla="*/ 2176556 w 2526180"/>
              <a:gd name="connsiteY11" fmla="*/ 535641 h 1882588"/>
              <a:gd name="connsiteX12" fmla="*/ 2109321 w 2526180"/>
              <a:gd name="connsiteY12" fmla="*/ 293594 h 1882588"/>
              <a:gd name="connsiteX13" fmla="*/ 412750 w 2526180"/>
              <a:gd name="connsiteY13" fmla="*/ 228600 h 1882588"/>
              <a:gd name="connsiteX14" fmla="*/ 293968 w 2526180"/>
              <a:gd name="connsiteY14" fmla="*/ 51547 h 1882588"/>
              <a:gd name="connsiteX15" fmla="*/ 2176556 w 2526180"/>
              <a:gd name="connsiteY15" fmla="*/ 11206 h 1882588"/>
              <a:gd name="connsiteX16" fmla="*/ 2176556 w 2526180"/>
              <a:gd name="connsiteY16" fmla="*/ 11206 h 1882588"/>
              <a:gd name="connsiteX17" fmla="*/ 2481356 w 2526180"/>
              <a:gd name="connsiteY17" fmla="*/ 0 h 1882588"/>
              <a:gd name="connsiteX18" fmla="*/ 2481356 w 2526180"/>
              <a:gd name="connsiteY18" fmla="*/ 1066800 h 1882588"/>
              <a:gd name="connsiteX19" fmla="*/ 2481356 w 2526180"/>
              <a:gd name="connsiteY19" fmla="*/ 1752600 h 1882588"/>
              <a:gd name="connsiteX20" fmla="*/ 1947956 w 2526180"/>
              <a:gd name="connsiteY20" fmla="*/ 1828800 h 1882588"/>
              <a:gd name="connsiteX0" fmla="*/ 1947956 w 2526180"/>
              <a:gd name="connsiteY0" fmla="*/ 1828800 h 1882588"/>
              <a:gd name="connsiteX1" fmla="*/ 412748 w 2526180"/>
              <a:gd name="connsiteY1" fmla="*/ 1828800 h 1882588"/>
              <a:gd name="connsiteX2" fmla="*/ 428438 w 2526180"/>
              <a:gd name="connsiteY2" fmla="*/ 1611406 h 1882588"/>
              <a:gd name="connsiteX3" fmla="*/ 2015191 w 2526180"/>
              <a:gd name="connsiteY3" fmla="*/ 1624853 h 1882588"/>
              <a:gd name="connsiteX4" fmla="*/ 2163109 w 2526180"/>
              <a:gd name="connsiteY4" fmla="*/ 1355912 h 1882588"/>
              <a:gd name="connsiteX5" fmla="*/ 412749 w 2526180"/>
              <a:gd name="connsiteY5" fmla="*/ 1295400 h 1882588"/>
              <a:gd name="connsiteX6" fmla="*/ 412749 w 2526180"/>
              <a:gd name="connsiteY6" fmla="*/ 1143000 h 1882588"/>
              <a:gd name="connsiteX7" fmla="*/ 2190003 w 2526180"/>
              <a:gd name="connsiteY7" fmla="*/ 1060077 h 1882588"/>
              <a:gd name="connsiteX8" fmla="*/ 2082427 w 2526180"/>
              <a:gd name="connsiteY8" fmla="*/ 818030 h 1882588"/>
              <a:gd name="connsiteX9" fmla="*/ 412749 w 2526180"/>
              <a:gd name="connsiteY9" fmla="*/ 762000 h 1882588"/>
              <a:gd name="connsiteX10" fmla="*/ 336550 w 2526180"/>
              <a:gd name="connsiteY10" fmla="*/ 609600 h 1882588"/>
              <a:gd name="connsiteX11" fmla="*/ 2176556 w 2526180"/>
              <a:gd name="connsiteY11" fmla="*/ 535641 h 1882588"/>
              <a:gd name="connsiteX12" fmla="*/ 2109321 w 2526180"/>
              <a:gd name="connsiteY12" fmla="*/ 293594 h 1882588"/>
              <a:gd name="connsiteX13" fmla="*/ 412750 w 2526180"/>
              <a:gd name="connsiteY13" fmla="*/ 228600 h 1882588"/>
              <a:gd name="connsiteX14" fmla="*/ 293968 w 2526180"/>
              <a:gd name="connsiteY14" fmla="*/ 51547 h 1882588"/>
              <a:gd name="connsiteX15" fmla="*/ 2176556 w 2526180"/>
              <a:gd name="connsiteY15" fmla="*/ 11206 h 1882588"/>
              <a:gd name="connsiteX16" fmla="*/ 2176556 w 2526180"/>
              <a:gd name="connsiteY16" fmla="*/ 11206 h 1882588"/>
              <a:gd name="connsiteX17" fmla="*/ 2481356 w 2526180"/>
              <a:gd name="connsiteY17" fmla="*/ 0 h 1882588"/>
              <a:gd name="connsiteX18" fmla="*/ 2481356 w 2526180"/>
              <a:gd name="connsiteY18" fmla="*/ 1066800 h 1882588"/>
              <a:gd name="connsiteX19" fmla="*/ 2481356 w 2526180"/>
              <a:gd name="connsiteY19" fmla="*/ 1752600 h 1882588"/>
              <a:gd name="connsiteX20" fmla="*/ 1947956 w 2526180"/>
              <a:gd name="connsiteY20" fmla="*/ 1828800 h 1882588"/>
              <a:gd name="connsiteX0" fmla="*/ 1947956 w 2526180"/>
              <a:gd name="connsiteY0" fmla="*/ 1828800 h 1882588"/>
              <a:gd name="connsiteX1" fmla="*/ 412748 w 2526180"/>
              <a:gd name="connsiteY1" fmla="*/ 1828800 h 1882588"/>
              <a:gd name="connsiteX2" fmla="*/ 412748 w 2526180"/>
              <a:gd name="connsiteY2" fmla="*/ 1676400 h 1882588"/>
              <a:gd name="connsiteX3" fmla="*/ 2015191 w 2526180"/>
              <a:gd name="connsiteY3" fmla="*/ 1624853 h 1882588"/>
              <a:gd name="connsiteX4" fmla="*/ 2163109 w 2526180"/>
              <a:gd name="connsiteY4" fmla="*/ 1355912 h 1882588"/>
              <a:gd name="connsiteX5" fmla="*/ 412749 w 2526180"/>
              <a:gd name="connsiteY5" fmla="*/ 1295400 h 1882588"/>
              <a:gd name="connsiteX6" fmla="*/ 412749 w 2526180"/>
              <a:gd name="connsiteY6" fmla="*/ 1143000 h 1882588"/>
              <a:gd name="connsiteX7" fmla="*/ 2190003 w 2526180"/>
              <a:gd name="connsiteY7" fmla="*/ 1060077 h 1882588"/>
              <a:gd name="connsiteX8" fmla="*/ 2082427 w 2526180"/>
              <a:gd name="connsiteY8" fmla="*/ 818030 h 1882588"/>
              <a:gd name="connsiteX9" fmla="*/ 412749 w 2526180"/>
              <a:gd name="connsiteY9" fmla="*/ 762000 h 1882588"/>
              <a:gd name="connsiteX10" fmla="*/ 336550 w 2526180"/>
              <a:gd name="connsiteY10" fmla="*/ 609600 h 1882588"/>
              <a:gd name="connsiteX11" fmla="*/ 2176556 w 2526180"/>
              <a:gd name="connsiteY11" fmla="*/ 535641 h 1882588"/>
              <a:gd name="connsiteX12" fmla="*/ 2109321 w 2526180"/>
              <a:gd name="connsiteY12" fmla="*/ 293594 h 1882588"/>
              <a:gd name="connsiteX13" fmla="*/ 412750 w 2526180"/>
              <a:gd name="connsiteY13" fmla="*/ 228600 h 1882588"/>
              <a:gd name="connsiteX14" fmla="*/ 293968 w 2526180"/>
              <a:gd name="connsiteY14" fmla="*/ 51547 h 1882588"/>
              <a:gd name="connsiteX15" fmla="*/ 2176556 w 2526180"/>
              <a:gd name="connsiteY15" fmla="*/ 11206 h 1882588"/>
              <a:gd name="connsiteX16" fmla="*/ 2176556 w 2526180"/>
              <a:gd name="connsiteY16" fmla="*/ 11206 h 1882588"/>
              <a:gd name="connsiteX17" fmla="*/ 2481356 w 2526180"/>
              <a:gd name="connsiteY17" fmla="*/ 0 h 1882588"/>
              <a:gd name="connsiteX18" fmla="*/ 2481356 w 2526180"/>
              <a:gd name="connsiteY18" fmla="*/ 1066800 h 1882588"/>
              <a:gd name="connsiteX19" fmla="*/ 2481356 w 2526180"/>
              <a:gd name="connsiteY19" fmla="*/ 1752600 h 1882588"/>
              <a:gd name="connsiteX20" fmla="*/ 1947956 w 2526180"/>
              <a:gd name="connsiteY20" fmla="*/ 1828800 h 1882588"/>
              <a:gd name="connsiteX0" fmla="*/ 1947956 w 2526180"/>
              <a:gd name="connsiteY0" fmla="*/ 1828800 h 1882588"/>
              <a:gd name="connsiteX1" fmla="*/ 412748 w 2526180"/>
              <a:gd name="connsiteY1" fmla="*/ 1828800 h 1882588"/>
              <a:gd name="connsiteX2" fmla="*/ 412748 w 2526180"/>
              <a:gd name="connsiteY2" fmla="*/ 1676400 h 1882588"/>
              <a:gd name="connsiteX3" fmla="*/ 2015191 w 2526180"/>
              <a:gd name="connsiteY3" fmla="*/ 1624853 h 1882588"/>
              <a:gd name="connsiteX4" fmla="*/ 2163109 w 2526180"/>
              <a:gd name="connsiteY4" fmla="*/ 1355912 h 1882588"/>
              <a:gd name="connsiteX5" fmla="*/ 412749 w 2526180"/>
              <a:gd name="connsiteY5" fmla="*/ 1295400 h 1882588"/>
              <a:gd name="connsiteX6" fmla="*/ 412748 w 2526180"/>
              <a:gd name="connsiteY6" fmla="*/ 1120588 h 1882588"/>
              <a:gd name="connsiteX7" fmla="*/ 2190003 w 2526180"/>
              <a:gd name="connsiteY7" fmla="*/ 1060077 h 1882588"/>
              <a:gd name="connsiteX8" fmla="*/ 2082427 w 2526180"/>
              <a:gd name="connsiteY8" fmla="*/ 818030 h 1882588"/>
              <a:gd name="connsiteX9" fmla="*/ 412749 w 2526180"/>
              <a:gd name="connsiteY9" fmla="*/ 762000 h 1882588"/>
              <a:gd name="connsiteX10" fmla="*/ 336550 w 2526180"/>
              <a:gd name="connsiteY10" fmla="*/ 609600 h 1882588"/>
              <a:gd name="connsiteX11" fmla="*/ 2176556 w 2526180"/>
              <a:gd name="connsiteY11" fmla="*/ 535641 h 1882588"/>
              <a:gd name="connsiteX12" fmla="*/ 2109321 w 2526180"/>
              <a:gd name="connsiteY12" fmla="*/ 293594 h 1882588"/>
              <a:gd name="connsiteX13" fmla="*/ 412750 w 2526180"/>
              <a:gd name="connsiteY13" fmla="*/ 228600 h 1882588"/>
              <a:gd name="connsiteX14" fmla="*/ 293968 w 2526180"/>
              <a:gd name="connsiteY14" fmla="*/ 51547 h 1882588"/>
              <a:gd name="connsiteX15" fmla="*/ 2176556 w 2526180"/>
              <a:gd name="connsiteY15" fmla="*/ 11206 h 1882588"/>
              <a:gd name="connsiteX16" fmla="*/ 2176556 w 2526180"/>
              <a:gd name="connsiteY16" fmla="*/ 11206 h 1882588"/>
              <a:gd name="connsiteX17" fmla="*/ 2481356 w 2526180"/>
              <a:gd name="connsiteY17" fmla="*/ 0 h 1882588"/>
              <a:gd name="connsiteX18" fmla="*/ 2481356 w 2526180"/>
              <a:gd name="connsiteY18" fmla="*/ 1066800 h 1882588"/>
              <a:gd name="connsiteX19" fmla="*/ 2481356 w 2526180"/>
              <a:gd name="connsiteY19" fmla="*/ 1752600 h 1882588"/>
              <a:gd name="connsiteX20" fmla="*/ 1947956 w 2526180"/>
              <a:gd name="connsiteY20" fmla="*/ 1828800 h 1882588"/>
              <a:gd name="connsiteX0" fmla="*/ 1947956 w 2526180"/>
              <a:gd name="connsiteY0" fmla="*/ 1828800 h 1882588"/>
              <a:gd name="connsiteX1" fmla="*/ 412748 w 2526180"/>
              <a:gd name="connsiteY1" fmla="*/ 1828800 h 1882588"/>
              <a:gd name="connsiteX2" fmla="*/ 412748 w 2526180"/>
              <a:gd name="connsiteY2" fmla="*/ 1676400 h 1882588"/>
              <a:gd name="connsiteX3" fmla="*/ 2015191 w 2526180"/>
              <a:gd name="connsiteY3" fmla="*/ 1624853 h 1882588"/>
              <a:gd name="connsiteX4" fmla="*/ 2163109 w 2526180"/>
              <a:gd name="connsiteY4" fmla="*/ 1355912 h 1882588"/>
              <a:gd name="connsiteX5" fmla="*/ 412749 w 2526180"/>
              <a:gd name="connsiteY5" fmla="*/ 1295400 h 1882588"/>
              <a:gd name="connsiteX6" fmla="*/ 412748 w 2526180"/>
              <a:gd name="connsiteY6" fmla="*/ 1120588 h 1882588"/>
              <a:gd name="connsiteX7" fmla="*/ 2190003 w 2526180"/>
              <a:gd name="connsiteY7" fmla="*/ 1060077 h 1882588"/>
              <a:gd name="connsiteX8" fmla="*/ 2082427 w 2526180"/>
              <a:gd name="connsiteY8" fmla="*/ 818030 h 1882588"/>
              <a:gd name="connsiteX9" fmla="*/ 412749 w 2526180"/>
              <a:gd name="connsiteY9" fmla="*/ 762000 h 1882588"/>
              <a:gd name="connsiteX10" fmla="*/ 412748 w 2526180"/>
              <a:gd name="connsiteY10" fmla="*/ 587188 h 1882588"/>
              <a:gd name="connsiteX11" fmla="*/ 2176556 w 2526180"/>
              <a:gd name="connsiteY11" fmla="*/ 535641 h 1882588"/>
              <a:gd name="connsiteX12" fmla="*/ 2109321 w 2526180"/>
              <a:gd name="connsiteY12" fmla="*/ 293594 h 1882588"/>
              <a:gd name="connsiteX13" fmla="*/ 412750 w 2526180"/>
              <a:gd name="connsiteY13" fmla="*/ 228600 h 1882588"/>
              <a:gd name="connsiteX14" fmla="*/ 293968 w 2526180"/>
              <a:gd name="connsiteY14" fmla="*/ 51547 h 1882588"/>
              <a:gd name="connsiteX15" fmla="*/ 2176556 w 2526180"/>
              <a:gd name="connsiteY15" fmla="*/ 11206 h 1882588"/>
              <a:gd name="connsiteX16" fmla="*/ 2176556 w 2526180"/>
              <a:gd name="connsiteY16" fmla="*/ 11206 h 1882588"/>
              <a:gd name="connsiteX17" fmla="*/ 2481356 w 2526180"/>
              <a:gd name="connsiteY17" fmla="*/ 0 h 1882588"/>
              <a:gd name="connsiteX18" fmla="*/ 2481356 w 2526180"/>
              <a:gd name="connsiteY18" fmla="*/ 1066800 h 1882588"/>
              <a:gd name="connsiteX19" fmla="*/ 2481356 w 2526180"/>
              <a:gd name="connsiteY19" fmla="*/ 1752600 h 1882588"/>
              <a:gd name="connsiteX20" fmla="*/ 1947956 w 2526180"/>
              <a:gd name="connsiteY20" fmla="*/ 1828800 h 1882588"/>
              <a:gd name="connsiteX0" fmla="*/ 1947956 w 2526180"/>
              <a:gd name="connsiteY0" fmla="*/ 1828800 h 1882588"/>
              <a:gd name="connsiteX1" fmla="*/ 412748 w 2526180"/>
              <a:gd name="connsiteY1" fmla="*/ 1828800 h 1882588"/>
              <a:gd name="connsiteX2" fmla="*/ 412748 w 2526180"/>
              <a:gd name="connsiteY2" fmla="*/ 1676400 h 1882588"/>
              <a:gd name="connsiteX3" fmla="*/ 2015191 w 2526180"/>
              <a:gd name="connsiteY3" fmla="*/ 1624853 h 1882588"/>
              <a:gd name="connsiteX4" fmla="*/ 2163109 w 2526180"/>
              <a:gd name="connsiteY4" fmla="*/ 1355912 h 1882588"/>
              <a:gd name="connsiteX5" fmla="*/ 412749 w 2526180"/>
              <a:gd name="connsiteY5" fmla="*/ 1295400 h 1882588"/>
              <a:gd name="connsiteX6" fmla="*/ 412748 w 2526180"/>
              <a:gd name="connsiteY6" fmla="*/ 1120588 h 1882588"/>
              <a:gd name="connsiteX7" fmla="*/ 2190003 w 2526180"/>
              <a:gd name="connsiteY7" fmla="*/ 1060077 h 1882588"/>
              <a:gd name="connsiteX8" fmla="*/ 2082427 w 2526180"/>
              <a:gd name="connsiteY8" fmla="*/ 818030 h 1882588"/>
              <a:gd name="connsiteX9" fmla="*/ 412749 w 2526180"/>
              <a:gd name="connsiteY9" fmla="*/ 762000 h 1882588"/>
              <a:gd name="connsiteX10" fmla="*/ 412748 w 2526180"/>
              <a:gd name="connsiteY10" fmla="*/ 587188 h 1882588"/>
              <a:gd name="connsiteX11" fmla="*/ 2176556 w 2526180"/>
              <a:gd name="connsiteY11" fmla="*/ 535641 h 1882588"/>
              <a:gd name="connsiteX12" fmla="*/ 2109321 w 2526180"/>
              <a:gd name="connsiteY12" fmla="*/ 293594 h 1882588"/>
              <a:gd name="connsiteX13" fmla="*/ 412750 w 2526180"/>
              <a:gd name="connsiteY13" fmla="*/ 228600 h 1882588"/>
              <a:gd name="connsiteX14" fmla="*/ 293968 w 2526180"/>
              <a:gd name="connsiteY14" fmla="*/ 51547 h 1882588"/>
              <a:gd name="connsiteX15" fmla="*/ 2176556 w 2526180"/>
              <a:gd name="connsiteY15" fmla="*/ 11206 h 1882588"/>
              <a:gd name="connsiteX16" fmla="*/ 2176556 w 2526180"/>
              <a:gd name="connsiteY16" fmla="*/ 11206 h 1882588"/>
              <a:gd name="connsiteX17" fmla="*/ 2481356 w 2526180"/>
              <a:gd name="connsiteY17" fmla="*/ 0 h 1882588"/>
              <a:gd name="connsiteX18" fmla="*/ 2481356 w 2526180"/>
              <a:gd name="connsiteY18" fmla="*/ 1066800 h 1882588"/>
              <a:gd name="connsiteX19" fmla="*/ 2481356 w 2526180"/>
              <a:gd name="connsiteY19" fmla="*/ 1752600 h 1882588"/>
              <a:gd name="connsiteX20" fmla="*/ 1947956 w 2526180"/>
              <a:gd name="connsiteY20" fmla="*/ 1828800 h 1882588"/>
              <a:gd name="connsiteX0" fmla="*/ 1947956 w 2526180"/>
              <a:gd name="connsiteY0" fmla="*/ 1828800 h 1882588"/>
              <a:gd name="connsiteX1" fmla="*/ 412748 w 2526180"/>
              <a:gd name="connsiteY1" fmla="*/ 1882588 h 1882588"/>
              <a:gd name="connsiteX2" fmla="*/ 412748 w 2526180"/>
              <a:gd name="connsiteY2" fmla="*/ 1676400 h 1882588"/>
              <a:gd name="connsiteX3" fmla="*/ 2015191 w 2526180"/>
              <a:gd name="connsiteY3" fmla="*/ 1624853 h 1882588"/>
              <a:gd name="connsiteX4" fmla="*/ 2163109 w 2526180"/>
              <a:gd name="connsiteY4" fmla="*/ 1355912 h 1882588"/>
              <a:gd name="connsiteX5" fmla="*/ 412749 w 2526180"/>
              <a:gd name="connsiteY5" fmla="*/ 1295400 h 1882588"/>
              <a:gd name="connsiteX6" fmla="*/ 412748 w 2526180"/>
              <a:gd name="connsiteY6" fmla="*/ 1120588 h 1882588"/>
              <a:gd name="connsiteX7" fmla="*/ 2190003 w 2526180"/>
              <a:gd name="connsiteY7" fmla="*/ 1060077 h 1882588"/>
              <a:gd name="connsiteX8" fmla="*/ 2082427 w 2526180"/>
              <a:gd name="connsiteY8" fmla="*/ 818030 h 1882588"/>
              <a:gd name="connsiteX9" fmla="*/ 412749 w 2526180"/>
              <a:gd name="connsiteY9" fmla="*/ 762000 h 1882588"/>
              <a:gd name="connsiteX10" fmla="*/ 412748 w 2526180"/>
              <a:gd name="connsiteY10" fmla="*/ 587188 h 1882588"/>
              <a:gd name="connsiteX11" fmla="*/ 2176556 w 2526180"/>
              <a:gd name="connsiteY11" fmla="*/ 535641 h 1882588"/>
              <a:gd name="connsiteX12" fmla="*/ 2109321 w 2526180"/>
              <a:gd name="connsiteY12" fmla="*/ 293594 h 1882588"/>
              <a:gd name="connsiteX13" fmla="*/ 412750 w 2526180"/>
              <a:gd name="connsiteY13" fmla="*/ 228600 h 1882588"/>
              <a:gd name="connsiteX14" fmla="*/ 293968 w 2526180"/>
              <a:gd name="connsiteY14" fmla="*/ 51547 h 1882588"/>
              <a:gd name="connsiteX15" fmla="*/ 2176556 w 2526180"/>
              <a:gd name="connsiteY15" fmla="*/ 11206 h 1882588"/>
              <a:gd name="connsiteX16" fmla="*/ 2176556 w 2526180"/>
              <a:gd name="connsiteY16" fmla="*/ 11206 h 1882588"/>
              <a:gd name="connsiteX17" fmla="*/ 2481356 w 2526180"/>
              <a:gd name="connsiteY17" fmla="*/ 0 h 1882588"/>
              <a:gd name="connsiteX18" fmla="*/ 2481356 w 2526180"/>
              <a:gd name="connsiteY18" fmla="*/ 1066800 h 1882588"/>
              <a:gd name="connsiteX19" fmla="*/ 2481356 w 2526180"/>
              <a:gd name="connsiteY19" fmla="*/ 1752600 h 1882588"/>
              <a:gd name="connsiteX20" fmla="*/ 1947956 w 2526180"/>
              <a:gd name="connsiteY20" fmla="*/ 1828800 h 1882588"/>
              <a:gd name="connsiteX0" fmla="*/ 1947956 w 2526180"/>
              <a:gd name="connsiteY0" fmla="*/ 1828800 h 1882588"/>
              <a:gd name="connsiteX1" fmla="*/ 412748 w 2526180"/>
              <a:gd name="connsiteY1" fmla="*/ 1882588 h 1882588"/>
              <a:gd name="connsiteX2" fmla="*/ 2015191 w 2526180"/>
              <a:gd name="connsiteY2" fmla="*/ 1624853 h 1882588"/>
              <a:gd name="connsiteX3" fmla="*/ 2163109 w 2526180"/>
              <a:gd name="connsiteY3" fmla="*/ 1355912 h 1882588"/>
              <a:gd name="connsiteX4" fmla="*/ 412749 w 2526180"/>
              <a:gd name="connsiteY4" fmla="*/ 1295400 h 1882588"/>
              <a:gd name="connsiteX5" fmla="*/ 412748 w 2526180"/>
              <a:gd name="connsiteY5" fmla="*/ 1120588 h 1882588"/>
              <a:gd name="connsiteX6" fmla="*/ 2190003 w 2526180"/>
              <a:gd name="connsiteY6" fmla="*/ 1060077 h 1882588"/>
              <a:gd name="connsiteX7" fmla="*/ 2082427 w 2526180"/>
              <a:gd name="connsiteY7" fmla="*/ 818030 h 1882588"/>
              <a:gd name="connsiteX8" fmla="*/ 412749 w 2526180"/>
              <a:gd name="connsiteY8" fmla="*/ 762000 h 1882588"/>
              <a:gd name="connsiteX9" fmla="*/ 412748 w 2526180"/>
              <a:gd name="connsiteY9" fmla="*/ 587188 h 1882588"/>
              <a:gd name="connsiteX10" fmla="*/ 2176556 w 2526180"/>
              <a:gd name="connsiteY10" fmla="*/ 535641 h 1882588"/>
              <a:gd name="connsiteX11" fmla="*/ 2109321 w 2526180"/>
              <a:gd name="connsiteY11" fmla="*/ 293594 h 1882588"/>
              <a:gd name="connsiteX12" fmla="*/ 412750 w 2526180"/>
              <a:gd name="connsiteY12" fmla="*/ 228600 h 1882588"/>
              <a:gd name="connsiteX13" fmla="*/ 293968 w 2526180"/>
              <a:gd name="connsiteY13" fmla="*/ 51547 h 1882588"/>
              <a:gd name="connsiteX14" fmla="*/ 2176556 w 2526180"/>
              <a:gd name="connsiteY14" fmla="*/ 11206 h 1882588"/>
              <a:gd name="connsiteX15" fmla="*/ 2176556 w 2526180"/>
              <a:gd name="connsiteY15" fmla="*/ 11206 h 1882588"/>
              <a:gd name="connsiteX16" fmla="*/ 2481356 w 2526180"/>
              <a:gd name="connsiteY16" fmla="*/ 0 h 1882588"/>
              <a:gd name="connsiteX17" fmla="*/ 2481356 w 2526180"/>
              <a:gd name="connsiteY17" fmla="*/ 1066800 h 1882588"/>
              <a:gd name="connsiteX18" fmla="*/ 2481356 w 2526180"/>
              <a:gd name="connsiteY18" fmla="*/ 1752600 h 1882588"/>
              <a:gd name="connsiteX19" fmla="*/ 1947956 w 2526180"/>
              <a:gd name="connsiteY19" fmla="*/ 1828800 h 1882588"/>
              <a:gd name="connsiteX0" fmla="*/ 1947956 w 2526180"/>
              <a:gd name="connsiteY0" fmla="*/ 1828800 h 1882588"/>
              <a:gd name="connsiteX1" fmla="*/ 2015191 w 2526180"/>
              <a:gd name="connsiteY1" fmla="*/ 1624853 h 1882588"/>
              <a:gd name="connsiteX2" fmla="*/ 2163109 w 2526180"/>
              <a:gd name="connsiteY2" fmla="*/ 1355912 h 1882588"/>
              <a:gd name="connsiteX3" fmla="*/ 412749 w 2526180"/>
              <a:gd name="connsiteY3" fmla="*/ 1295400 h 1882588"/>
              <a:gd name="connsiteX4" fmla="*/ 412748 w 2526180"/>
              <a:gd name="connsiteY4" fmla="*/ 1120588 h 1882588"/>
              <a:gd name="connsiteX5" fmla="*/ 2190003 w 2526180"/>
              <a:gd name="connsiteY5" fmla="*/ 1060077 h 1882588"/>
              <a:gd name="connsiteX6" fmla="*/ 2082427 w 2526180"/>
              <a:gd name="connsiteY6" fmla="*/ 818030 h 1882588"/>
              <a:gd name="connsiteX7" fmla="*/ 412749 w 2526180"/>
              <a:gd name="connsiteY7" fmla="*/ 762000 h 1882588"/>
              <a:gd name="connsiteX8" fmla="*/ 412748 w 2526180"/>
              <a:gd name="connsiteY8" fmla="*/ 587188 h 1882588"/>
              <a:gd name="connsiteX9" fmla="*/ 2176556 w 2526180"/>
              <a:gd name="connsiteY9" fmla="*/ 535641 h 1882588"/>
              <a:gd name="connsiteX10" fmla="*/ 2109321 w 2526180"/>
              <a:gd name="connsiteY10" fmla="*/ 293594 h 1882588"/>
              <a:gd name="connsiteX11" fmla="*/ 412750 w 2526180"/>
              <a:gd name="connsiteY11" fmla="*/ 228600 h 1882588"/>
              <a:gd name="connsiteX12" fmla="*/ 293968 w 2526180"/>
              <a:gd name="connsiteY12" fmla="*/ 51547 h 1882588"/>
              <a:gd name="connsiteX13" fmla="*/ 2176556 w 2526180"/>
              <a:gd name="connsiteY13" fmla="*/ 11206 h 1882588"/>
              <a:gd name="connsiteX14" fmla="*/ 2176556 w 2526180"/>
              <a:gd name="connsiteY14" fmla="*/ 11206 h 1882588"/>
              <a:gd name="connsiteX15" fmla="*/ 2481356 w 2526180"/>
              <a:gd name="connsiteY15" fmla="*/ 0 h 1882588"/>
              <a:gd name="connsiteX16" fmla="*/ 2481356 w 2526180"/>
              <a:gd name="connsiteY16" fmla="*/ 1066800 h 1882588"/>
              <a:gd name="connsiteX17" fmla="*/ 2481356 w 2526180"/>
              <a:gd name="connsiteY17" fmla="*/ 1752600 h 1882588"/>
              <a:gd name="connsiteX18" fmla="*/ 1947956 w 2526180"/>
              <a:gd name="connsiteY18" fmla="*/ 1828800 h 1882588"/>
              <a:gd name="connsiteX0" fmla="*/ 2481356 w 2526180"/>
              <a:gd name="connsiteY0" fmla="*/ 1752600 h 1845609"/>
              <a:gd name="connsiteX1" fmla="*/ 2015191 w 2526180"/>
              <a:gd name="connsiteY1" fmla="*/ 1624853 h 1845609"/>
              <a:gd name="connsiteX2" fmla="*/ 2163109 w 2526180"/>
              <a:gd name="connsiteY2" fmla="*/ 1355912 h 1845609"/>
              <a:gd name="connsiteX3" fmla="*/ 412749 w 2526180"/>
              <a:gd name="connsiteY3" fmla="*/ 1295400 h 1845609"/>
              <a:gd name="connsiteX4" fmla="*/ 412748 w 2526180"/>
              <a:gd name="connsiteY4" fmla="*/ 1120588 h 1845609"/>
              <a:gd name="connsiteX5" fmla="*/ 2190003 w 2526180"/>
              <a:gd name="connsiteY5" fmla="*/ 1060077 h 1845609"/>
              <a:gd name="connsiteX6" fmla="*/ 2082427 w 2526180"/>
              <a:gd name="connsiteY6" fmla="*/ 818030 h 1845609"/>
              <a:gd name="connsiteX7" fmla="*/ 412749 w 2526180"/>
              <a:gd name="connsiteY7" fmla="*/ 762000 h 1845609"/>
              <a:gd name="connsiteX8" fmla="*/ 412748 w 2526180"/>
              <a:gd name="connsiteY8" fmla="*/ 587188 h 1845609"/>
              <a:gd name="connsiteX9" fmla="*/ 2176556 w 2526180"/>
              <a:gd name="connsiteY9" fmla="*/ 535641 h 1845609"/>
              <a:gd name="connsiteX10" fmla="*/ 2109321 w 2526180"/>
              <a:gd name="connsiteY10" fmla="*/ 293594 h 1845609"/>
              <a:gd name="connsiteX11" fmla="*/ 412750 w 2526180"/>
              <a:gd name="connsiteY11" fmla="*/ 228600 h 1845609"/>
              <a:gd name="connsiteX12" fmla="*/ 293968 w 2526180"/>
              <a:gd name="connsiteY12" fmla="*/ 51547 h 1845609"/>
              <a:gd name="connsiteX13" fmla="*/ 2176556 w 2526180"/>
              <a:gd name="connsiteY13" fmla="*/ 11206 h 1845609"/>
              <a:gd name="connsiteX14" fmla="*/ 2176556 w 2526180"/>
              <a:gd name="connsiteY14" fmla="*/ 11206 h 1845609"/>
              <a:gd name="connsiteX15" fmla="*/ 2481356 w 2526180"/>
              <a:gd name="connsiteY15" fmla="*/ 0 h 1845609"/>
              <a:gd name="connsiteX16" fmla="*/ 2481356 w 2526180"/>
              <a:gd name="connsiteY16" fmla="*/ 1066800 h 1845609"/>
              <a:gd name="connsiteX17" fmla="*/ 2481356 w 2526180"/>
              <a:gd name="connsiteY17" fmla="*/ 1752600 h 1845609"/>
              <a:gd name="connsiteX0" fmla="*/ 2481356 w 2526180"/>
              <a:gd name="connsiteY0" fmla="*/ 1066800 h 1624853"/>
              <a:gd name="connsiteX1" fmla="*/ 2015191 w 2526180"/>
              <a:gd name="connsiteY1" fmla="*/ 1624853 h 1624853"/>
              <a:gd name="connsiteX2" fmla="*/ 2163109 w 2526180"/>
              <a:gd name="connsiteY2" fmla="*/ 1355912 h 1624853"/>
              <a:gd name="connsiteX3" fmla="*/ 412749 w 2526180"/>
              <a:gd name="connsiteY3" fmla="*/ 1295400 h 1624853"/>
              <a:gd name="connsiteX4" fmla="*/ 412748 w 2526180"/>
              <a:gd name="connsiteY4" fmla="*/ 1120588 h 1624853"/>
              <a:gd name="connsiteX5" fmla="*/ 2190003 w 2526180"/>
              <a:gd name="connsiteY5" fmla="*/ 1060077 h 1624853"/>
              <a:gd name="connsiteX6" fmla="*/ 2082427 w 2526180"/>
              <a:gd name="connsiteY6" fmla="*/ 818030 h 1624853"/>
              <a:gd name="connsiteX7" fmla="*/ 412749 w 2526180"/>
              <a:gd name="connsiteY7" fmla="*/ 762000 h 1624853"/>
              <a:gd name="connsiteX8" fmla="*/ 412748 w 2526180"/>
              <a:gd name="connsiteY8" fmla="*/ 587188 h 1624853"/>
              <a:gd name="connsiteX9" fmla="*/ 2176556 w 2526180"/>
              <a:gd name="connsiteY9" fmla="*/ 535641 h 1624853"/>
              <a:gd name="connsiteX10" fmla="*/ 2109321 w 2526180"/>
              <a:gd name="connsiteY10" fmla="*/ 293594 h 1624853"/>
              <a:gd name="connsiteX11" fmla="*/ 412750 w 2526180"/>
              <a:gd name="connsiteY11" fmla="*/ 228600 h 1624853"/>
              <a:gd name="connsiteX12" fmla="*/ 293968 w 2526180"/>
              <a:gd name="connsiteY12" fmla="*/ 51547 h 1624853"/>
              <a:gd name="connsiteX13" fmla="*/ 2176556 w 2526180"/>
              <a:gd name="connsiteY13" fmla="*/ 11206 h 1624853"/>
              <a:gd name="connsiteX14" fmla="*/ 2176556 w 2526180"/>
              <a:gd name="connsiteY14" fmla="*/ 11206 h 1624853"/>
              <a:gd name="connsiteX15" fmla="*/ 2481356 w 2526180"/>
              <a:gd name="connsiteY15" fmla="*/ 0 h 1624853"/>
              <a:gd name="connsiteX16" fmla="*/ 2481356 w 2526180"/>
              <a:gd name="connsiteY16" fmla="*/ 1066800 h 1624853"/>
              <a:gd name="connsiteX0" fmla="*/ 2481356 w 2526180"/>
              <a:gd name="connsiteY0" fmla="*/ 1066800 h 1355912"/>
              <a:gd name="connsiteX1" fmla="*/ 2163109 w 2526180"/>
              <a:gd name="connsiteY1" fmla="*/ 1355912 h 1355912"/>
              <a:gd name="connsiteX2" fmla="*/ 412749 w 2526180"/>
              <a:gd name="connsiteY2" fmla="*/ 1295400 h 1355912"/>
              <a:gd name="connsiteX3" fmla="*/ 412748 w 2526180"/>
              <a:gd name="connsiteY3" fmla="*/ 1120588 h 1355912"/>
              <a:gd name="connsiteX4" fmla="*/ 2190003 w 2526180"/>
              <a:gd name="connsiteY4" fmla="*/ 1060077 h 1355912"/>
              <a:gd name="connsiteX5" fmla="*/ 2082427 w 2526180"/>
              <a:gd name="connsiteY5" fmla="*/ 818030 h 1355912"/>
              <a:gd name="connsiteX6" fmla="*/ 412749 w 2526180"/>
              <a:gd name="connsiteY6" fmla="*/ 762000 h 1355912"/>
              <a:gd name="connsiteX7" fmla="*/ 412748 w 2526180"/>
              <a:gd name="connsiteY7" fmla="*/ 587188 h 1355912"/>
              <a:gd name="connsiteX8" fmla="*/ 2176556 w 2526180"/>
              <a:gd name="connsiteY8" fmla="*/ 535641 h 1355912"/>
              <a:gd name="connsiteX9" fmla="*/ 2109321 w 2526180"/>
              <a:gd name="connsiteY9" fmla="*/ 293594 h 1355912"/>
              <a:gd name="connsiteX10" fmla="*/ 412750 w 2526180"/>
              <a:gd name="connsiteY10" fmla="*/ 228600 h 1355912"/>
              <a:gd name="connsiteX11" fmla="*/ 293968 w 2526180"/>
              <a:gd name="connsiteY11" fmla="*/ 51547 h 1355912"/>
              <a:gd name="connsiteX12" fmla="*/ 2176556 w 2526180"/>
              <a:gd name="connsiteY12" fmla="*/ 11206 h 1355912"/>
              <a:gd name="connsiteX13" fmla="*/ 2176556 w 2526180"/>
              <a:gd name="connsiteY13" fmla="*/ 11206 h 1355912"/>
              <a:gd name="connsiteX14" fmla="*/ 2481356 w 2526180"/>
              <a:gd name="connsiteY14" fmla="*/ 0 h 1355912"/>
              <a:gd name="connsiteX15" fmla="*/ 2481356 w 2526180"/>
              <a:gd name="connsiteY15" fmla="*/ 1066800 h 1355912"/>
              <a:gd name="connsiteX0" fmla="*/ 2481356 w 2526180"/>
              <a:gd name="connsiteY0" fmla="*/ 1066800 h 1355912"/>
              <a:gd name="connsiteX1" fmla="*/ 2275909 w 2526180"/>
              <a:gd name="connsiteY1" fmla="*/ 1246447 h 1355912"/>
              <a:gd name="connsiteX2" fmla="*/ 2163109 w 2526180"/>
              <a:gd name="connsiteY2" fmla="*/ 1355912 h 1355912"/>
              <a:gd name="connsiteX3" fmla="*/ 412749 w 2526180"/>
              <a:gd name="connsiteY3" fmla="*/ 1295400 h 1355912"/>
              <a:gd name="connsiteX4" fmla="*/ 412748 w 2526180"/>
              <a:gd name="connsiteY4" fmla="*/ 1120588 h 1355912"/>
              <a:gd name="connsiteX5" fmla="*/ 2190003 w 2526180"/>
              <a:gd name="connsiteY5" fmla="*/ 1060077 h 1355912"/>
              <a:gd name="connsiteX6" fmla="*/ 2082427 w 2526180"/>
              <a:gd name="connsiteY6" fmla="*/ 818030 h 1355912"/>
              <a:gd name="connsiteX7" fmla="*/ 412749 w 2526180"/>
              <a:gd name="connsiteY7" fmla="*/ 762000 h 1355912"/>
              <a:gd name="connsiteX8" fmla="*/ 412748 w 2526180"/>
              <a:gd name="connsiteY8" fmla="*/ 587188 h 1355912"/>
              <a:gd name="connsiteX9" fmla="*/ 2176556 w 2526180"/>
              <a:gd name="connsiteY9" fmla="*/ 535641 h 1355912"/>
              <a:gd name="connsiteX10" fmla="*/ 2109321 w 2526180"/>
              <a:gd name="connsiteY10" fmla="*/ 293594 h 1355912"/>
              <a:gd name="connsiteX11" fmla="*/ 412750 w 2526180"/>
              <a:gd name="connsiteY11" fmla="*/ 228600 h 1355912"/>
              <a:gd name="connsiteX12" fmla="*/ 293968 w 2526180"/>
              <a:gd name="connsiteY12" fmla="*/ 51547 h 1355912"/>
              <a:gd name="connsiteX13" fmla="*/ 2176556 w 2526180"/>
              <a:gd name="connsiteY13" fmla="*/ 11206 h 1355912"/>
              <a:gd name="connsiteX14" fmla="*/ 2176556 w 2526180"/>
              <a:gd name="connsiteY14" fmla="*/ 11206 h 1355912"/>
              <a:gd name="connsiteX15" fmla="*/ 2481356 w 2526180"/>
              <a:gd name="connsiteY15" fmla="*/ 0 h 1355912"/>
              <a:gd name="connsiteX16" fmla="*/ 2481356 w 2526180"/>
              <a:gd name="connsiteY16" fmla="*/ 1066800 h 1355912"/>
              <a:gd name="connsiteX0" fmla="*/ 2481356 w 2526180"/>
              <a:gd name="connsiteY0" fmla="*/ 1066800 h 1355912"/>
              <a:gd name="connsiteX1" fmla="*/ 2476403 w 2526180"/>
              <a:gd name="connsiteY1" fmla="*/ 1342355 h 1355912"/>
              <a:gd name="connsiteX2" fmla="*/ 2163109 w 2526180"/>
              <a:gd name="connsiteY2" fmla="*/ 1355912 h 1355912"/>
              <a:gd name="connsiteX3" fmla="*/ 412749 w 2526180"/>
              <a:gd name="connsiteY3" fmla="*/ 1295400 h 1355912"/>
              <a:gd name="connsiteX4" fmla="*/ 412748 w 2526180"/>
              <a:gd name="connsiteY4" fmla="*/ 1120588 h 1355912"/>
              <a:gd name="connsiteX5" fmla="*/ 2190003 w 2526180"/>
              <a:gd name="connsiteY5" fmla="*/ 1060077 h 1355912"/>
              <a:gd name="connsiteX6" fmla="*/ 2082427 w 2526180"/>
              <a:gd name="connsiteY6" fmla="*/ 818030 h 1355912"/>
              <a:gd name="connsiteX7" fmla="*/ 412749 w 2526180"/>
              <a:gd name="connsiteY7" fmla="*/ 762000 h 1355912"/>
              <a:gd name="connsiteX8" fmla="*/ 412748 w 2526180"/>
              <a:gd name="connsiteY8" fmla="*/ 587188 h 1355912"/>
              <a:gd name="connsiteX9" fmla="*/ 2176556 w 2526180"/>
              <a:gd name="connsiteY9" fmla="*/ 535641 h 1355912"/>
              <a:gd name="connsiteX10" fmla="*/ 2109321 w 2526180"/>
              <a:gd name="connsiteY10" fmla="*/ 293594 h 1355912"/>
              <a:gd name="connsiteX11" fmla="*/ 412750 w 2526180"/>
              <a:gd name="connsiteY11" fmla="*/ 228600 h 1355912"/>
              <a:gd name="connsiteX12" fmla="*/ 293968 w 2526180"/>
              <a:gd name="connsiteY12" fmla="*/ 51547 h 1355912"/>
              <a:gd name="connsiteX13" fmla="*/ 2176556 w 2526180"/>
              <a:gd name="connsiteY13" fmla="*/ 11206 h 1355912"/>
              <a:gd name="connsiteX14" fmla="*/ 2176556 w 2526180"/>
              <a:gd name="connsiteY14" fmla="*/ 11206 h 1355912"/>
              <a:gd name="connsiteX15" fmla="*/ 2481356 w 2526180"/>
              <a:gd name="connsiteY15" fmla="*/ 0 h 1355912"/>
              <a:gd name="connsiteX16" fmla="*/ 2481356 w 2526180"/>
              <a:gd name="connsiteY16" fmla="*/ 1066800 h 1355912"/>
              <a:gd name="connsiteX0" fmla="*/ 2481356 w 2526180"/>
              <a:gd name="connsiteY0" fmla="*/ 1066800 h 1342356"/>
              <a:gd name="connsiteX1" fmla="*/ 2476403 w 2526180"/>
              <a:gd name="connsiteY1" fmla="*/ 1342355 h 1342356"/>
              <a:gd name="connsiteX2" fmla="*/ 2183161 w 2526180"/>
              <a:gd name="connsiteY2" fmla="*/ 1321040 h 1342356"/>
              <a:gd name="connsiteX3" fmla="*/ 412749 w 2526180"/>
              <a:gd name="connsiteY3" fmla="*/ 1295400 h 1342356"/>
              <a:gd name="connsiteX4" fmla="*/ 412748 w 2526180"/>
              <a:gd name="connsiteY4" fmla="*/ 1120588 h 1342356"/>
              <a:gd name="connsiteX5" fmla="*/ 2190003 w 2526180"/>
              <a:gd name="connsiteY5" fmla="*/ 1060077 h 1342356"/>
              <a:gd name="connsiteX6" fmla="*/ 2082427 w 2526180"/>
              <a:gd name="connsiteY6" fmla="*/ 818030 h 1342356"/>
              <a:gd name="connsiteX7" fmla="*/ 412749 w 2526180"/>
              <a:gd name="connsiteY7" fmla="*/ 762000 h 1342356"/>
              <a:gd name="connsiteX8" fmla="*/ 412748 w 2526180"/>
              <a:gd name="connsiteY8" fmla="*/ 587188 h 1342356"/>
              <a:gd name="connsiteX9" fmla="*/ 2176556 w 2526180"/>
              <a:gd name="connsiteY9" fmla="*/ 535641 h 1342356"/>
              <a:gd name="connsiteX10" fmla="*/ 2109321 w 2526180"/>
              <a:gd name="connsiteY10" fmla="*/ 293594 h 1342356"/>
              <a:gd name="connsiteX11" fmla="*/ 412750 w 2526180"/>
              <a:gd name="connsiteY11" fmla="*/ 228600 h 1342356"/>
              <a:gd name="connsiteX12" fmla="*/ 293968 w 2526180"/>
              <a:gd name="connsiteY12" fmla="*/ 51547 h 1342356"/>
              <a:gd name="connsiteX13" fmla="*/ 2176556 w 2526180"/>
              <a:gd name="connsiteY13" fmla="*/ 11206 h 1342356"/>
              <a:gd name="connsiteX14" fmla="*/ 2176556 w 2526180"/>
              <a:gd name="connsiteY14" fmla="*/ 11206 h 1342356"/>
              <a:gd name="connsiteX15" fmla="*/ 2481356 w 2526180"/>
              <a:gd name="connsiteY15" fmla="*/ 0 h 1342356"/>
              <a:gd name="connsiteX16" fmla="*/ 2481356 w 2526180"/>
              <a:gd name="connsiteY16" fmla="*/ 1066800 h 1342356"/>
              <a:gd name="connsiteX0" fmla="*/ 2481356 w 2526180"/>
              <a:gd name="connsiteY0" fmla="*/ 1066800 h 1344603"/>
              <a:gd name="connsiteX1" fmla="*/ 2476403 w 2526180"/>
              <a:gd name="connsiteY1" fmla="*/ 1342355 h 1344603"/>
              <a:gd name="connsiteX2" fmla="*/ 2183161 w 2526180"/>
              <a:gd name="connsiteY2" fmla="*/ 1321040 h 1344603"/>
              <a:gd name="connsiteX3" fmla="*/ 412749 w 2526180"/>
              <a:gd name="connsiteY3" fmla="*/ 1295400 h 1344603"/>
              <a:gd name="connsiteX4" fmla="*/ 412748 w 2526180"/>
              <a:gd name="connsiteY4" fmla="*/ 1120588 h 1344603"/>
              <a:gd name="connsiteX5" fmla="*/ 2190003 w 2526180"/>
              <a:gd name="connsiteY5" fmla="*/ 1060077 h 1344603"/>
              <a:gd name="connsiteX6" fmla="*/ 2082427 w 2526180"/>
              <a:gd name="connsiteY6" fmla="*/ 818030 h 1344603"/>
              <a:gd name="connsiteX7" fmla="*/ 412749 w 2526180"/>
              <a:gd name="connsiteY7" fmla="*/ 762000 h 1344603"/>
              <a:gd name="connsiteX8" fmla="*/ 412748 w 2526180"/>
              <a:gd name="connsiteY8" fmla="*/ 587188 h 1344603"/>
              <a:gd name="connsiteX9" fmla="*/ 2176556 w 2526180"/>
              <a:gd name="connsiteY9" fmla="*/ 535641 h 1344603"/>
              <a:gd name="connsiteX10" fmla="*/ 2109321 w 2526180"/>
              <a:gd name="connsiteY10" fmla="*/ 293594 h 1344603"/>
              <a:gd name="connsiteX11" fmla="*/ 412750 w 2526180"/>
              <a:gd name="connsiteY11" fmla="*/ 228600 h 1344603"/>
              <a:gd name="connsiteX12" fmla="*/ 293968 w 2526180"/>
              <a:gd name="connsiteY12" fmla="*/ 51547 h 1344603"/>
              <a:gd name="connsiteX13" fmla="*/ 2176556 w 2526180"/>
              <a:gd name="connsiteY13" fmla="*/ 11206 h 1344603"/>
              <a:gd name="connsiteX14" fmla="*/ 2176556 w 2526180"/>
              <a:gd name="connsiteY14" fmla="*/ 11206 h 1344603"/>
              <a:gd name="connsiteX15" fmla="*/ 2481356 w 2526180"/>
              <a:gd name="connsiteY15" fmla="*/ 0 h 1344603"/>
              <a:gd name="connsiteX16" fmla="*/ 2481356 w 2526180"/>
              <a:gd name="connsiteY16" fmla="*/ 1066800 h 1344603"/>
              <a:gd name="connsiteX0" fmla="*/ 2481356 w 2526180"/>
              <a:gd name="connsiteY0" fmla="*/ 1066800 h 1379480"/>
              <a:gd name="connsiteX1" fmla="*/ 2476403 w 2526180"/>
              <a:gd name="connsiteY1" fmla="*/ 1342355 h 1379480"/>
              <a:gd name="connsiteX2" fmla="*/ 2213239 w 2526180"/>
              <a:gd name="connsiteY2" fmla="*/ 1355918 h 1379480"/>
              <a:gd name="connsiteX3" fmla="*/ 412749 w 2526180"/>
              <a:gd name="connsiteY3" fmla="*/ 1295400 h 1379480"/>
              <a:gd name="connsiteX4" fmla="*/ 412748 w 2526180"/>
              <a:gd name="connsiteY4" fmla="*/ 1120588 h 1379480"/>
              <a:gd name="connsiteX5" fmla="*/ 2190003 w 2526180"/>
              <a:gd name="connsiteY5" fmla="*/ 1060077 h 1379480"/>
              <a:gd name="connsiteX6" fmla="*/ 2082427 w 2526180"/>
              <a:gd name="connsiteY6" fmla="*/ 818030 h 1379480"/>
              <a:gd name="connsiteX7" fmla="*/ 412749 w 2526180"/>
              <a:gd name="connsiteY7" fmla="*/ 762000 h 1379480"/>
              <a:gd name="connsiteX8" fmla="*/ 412748 w 2526180"/>
              <a:gd name="connsiteY8" fmla="*/ 587188 h 1379480"/>
              <a:gd name="connsiteX9" fmla="*/ 2176556 w 2526180"/>
              <a:gd name="connsiteY9" fmla="*/ 535641 h 1379480"/>
              <a:gd name="connsiteX10" fmla="*/ 2109321 w 2526180"/>
              <a:gd name="connsiteY10" fmla="*/ 293594 h 1379480"/>
              <a:gd name="connsiteX11" fmla="*/ 412750 w 2526180"/>
              <a:gd name="connsiteY11" fmla="*/ 228600 h 1379480"/>
              <a:gd name="connsiteX12" fmla="*/ 293968 w 2526180"/>
              <a:gd name="connsiteY12" fmla="*/ 51547 h 1379480"/>
              <a:gd name="connsiteX13" fmla="*/ 2176556 w 2526180"/>
              <a:gd name="connsiteY13" fmla="*/ 11206 h 1379480"/>
              <a:gd name="connsiteX14" fmla="*/ 2176556 w 2526180"/>
              <a:gd name="connsiteY14" fmla="*/ 11206 h 1379480"/>
              <a:gd name="connsiteX15" fmla="*/ 2481356 w 2526180"/>
              <a:gd name="connsiteY15" fmla="*/ 0 h 1379480"/>
              <a:gd name="connsiteX16" fmla="*/ 2481356 w 2526180"/>
              <a:gd name="connsiteY16" fmla="*/ 1066800 h 1379480"/>
              <a:gd name="connsiteX0" fmla="*/ 2481356 w 2531330"/>
              <a:gd name="connsiteY0" fmla="*/ 0 h 1379481"/>
              <a:gd name="connsiteX1" fmla="*/ 2476403 w 2531330"/>
              <a:gd name="connsiteY1" fmla="*/ 1342355 h 1379481"/>
              <a:gd name="connsiteX2" fmla="*/ 2213239 w 2531330"/>
              <a:gd name="connsiteY2" fmla="*/ 1355918 h 1379481"/>
              <a:gd name="connsiteX3" fmla="*/ 412749 w 2531330"/>
              <a:gd name="connsiteY3" fmla="*/ 1295400 h 1379481"/>
              <a:gd name="connsiteX4" fmla="*/ 412748 w 2531330"/>
              <a:gd name="connsiteY4" fmla="*/ 1120588 h 1379481"/>
              <a:gd name="connsiteX5" fmla="*/ 2190003 w 2531330"/>
              <a:gd name="connsiteY5" fmla="*/ 1060077 h 1379481"/>
              <a:gd name="connsiteX6" fmla="*/ 2082427 w 2531330"/>
              <a:gd name="connsiteY6" fmla="*/ 818030 h 1379481"/>
              <a:gd name="connsiteX7" fmla="*/ 412749 w 2531330"/>
              <a:gd name="connsiteY7" fmla="*/ 762000 h 1379481"/>
              <a:gd name="connsiteX8" fmla="*/ 412748 w 2531330"/>
              <a:gd name="connsiteY8" fmla="*/ 587188 h 1379481"/>
              <a:gd name="connsiteX9" fmla="*/ 2176556 w 2531330"/>
              <a:gd name="connsiteY9" fmla="*/ 535641 h 1379481"/>
              <a:gd name="connsiteX10" fmla="*/ 2109321 w 2531330"/>
              <a:gd name="connsiteY10" fmla="*/ 293594 h 1379481"/>
              <a:gd name="connsiteX11" fmla="*/ 412750 w 2531330"/>
              <a:gd name="connsiteY11" fmla="*/ 228600 h 1379481"/>
              <a:gd name="connsiteX12" fmla="*/ 293968 w 2531330"/>
              <a:gd name="connsiteY12" fmla="*/ 51547 h 1379481"/>
              <a:gd name="connsiteX13" fmla="*/ 2176556 w 2531330"/>
              <a:gd name="connsiteY13" fmla="*/ 11206 h 1379481"/>
              <a:gd name="connsiteX14" fmla="*/ 2176556 w 2531330"/>
              <a:gd name="connsiteY14" fmla="*/ 11206 h 1379481"/>
              <a:gd name="connsiteX15" fmla="*/ 2481356 w 2531330"/>
              <a:gd name="connsiteY15" fmla="*/ 0 h 1379481"/>
              <a:gd name="connsiteX0" fmla="*/ 2481356 w 2531330"/>
              <a:gd name="connsiteY0" fmla="*/ 0 h 1379481"/>
              <a:gd name="connsiteX1" fmla="*/ 2356113 w 2531330"/>
              <a:gd name="connsiteY1" fmla="*/ 1377233 h 1379481"/>
              <a:gd name="connsiteX2" fmla="*/ 2213239 w 2531330"/>
              <a:gd name="connsiteY2" fmla="*/ 1355918 h 1379481"/>
              <a:gd name="connsiteX3" fmla="*/ 412749 w 2531330"/>
              <a:gd name="connsiteY3" fmla="*/ 1295400 h 1379481"/>
              <a:gd name="connsiteX4" fmla="*/ 412748 w 2531330"/>
              <a:gd name="connsiteY4" fmla="*/ 1120588 h 1379481"/>
              <a:gd name="connsiteX5" fmla="*/ 2190003 w 2531330"/>
              <a:gd name="connsiteY5" fmla="*/ 1060077 h 1379481"/>
              <a:gd name="connsiteX6" fmla="*/ 2082427 w 2531330"/>
              <a:gd name="connsiteY6" fmla="*/ 818030 h 1379481"/>
              <a:gd name="connsiteX7" fmla="*/ 412749 w 2531330"/>
              <a:gd name="connsiteY7" fmla="*/ 762000 h 1379481"/>
              <a:gd name="connsiteX8" fmla="*/ 412748 w 2531330"/>
              <a:gd name="connsiteY8" fmla="*/ 587188 h 1379481"/>
              <a:gd name="connsiteX9" fmla="*/ 2176556 w 2531330"/>
              <a:gd name="connsiteY9" fmla="*/ 535641 h 1379481"/>
              <a:gd name="connsiteX10" fmla="*/ 2109321 w 2531330"/>
              <a:gd name="connsiteY10" fmla="*/ 293594 h 1379481"/>
              <a:gd name="connsiteX11" fmla="*/ 412750 w 2531330"/>
              <a:gd name="connsiteY11" fmla="*/ 228600 h 1379481"/>
              <a:gd name="connsiteX12" fmla="*/ 293968 w 2531330"/>
              <a:gd name="connsiteY12" fmla="*/ 51547 h 1379481"/>
              <a:gd name="connsiteX13" fmla="*/ 2176556 w 2531330"/>
              <a:gd name="connsiteY13" fmla="*/ 11206 h 1379481"/>
              <a:gd name="connsiteX14" fmla="*/ 2176556 w 2531330"/>
              <a:gd name="connsiteY14" fmla="*/ 11206 h 1379481"/>
              <a:gd name="connsiteX15" fmla="*/ 2481356 w 2531330"/>
              <a:gd name="connsiteY15" fmla="*/ 0 h 1379481"/>
              <a:gd name="connsiteX0" fmla="*/ 2381111 w 2468283"/>
              <a:gd name="connsiteY0" fmla="*/ 0 h 1388198"/>
              <a:gd name="connsiteX1" fmla="*/ 2356113 w 2468283"/>
              <a:gd name="connsiteY1" fmla="*/ 1385950 h 1388198"/>
              <a:gd name="connsiteX2" fmla="*/ 2213239 w 2468283"/>
              <a:gd name="connsiteY2" fmla="*/ 1364635 h 1388198"/>
              <a:gd name="connsiteX3" fmla="*/ 412749 w 2468283"/>
              <a:gd name="connsiteY3" fmla="*/ 1304117 h 1388198"/>
              <a:gd name="connsiteX4" fmla="*/ 412748 w 2468283"/>
              <a:gd name="connsiteY4" fmla="*/ 1129305 h 1388198"/>
              <a:gd name="connsiteX5" fmla="*/ 2190003 w 2468283"/>
              <a:gd name="connsiteY5" fmla="*/ 1068794 h 1388198"/>
              <a:gd name="connsiteX6" fmla="*/ 2082427 w 2468283"/>
              <a:gd name="connsiteY6" fmla="*/ 826747 h 1388198"/>
              <a:gd name="connsiteX7" fmla="*/ 412749 w 2468283"/>
              <a:gd name="connsiteY7" fmla="*/ 770717 h 1388198"/>
              <a:gd name="connsiteX8" fmla="*/ 412748 w 2468283"/>
              <a:gd name="connsiteY8" fmla="*/ 595905 h 1388198"/>
              <a:gd name="connsiteX9" fmla="*/ 2176556 w 2468283"/>
              <a:gd name="connsiteY9" fmla="*/ 544358 h 1388198"/>
              <a:gd name="connsiteX10" fmla="*/ 2109321 w 2468283"/>
              <a:gd name="connsiteY10" fmla="*/ 302311 h 1388198"/>
              <a:gd name="connsiteX11" fmla="*/ 412750 w 2468283"/>
              <a:gd name="connsiteY11" fmla="*/ 237317 h 1388198"/>
              <a:gd name="connsiteX12" fmla="*/ 293968 w 2468283"/>
              <a:gd name="connsiteY12" fmla="*/ 60264 h 1388198"/>
              <a:gd name="connsiteX13" fmla="*/ 2176556 w 2468283"/>
              <a:gd name="connsiteY13" fmla="*/ 19923 h 1388198"/>
              <a:gd name="connsiteX14" fmla="*/ 2176556 w 2468283"/>
              <a:gd name="connsiteY14" fmla="*/ 19923 h 1388198"/>
              <a:gd name="connsiteX15" fmla="*/ 2381111 w 2468283"/>
              <a:gd name="connsiteY15" fmla="*/ 0 h 1388198"/>
              <a:gd name="connsiteX0" fmla="*/ 2381111 w 2468283"/>
              <a:gd name="connsiteY0" fmla="*/ 0 h 1388198"/>
              <a:gd name="connsiteX1" fmla="*/ 2356113 w 2468283"/>
              <a:gd name="connsiteY1" fmla="*/ 1385950 h 1388198"/>
              <a:gd name="connsiteX2" fmla="*/ 2213239 w 2468283"/>
              <a:gd name="connsiteY2" fmla="*/ 1364635 h 1388198"/>
              <a:gd name="connsiteX3" fmla="*/ 412749 w 2468283"/>
              <a:gd name="connsiteY3" fmla="*/ 1304117 h 1388198"/>
              <a:gd name="connsiteX4" fmla="*/ 412748 w 2468283"/>
              <a:gd name="connsiteY4" fmla="*/ 1129305 h 1388198"/>
              <a:gd name="connsiteX5" fmla="*/ 2190003 w 2468283"/>
              <a:gd name="connsiteY5" fmla="*/ 1068794 h 1388198"/>
              <a:gd name="connsiteX6" fmla="*/ 2082427 w 2468283"/>
              <a:gd name="connsiteY6" fmla="*/ 826747 h 1388198"/>
              <a:gd name="connsiteX7" fmla="*/ 412749 w 2468283"/>
              <a:gd name="connsiteY7" fmla="*/ 770717 h 1388198"/>
              <a:gd name="connsiteX8" fmla="*/ 412748 w 2468283"/>
              <a:gd name="connsiteY8" fmla="*/ 595905 h 1388198"/>
              <a:gd name="connsiteX9" fmla="*/ 2176556 w 2468283"/>
              <a:gd name="connsiteY9" fmla="*/ 544358 h 1388198"/>
              <a:gd name="connsiteX10" fmla="*/ 2109321 w 2468283"/>
              <a:gd name="connsiteY10" fmla="*/ 302311 h 1388198"/>
              <a:gd name="connsiteX11" fmla="*/ 412750 w 2468283"/>
              <a:gd name="connsiteY11" fmla="*/ 237317 h 1388198"/>
              <a:gd name="connsiteX12" fmla="*/ 293968 w 2468283"/>
              <a:gd name="connsiteY12" fmla="*/ 60264 h 1388198"/>
              <a:gd name="connsiteX13" fmla="*/ 2176556 w 2468283"/>
              <a:gd name="connsiteY13" fmla="*/ 19923 h 1388198"/>
              <a:gd name="connsiteX14" fmla="*/ 2176556 w 2468283"/>
              <a:gd name="connsiteY14" fmla="*/ 19923 h 1388198"/>
              <a:gd name="connsiteX15" fmla="*/ 2381111 w 2468283"/>
              <a:gd name="connsiteY15" fmla="*/ 0 h 1388198"/>
              <a:gd name="connsiteX0" fmla="*/ 2381111 w 2468283"/>
              <a:gd name="connsiteY0" fmla="*/ 0 h 1388198"/>
              <a:gd name="connsiteX1" fmla="*/ 2356113 w 2468283"/>
              <a:gd name="connsiteY1" fmla="*/ 1385950 h 1388198"/>
              <a:gd name="connsiteX2" fmla="*/ 2213239 w 2468283"/>
              <a:gd name="connsiteY2" fmla="*/ 1364635 h 1388198"/>
              <a:gd name="connsiteX3" fmla="*/ 412749 w 2468283"/>
              <a:gd name="connsiteY3" fmla="*/ 1304117 h 1388198"/>
              <a:gd name="connsiteX4" fmla="*/ 412748 w 2468283"/>
              <a:gd name="connsiteY4" fmla="*/ 1129305 h 1388198"/>
              <a:gd name="connsiteX5" fmla="*/ 2190003 w 2468283"/>
              <a:gd name="connsiteY5" fmla="*/ 1068794 h 1388198"/>
              <a:gd name="connsiteX6" fmla="*/ 2082427 w 2468283"/>
              <a:gd name="connsiteY6" fmla="*/ 826747 h 1388198"/>
              <a:gd name="connsiteX7" fmla="*/ 412749 w 2468283"/>
              <a:gd name="connsiteY7" fmla="*/ 770717 h 1388198"/>
              <a:gd name="connsiteX8" fmla="*/ 412748 w 2468283"/>
              <a:gd name="connsiteY8" fmla="*/ 595905 h 1388198"/>
              <a:gd name="connsiteX9" fmla="*/ 2176556 w 2468283"/>
              <a:gd name="connsiteY9" fmla="*/ 544358 h 1388198"/>
              <a:gd name="connsiteX10" fmla="*/ 2109321 w 2468283"/>
              <a:gd name="connsiteY10" fmla="*/ 302311 h 1388198"/>
              <a:gd name="connsiteX11" fmla="*/ 412750 w 2468283"/>
              <a:gd name="connsiteY11" fmla="*/ 237317 h 1388198"/>
              <a:gd name="connsiteX12" fmla="*/ 293968 w 2468283"/>
              <a:gd name="connsiteY12" fmla="*/ 60264 h 1388198"/>
              <a:gd name="connsiteX13" fmla="*/ 2176556 w 2468283"/>
              <a:gd name="connsiteY13" fmla="*/ 19923 h 1388198"/>
              <a:gd name="connsiteX14" fmla="*/ 2176556 w 2468283"/>
              <a:gd name="connsiteY14" fmla="*/ 19923 h 1388198"/>
              <a:gd name="connsiteX15" fmla="*/ 2381111 w 2468283"/>
              <a:gd name="connsiteY15" fmla="*/ 0 h 1388198"/>
              <a:gd name="connsiteX0" fmla="*/ 2381111 w 2468283"/>
              <a:gd name="connsiteY0" fmla="*/ 0 h 1388198"/>
              <a:gd name="connsiteX1" fmla="*/ 2356113 w 2468283"/>
              <a:gd name="connsiteY1" fmla="*/ 1385950 h 1388198"/>
              <a:gd name="connsiteX2" fmla="*/ 2213239 w 2468283"/>
              <a:gd name="connsiteY2" fmla="*/ 1364635 h 1388198"/>
              <a:gd name="connsiteX3" fmla="*/ 412749 w 2468283"/>
              <a:gd name="connsiteY3" fmla="*/ 1304117 h 1388198"/>
              <a:gd name="connsiteX4" fmla="*/ 412748 w 2468283"/>
              <a:gd name="connsiteY4" fmla="*/ 1129305 h 1388198"/>
              <a:gd name="connsiteX5" fmla="*/ 2190003 w 2468283"/>
              <a:gd name="connsiteY5" fmla="*/ 1068794 h 1388198"/>
              <a:gd name="connsiteX6" fmla="*/ 2082427 w 2468283"/>
              <a:gd name="connsiteY6" fmla="*/ 826747 h 1388198"/>
              <a:gd name="connsiteX7" fmla="*/ 412749 w 2468283"/>
              <a:gd name="connsiteY7" fmla="*/ 770717 h 1388198"/>
              <a:gd name="connsiteX8" fmla="*/ 412748 w 2468283"/>
              <a:gd name="connsiteY8" fmla="*/ 595905 h 1388198"/>
              <a:gd name="connsiteX9" fmla="*/ 2176556 w 2468283"/>
              <a:gd name="connsiteY9" fmla="*/ 544358 h 1388198"/>
              <a:gd name="connsiteX10" fmla="*/ 2109321 w 2468283"/>
              <a:gd name="connsiteY10" fmla="*/ 302311 h 1388198"/>
              <a:gd name="connsiteX11" fmla="*/ 412750 w 2468283"/>
              <a:gd name="connsiteY11" fmla="*/ 237317 h 1388198"/>
              <a:gd name="connsiteX12" fmla="*/ 293968 w 2468283"/>
              <a:gd name="connsiteY12" fmla="*/ 60264 h 1388198"/>
              <a:gd name="connsiteX13" fmla="*/ 2176556 w 2468283"/>
              <a:gd name="connsiteY13" fmla="*/ 19923 h 1388198"/>
              <a:gd name="connsiteX14" fmla="*/ 2176556 w 2468283"/>
              <a:gd name="connsiteY14" fmla="*/ 19923 h 1388198"/>
              <a:gd name="connsiteX15" fmla="*/ 2381111 w 2468283"/>
              <a:gd name="connsiteY15" fmla="*/ 0 h 1388198"/>
              <a:gd name="connsiteX0" fmla="*/ 2381111 w 2468283"/>
              <a:gd name="connsiteY0" fmla="*/ 0 h 1388198"/>
              <a:gd name="connsiteX1" fmla="*/ 2356113 w 2468283"/>
              <a:gd name="connsiteY1" fmla="*/ 1385950 h 1388198"/>
              <a:gd name="connsiteX2" fmla="*/ 2213239 w 2468283"/>
              <a:gd name="connsiteY2" fmla="*/ 1364635 h 1388198"/>
              <a:gd name="connsiteX3" fmla="*/ 412749 w 2468283"/>
              <a:gd name="connsiteY3" fmla="*/ 1304117 h 1388198"/>
              <a:gd name="connsiteX4" fmla="*/ 412748 w 2468283"/>
              <a:gd name="connsiteY4" fmla="*/ 1129305 h 1388198"/>
              <a:gd name="connsiteX5" fmla="*/ 2190003 w 2468283"/>
              <a:gd name="connsiteY5" fmla="*/ 1068794 h 1388198"/>
              <a:gd name="connsiteX6" fmla="*/ 2082427 w 2468283"/>
              <a:gd name="connsiteY6" fmla="*/ 826747 h 1388198"/>
              <a:gd name="connsiteX7" fmla="*/ 412749 w 2468283"/>
              <a:gd name="connsiteY7" fmla="*/ 770717 h 1388198"/>
              <a:gd name="connsiteX8" fmla="*/ 412748 w 2468283"/>
              <a:gd name="connsiteY8" fmla="*/ 595905 h 1388198"/>
              <a:gd name="connsiteX9" fmla="*/ 2116409 w 2468283"/>
              <a:gd name="connsiteY9" fmla="*/ 553080 h 1388198"/>
              <a:gd name="connsiteX10" fmla="*/ 2109321 w 2468283"/>
              <a:gd name="connsiteY10" fmla="*/ 302311 h 1388198"/>
              <a:gd name="connsiteX11" fmla="*/ 412750 w 2468283"/>
              <a:gd name="connsiteY11" fmla="*/ 237317 h 1388198"/>
              <a:gd name="connsiteX12" fmla="*/ 293968 w 2468283"/>
              <a:gd name="connsiteY12" fmla="*/ 60264 h 1388198"/>
              <a:gd name="connsiteX13" fmla="*/ 2176556 w 2468283"/>
              <a:gd name="connsiteY13" fmla="*/ 19923 h 1388198"/>
              <a:gd name="connsiteX14" fmla="*/ 2176556 w 2468283"/>
              <a:gd name="connsiteY14" fmla="*/ 19923 h 1388198"/>
              <a:gd name="connsiteX15" fmla="*/ 2381111 w 2468283"/>
              <a:gd name="connsiteY15" fmla="*/ 0 h 1388198"/>
              <a:gd name="connsiteX0" fmla="*/ 2381111 w 2431085"/>
              <a:gd name="connsiteY0" fmla="*/ 0 h 1388198"/>
              <a:gd name="connsiteX1" fmla="*/ 2356113 w 2431085"/>
              <a:gd name="connsiteY1" fmla="*/ 1385950 h 1388198"/>
              <a:gd name="connsiteX2" fmla="*/ 2213239 w 2431085"/>
              <a:gd name="connsiteY2" fmla="*/ 1364635 h 1388198"/>
              <a:gd name="connsiteX3" fmla="*/ 412749 w 2431085"/>
              <a:gd name="connsiteY3" fmla="*/ 1304117 h 1388198"/>
              <a:gd name="connsiteX4" fmla="*/ 412748 w 2431085"/>
              <a:gd name="connsiteY4" fmla="*/ 1129305 h 1388198"/>
              <a:gd name="connsiteX5" fmla="*/ 2109810 w 2431085"/>
              <a:gd name="connsiteY5" fmla="*/ 1103672 h 1388198"/>
              <a:gd name="connsiteX6" fmla="*/ 2082427 w 2431085"/>
              <a:gd name="connsiteY6" fmla="*/ 826747 h 1388198"/>
              <a:gd name="connsiteX7" fmla="*/ 412749 w 2431085"/>
              <a:gd name="connsiteY7" fmla="*/ 770717 h 1388198"/>
              <a:gd name="connsiteX8" fmla="*/ 412748 w 2431085"/>
              <a:gd name="connsiteY8" fmla="*/ 595905 h 1388198"/>
              <a:gd name="connsiteX9" fmla="*/ 2116409 w 2431085"/>
              <a:gd name="connsiteY9" fmla="*/ 553080 h 1388198"/>
              <a:gd name="connsiteX10" fmla="*/ 2109321 w 2431085"/>
              <a:gd name="connsiteY10" fmla="*/ 302311 h 1388198"/>
              <a:gd name="connsiteX11" fmla="*/ 412750 w 2431085"/>
              <a:gd name="connsiteY11" fmla="*/ 237317 h 1388198"/>
              <a:gd name="connsiteX12" fmla="*/ 293968 w 2431085"/>
              <a:gd name="connsiteY12" fmla="*/ 60264 h 1388198"/>
              <a:gd name="connsiteX13" fmla="*/ 2176556 w 2431085"/>
              <a:gd name="connsiteY13" fmla="*/ 19923 h 1388198"/>
              <a:gd name="connsiteX14" fmla="*/ 2176556 w 2431085"/>
              <a:gd name="connsiteY14" fmla="*/ 19923 h 1388198"/>
              <a:gd name="connsiteX15" fmla="*/ 2381111 w 2431085"/>
              <a:gd name="connsiteY15" fmla="*/ 0 h 1388198"/>
              <a:gd name="connsiteX0" fmla="*/ 2381111 w 2431085"/>
              <a:gd name="connsiteY0" fmla="*/ 0 h 1388198"/>
              <a:gd name="connsiteX1" fmla="*/ 2356113 w 2431085"/>
              <a:gd name="connsiteY1" fmla="*/ 1385950 h 1388198"/>
              <a:gd name="connsiteX2" fmla="*/ 2213239 w 2431085"/>
              <a:gd name="connsiteY2" fmla="*/ 1364635 h 1388198"/>
              <a:gd name="connsiteX3" fmla="*/ 412749 w 2431085"/>
              <a:gd name="connsiteY3" fmla="*/ 1304117 h 1388198"/>
              <a:gd name="connsiteX4" fmla="*/ 412748 w 2431085"/>
              <a:gd name="connsiteY4" fmla="*/ 1129305 h 1388198"/>
              <a:gd name="connsiteX5" fmla="*/ 2109810 w 2431085"/>
              <a:gd name="connsiteY5" fmla="*/ 1103672 h 1388198"/>
              <a:gd name="connsiteX6" fmla="*/ 2082427 w 2431085"/>
              <a:gd name="connsiteY6" fmla="*/ 826747 h 1388198"/>
              <a:gd name="connsiteX7" fmla="*/ 412749 w 2431085"/>
              <a:gd name="connsiteY7" fmla="*/ 770717 h 1388198"/>
              <a:gd name="connsiteX8" fmla="*/ 412748 w 2431085"/>
              <a:gd name="connsiteY8" fmla="*/ 595905 h 1388198"/>
              <a:gd name="connsiteX9" fmla="*/ 2116409 w 2431085"/>
              <a:gd name="connsiteY9" fmla="*/ 553080 h 1388198"/>
              <a:gd name="connsiteX10" fmla="*/ 2109321 w 2431085"/>
              <a:gd name="connsiteY10" fmla="*/ 302311 h 1388198"/>
              <a:gd name="connsiteX11" fmla="*/ 412750 w 2431085"/>
              <a:gd name="connsiteY11" fmla="*/ 237317 h 1388198"/>
              <a:gd name="connsiteX12" fmla="*/ 293968 w 2431085"/>
              <a:gd name="connsiteY12" fmla="*/ 60264 h 1388198"/>
              <a:gd name="connsiteX13" fmla="*/ 2176556 w 2431085"/>
              <a:gd name="connsiteY13" fmla="*/ 19923 h 1388198"/>
              <a:gd name="connsiteX14" fmla="*/ 2176556 w 2431085"/>
              <a:gd name="connsiteY14" fmla="*/ 19923 h 1388198"/>
              <a:gd name="connsiteX15" fmla="*/ 2381111 w 2431085"/>
              <a:gd name="connsiteY15" fmla="*/ 0 h 1388198"/>
              <a:gd name="connsiteX0" fmla="*/ 2381111 w 2431085"/>
              <a:gd name="connsiteY0" fmla="*/ 0 h 1388198"/>
              <a:gd name="connsiteX1" fmla="*/ 2356113 w 2431085"/>
              <a:gd name="connsiteY1" fmla="*/ 1385950 h 1388198"/>
              <a:gd name="connsiteX2" fmla="*/ 2213239 w 2431085"/>
              <a:gd name="connsiteY2" fmla="*/ 1364635 h 1388198"/>
              <a:gd name="connsiteX3" fmla="*/ 412749 w 2431085"/>
              <a:gd name="connsiteY3" fmla="*/ 1304117 h 1388198"/>
              <a:gd name="connsiteX4" fmla="*/ 412748 w 2431085"/>
              <a:gd name="connsiteY4" fmla="*/ 1129305 h 1388198"/>
              <a:gd name="connsiteX5" fmla="*/ 2109810 w 2431085"/>
              <a:gd name="connsiteY5" fmla="*/ 1103672 h 1388198"/>
              <a:gd name="connsiteX6" fmla="*/ 2122524 w 2431085"/>
              <a:gd name="connsiteY6" fmla="*/ 844185 h 1388198"/>
              <a:gd name="connsiteX7" fmla="*/ 412749 w 2431085"/>
              <a:gd name="connsiteY7" fmla="*/ 770717 h 1388198"/>
              <a:gd name="connsiteX8" fmla="*/ 412748 w 2431085"/>
              <a:gd name="connsiteY8" fmla="*/ 595905 h 1388198"/>
              <a:gd name="connsiteX9" fmla="*/ 2116409 w 2431085"/>
              <a:gd name="connsiteY9" fmla="*/ 553080 h 1388198"/>
              <a:gd name="connsiteX10" fmla="*/ 2109321 w 2431085"/>
              <a:gd name="connsiteY10" fmla="*/ 302311 h 1388198"/>
              <a:gd name="connsiteX11" fmla="*/ 412750 w 2431085"/>
              <a:gd name="connsiteY11" fmla="*/ 237317 h 1388198"/>
              <a:gd name="connsiteX12" fmla="*/ 293968 w 2431085"/>
              <a:gd name="connsiteY12" fmla="*/ 60264 h 1388198"/>
              <a:gd name="connsiteX13" fmla="*/ 2176556 w 2431085"/>
              <a:gd name="connsiteY13" fmla="*/ 19923 h 1388198"/>
              <a:gd name="connsiteX14" fmla="*/ 2176556 w 2431085"/>
              <a:gd name="connsiteY14" fmla="*/ 19923 h 1388198"/>
              <a:gd name="connsiteX15" fmla="*/ 2381111 w 2431085"/>
              <a:gd name="connsiteY15" fmla="*/ 0 h 1388198"/>
              <a:gd name="connsiteX0" fmla="*/ 2381111 w 2431085"/>
              <a:gd name="connsiteY0" fmla="*/ 0 h 1388198"/>
              <a:gd name="connsiteX1" fmla="*/ 2356113 w 2431085"/>
              <a:gd name="connsiteY1" fmla="*/ 1385950 h 1388198"/>
              <a:gd name="connsiteX2" fmla="*/ 2213239 w 2431085"/>
              <a:gd name="connsiteY2" fmla="*/ 1364635 h 1388198"/>
              <a:gd name="connsiteX3" fmla="*/ 412749 w 2431085"/>
              <a:gd name="connsiteY3" fmla="*/ 1304117 h 1388198"/>
              <a:gd name="connsiteX4" fmla="*/ 412748 w 2431085"/>
              <a:gd name="connsiteY4" fmla="*/ 1129305 h 1388198"/>
              <a:gd name="connsiteX5" fmla="*/ 2109810 w 2431085"/>
              <a:gd name="connsiteY5" fmla="*/ 1103672 h 1388198"/>
              <a:gd name="connsiteX6" fmla="*/ 2122524 w 2431085"/>
              <a:gd name="connsiteY6" fmla="*/ 844185 h 1388198"/>
              <a:gd name="connsiteX7" fmla="*/ 412749 w 2431085"/>
              <a:gd name="connsiteY7" fmla="*/ 770717 h 1388198"/>
              <a:gd name="connsiteX8" fmla="*/ 412748 w 2431085"/>
              <a:gd name="connsiteY8" fmla="*/ 595905 h 1388198"/>
              <a:gd name="connsiteX9" fmla="*/ 2116409 w 2431085"/>
              <a:gd name="connsiteY9" fmla="*/ 553080 h 1388198"/>
              <a:gd name="connsiteX10" fmla="*/ 2109321 w 2431085"/>
              <a:gd name="connsiteY10" fmla="*/ 302311 h 1388198"/>
              <a:gd name="connsiteX11" fmla="*/ 412750 w 2431085"/>
              <a:gd name="connsiteY11" fmla="*/ 237317 h 1388198"/>
              <a:gd name="connsiteX12" fmla="*/ 293968 w 2431085"/>
              <a:gd name="connsiteY12" fmla="*/ 60264 h 1388198"/>
              <a:gd name="connsiteX13" fmla="*/ 2176556 w 2431085"/>
              <a:gd name="connsiteY13" fmla="*/ 19923 h 1388198"/>
              <a:gd name="connsiteX14" fmla="*/ 2176556 w 2431085"/>
              <a:gd name="connsiteY14" fmla="*/ 19923 h 1388198"/>
              <a:gd name="connsiteX15" fmla="*/ 2381111 w 2431085"/>
              <a:gd name="connsiteY15" fmla="*/ 0 h 1388198"/>
              <a:gd name="connsiteX0" fmla="*/ 2381111 w 2431085"/>
              <a:gd name="connsiteY0" fmla="*/ 0 h 1388198"/>
              <a:gd name="connsiteX1" fmla="*/ 2356113 w 2431085"/>
              <a:gd name="connsiteY1" fmla="*/ 1385950 h 1388198"/>
              <a:gd name="connsiteX2" fmla="*/ 2213239 w 2431085"/>
              <a:gd name="connsiteY2" fmla="*/ 1364635 h 1388198"/>
              <a:gd name="connsiteX3" fmla="*/ 412749 w 2431085"/>
              <a:gd name="connsiteY3" fmla="*/ 1304117 h 1388198"/>
              <a:gd name="connsiteX4" fmla="*/ 412748 w 2431085"/>
              <a:gd name="connsiteY4" fmla="*/ 1129305 h 1388198"/>
              <a:gd name="connsiteX5" fmla="*/ 2109810 w 2431085"/>
              <a:gd name="connsiteY5" fmla="*/ 1103672 h 1388198"/>
              <a:gd name="connsiteX6" fmla="*/ 2122524 w 2431085"/>
              <a:gd name="connsiteY6" fmla="*/ 844185 h 1388198"/>
              <a:gd name="connsiteX7" fmla="*/ 412749 w 2431085"/>
              <a:gd name="connsiteY7" fmla="*/ 770717 h 1388198"/>
              <a:gd name="connsiteX8" fmla="*/ 412748 w 2431085"/>
              <a:gd name="connsiteY8" fmla="*/ 595905 h 1388198"/>
              <a:gd name="connsiteX9" fmla="*/ 2116409 w 2431085"/>
              <a:gd name="connsiteY9" fmla="*/ 553080 h 1388198"/>
              <a:gd name="connsiteX10" fmla="*/ 2109321 w 2431085"/>
              <a:gd name="connsiteY10" fmla="*/ 302311 h 1388198"/>
              <a:gd name="connsiteX11" fmla="*/ 412750 w 2431085"/>
              <a:gd name="connsiteY11" fmla="*/ 237317 h 1388198"/>
              <a:gd name="connsiteX12" fmla="*/ 293968 w 2431085"/>
              <a:gd name="connsiteY12" fmla="*/ 60264 h 1388198"/>
              <a:gd name="connsiteX13" fmla="*/ 2176556 w 2431085"/>
              <a:gd name="connsiteY13" fmla="*/ 19923 h 1388198"/>
              <a:gd name="connsiteX14" fmla="*/ 2176556 w 2431085"/>
              <a:gd name="connsiteY14" fmla="*/ 19923 h 1388198"/>
              <a:gd name="connsiteX15" fmla="*/ 2381111 w 2431085"/>
              <a:gd name="connsiteY15" fmla="*/ 0 h 1388198"/>
              <a:gd name="connsiteX0" fmla="*/ 2381111 w 2541299"/>
              <a:gd name="connsiteY0" fmla="*/ 0 h 1581988"/>
              <a:gd name="connsiteX1" fmla="*/ 2213239 w 2541299"/>
              <a:gd name="connsiteY1" fmla="*/ 1364635 h 1581988"/>
              <a:gd name="connsiteX2" fmla="*/ 412749 w 2541299"/>
              <a:gd name="connsiteY2" fmla="*/ 1304117 h 1581988"/>
              <a:gd name="connsiteX3" fmla="*/ 412748 w 2541299"/>
              <a:gd name="connsiteY3" fmla="*/ 1129305 h 1581988"/>
              <a:gd name="connsiteX4" fmla="*/ 2109810 w 2541299"/>
              <a:gd name="connsiteY4" fmla="*/ 1103672 h 1581988"/>
              <a:gd name="connsiteX5" fmla="*/ 2122524 w 2541299"/>
              <a:gd name="connsiteY5" fmla="*/ 844185 h 1581988"/>
              <a:gd name="connsiteX6" fmla="*/ 412749 w 2541299"/>
              <a:gd name="connsiteY6" fmla="*/ 770717 h 1581988"/>
              <a:gd name="connsiteX7" fmla="*/ 412748 w 2541299"/>
              <a:gd name="connsiteY7" fmla="*/ 595905 h 1581988"/>
              <a:gd name="connsiteX8" fmla="*/ 2116409 w 2541299"/>
              <a:gd name="connsiteY8" fmla="*/ 553080 h 1581988"/>
              <a:gd name="connsiteX9" fmla="*/ 2109321 w 2541299"/>
              <a:gd name="connsiteY9" fmla="*/ 302311 h 1581988"/>
              <a:gd name="connsiteX10" fmla="*/ 412750 w 2541299"/>
              <a:gd name="connsiteY10" fmla="*/ 237317 h 1581988"/>
              <a:gd name="connsiteX11" fmla="*/ 293968 w 2541299"/>
              <a:gd name="connsiteY11" fmla="*/ 60264 h 1581988"/>
              <a:gd name="connsiteX12" fmla="*/ 2176556 w 2541299"/>
              <a:gd name="connsiteY12" fmla="*/ 19923 h 1581988"/>
              <a:gd name="connsiteX13" fmla="*/ 2176556 w 2541299"/>
              <a:gd name="connsiteY13" fmla="*/ 19923 h 1581988"/>
              <a:gd name="connsiteX14" fmla="*/ 2381111 w 2541299"/>
              <a:gd name="connsiteY14" fmla="*/ 0 h 1581988"/>
              <a:gd name="connsiteX0" fmla="*/ 2381111 w 2601450"/>
              <a:gd name="connsiteY0" fmla="*/ 0 h 1564555"/>
              <a:gd name="connsiteX1" fmla="*/ 2273390 w 2601450"/>
              <a:gd name="connsiteY1" fmla="*/ 1347202 h 1564555"/>
              <a:gd name="connsiteX2" fmla="*/ 412749 w 2601450"/>
              <a:gd name="connsiteY2" fmla="*/ 1304117 h 1564555"/>
              <a:gd name="connsiteX3" fmla="*/ 412748 w 2601450"/>
              <a:gd name="connsiteY3" fmla="*/ 1129305 h 1564555"/>
              <a:gd name="connsiteX4" fmla="*/ 2109810 w 2601450"/>
              <a:gd name="connsiteY4" fmla="*/ 1103672 h 1564555"/>
              <a:gd name="connsiteX5" fmla="*/ 2122524 w 2601450"/>
              <a:gd name="connsiteY5" fmla="*/ 844185 h 1564555"/>
              <a:gd name="connsiteX6" fmla="*/ 412749 w 2601450"/>
              <a:gd name="connsiteY6" fmla="*/ 770717 h 1564555"/>
              <a:gd name="connsiteX7" fmla="*/ 412748 w 2601450"/>
              <a:gd name="connsiteY7" fmla="*/ 595905 h 1564555"/>
              <a:gd name="connsiteX8" fmla="*/ 2116409 w 2601450"/>
              <a:gd name="connsiteY8" fmla="*/ 553080 h 1564555"/>
              <a:gd name="connsiteX9" fmla="*/ 2109321 w 2601450"/>
              <a:gd name="connsiteY9" fmla="*/ 302311 h 1564555"/>
              <a:gd name="connsiteX10" fmla="*/ 412750 w 2601450"/>
              <a:gd name="connsiteY10" fmla="*/ 237317 h 1564555"/>
              <a:gd name="connsiteX11" fmla="*/ 293968 w 2601450"/>
              <a:gd name="connsiteY11" fmla="*/ 60264 h 1564555"/>
              <a:gd name="connsiteX12" fmla="*/ 2176556 w 2601450"/>
              <a:gd name="connsiteY12" fmla="*/ 19923 h 1564555"/>
              <a:gd name="connsiteX13" fmla="*/ 2176556 w 2601450"/>
              <a:gd name="connsiteY13" fmla="*/ 19923 h 1564555"/>
              <a:gd name="connsiteX14" fmla="*/ 2381111 w 2601450"/>
              <a:gd name="connsiteY14" fmla="*/ 0 h 1564555"/>
              <a:gd name="connsiteX0" fmla="*/ 2381111 w 2601450"/>
              <a:gd name="connsiteY0" fmla="*/ 0 h 1398901"/>
              <a:gd name="connsiteX1" fmla="*/ 2273390 w 2601450"/>
              <a:gd name="connsiteY1" fmla="*/ 1347202 h 1398901"/>
              <a:gd name="connsiteX2" fmla="*/ 412749 w 2601450"/>
              <a:gd name="connsiteY2" fmla="*/ 1304117 h 1398901"/>
              <a:gd name="connsiteX3" fmla="*/ 412748 w 2601450"/>
              <a:gd name="connsiteY3" fmla="*/ 1129305 h 1398901"/>
              <a:gd name="connsiteX4" fmla="*/ 2109810 w 2601450"/>
              <a:gd name="connsiteY4" fmla="*/ 1103672 h 1398901"/>
              <a:gd name="connsiteX5" fmla="*/ 2122524 w 2601450"/>
              <a:gd name="connsiteY5" fmla="*/ 844185 h 1398901"/>
              <a:gd name="connsiteX6" fmla="*/ 412749 w 2601450"/>
              <a:gd name="connsiteY6" fmla="*/ 770717 h 1398901"/>
              <a:gd name="connsiteX7" fmla="*/ 412748 w 2601450"/>
              <a:gd name="connsiteY7" fmla="*/ 595905 h 1398901"/>
              <a:gd name="connsiteX8" fmla="*/ 2116409 w 2601450"/>
              <a:gd name="connsiteY8" fmla="*/ 553080 h 1398901"/>
              <a:gd name="connsiteX9" fmla="*/ 2109321 w 2601450"/>
              <a:gd name="connsiteY9" fmla="*/ 302311 h 1398901"/>
              <a:gd name="connsiteX10" fmla="*/ 412750 w 2601450"/>
              <a:gd name="connsiteY10" fmla="*/ 237317 h 1398901"/>
              <a:gd name="connsiteX11" fmla="*/ 293968 w 2601450"/>
              <a:gd name="connsiteY11" fmla="*/ 60264 h 1398901"/>
              <a:gd name="connsiteX12" fmla="*/ 2176556 w 2601450"/>
              <a:gd name="connsiteY12" fmla="*/ 19923 h 1398901"/>
              <a:gd name="connsiteX13" fmla="*/ 2176556 w 2601450"/>
              <a:gd name="connsiteY13" fmla="*/ 19923 h 1398901"/>
              <a:gd name="connsiteX14" fmla="*/ 2381111 w 2601450"/>
              <a:gd name="connsiteY14" fmla="*/ 0 h 1398901"/>
              <a:gd name="connsiteX0" fmla="*/ 2381111 w 2601450"/>
              <a:gd name="connsiteY0" fmla="*/ 0 h 1398901"/>
              <a:gd name="connsiteX1" fmla="*/ 2273390 w 2601450"/>
              <a:gd name="connsiteY1" fmla="*/ 1347202 h 1398901"/>
              <a:gd name="connsiteX2" fmla="*/ 402725 w 2601450"/>
              <a:gd name="connsiteY2" fmla="*/ 1338991 h 1398901"/>
              <a:gd name="connsiteX3" fmla="*/ 412748 w 2601450"/>
              <a:gd name="connsiteY3" fmla="*/ 1129305 h 1398901"/>
              <a:gd name="connsiteX4" fmla="*/ 2109810 w 2601450"/>
              <a:gd name="connsiteY4" fmla="*/ 1103672 h 1398901"/>
              <a:gd name="connsiteX5" fmla="*/ 2122524 w 2601450"/>
              <a:gd name="connsiteY5" fmla="*/ 844185 h 1398901"/>
              <a:gd name="connsiteX6" fmla="*/ 412749 w 2601450"/>
              <a:gd name="connsiteY6" fmla="*/ 770717 h 1398901"/>
              <a:gd name="connsiteX7" fmla="*/ 412748 w 2601450"/>
              <a:gd name="connsiteY7" fmla="*/ 595905 h 1398901"/>
              <a:gd name="connsiteX8" fmla="*/ 2116409 w 2601450"/>
              <a:gd name="connsiteY8" fmla="*/ 553080 h 1398901"/>
              <a:gd name="connsiteX9" fmla="*/ 2109321 w 2601450"/>
              <a:gd name="connsiteY9" fmla="*/ 302311 h 1398901"/>
              <a:gd name="connsiteX10" fmla="*/ 412750 w 2601450"/>
              <a:gd name="connsiteY10" fmla="*/ 237317 h 1398901"/>
              <a:gd name="connsiteX11" fmla="*/ 293968 w 2601450"/>
              <a:gd name="connsiteY11" fmla="*/ 60264 h 1398901"/>
              <a:gd name="connsiteX12" fmla="*/ 2176556 w 2601450"/>
              <a:gd name="connsiteY12" fmla="*/ 19923 h 1398901"/>
              <a:gd name="connsiteX13" fmla="*/ 2176556 w 2601450"/>
              <a:gd name="connsiteY13" fmla="*/ 19923 h 1398901"/>
              <a:gd name="connsiteX14" fmla="*/ 2381111 w 2601450"/>
              <a:gd name="connsiteY14" fmla="*/ 0 h 1398901"/>
              <a:gd name="connsiteX0" fmla="*/ 2381111 w 2387225"/>
              <a:gd name="connsiteY0" fmla="*/ 0 h 1398901"/>
              <a:gd name="connsiteX1" fmla="*/ 2273390 w 2387225"/>
              <a:gd name="connsiteY1" fmla="*/ 1347202 h 1398901"/>
              <a:gd name="connsiteX2" fmla="*/ 402725 w 2387225"/>
              <a:gd name="connsiteY2" fmla="*/ 1338991 h 1398901"/>
              <a:gd name="connsiteX3" fmla="*/ 412748 w 2387225"/>
              <a:gd name="connsiteY3" fmla="*/ 1129305 h 1398901"/>
              <a:gd name="connsiteX4" fmla="*/ 2109810 w 2387225"/>
              <a:gd name="connsiteY4" fmla="*/ 1103672 h 1398901"/>
              <a:gd name="connsiteX5" fmla="*/ 2122524 w 2387225"/>
              <a:gd name="connsiteY5" fmla="*/ 844185 h 1398901"/>
              <a:gd name="connsiteX6" fmla="*/ 412749 w 2387225"/>
              <a:gd name="connsiteY6" fmla="*/ 770717 h 1398901"/>
              <a:gd name="connsiteX7" fmla="*/ 412748 w 2387225"/>
              <a:gd name="connsiteY7" fmla="*/ 595905 h 1398901"/>
              <a:gd name="connsiteX8" fmla="*/ 2116409 w 2387225"/>
              <a:gd name="connsiteY8" fmla="*/ 553080 h 1398901"/>
              <a:gd name="connsiteX9" fmla="*/ 2109321 w 2387225"/>
              <a:gd name="connsiteY9" fmla="*/ 302311 h 1398901"/>
              <a:gd name="connsiteX10" fmla="*/ 412750 w 2387225"/>
              <a:gd name="connsiteY10" fmla="*/ 237317 h 1398901"/>
              <a:gd name="connsiteX11" fmla="*/ 293968 w 2387225"/>
              <a:gd name="connsiteY11" fmla="*/ 60264 h 1398901"/>
              <a:gd name="connsiteX12" fmla="*/ 2176556 w 2387225"/>
              <a:gd name="connsiteY12" fmla="*/ 19923 h 1398901"/>
              <a:gd name="connsiteX13" fmla="*/ 2176556 w 2387225"/>
              <a:gd name="connsiteY13" fmla="*/ 19923 h 1398901"/>
              <a:gd name="connsiteX14" fmla="*/ 2381111 w 2387225"/>
              <a:gd name="connsiteY14" fmla="*/ 0 h 1398901"/>
              <a:gd name="connsiteX0" fmla="*/ 2176556 w 2295098"/>
              <a:gd name="connsiteY0" fmla="*/ 0 h 1378978"/>
              <a:gd name="connsiteX1" fmla="*/ 2273390 w 2295098"/>
              <a:gd name="connsiteY1" fmla="*/ 1327279 h 1378978"/>
              <a:gd name="connsiteX2" fmla="*/ 402725 w 2295098"/>
              <a:gd name="connsiteY2" fmla="*/ 1319068 h 1378978"/>
              <a:gd name="connsiteX3" fmla="*/ 412748 w 2295098"/>
              <a:gd name="connsiteY3" fmla="*/ 1109382 h 1378978"/>
              <a:gd name="connsiteX4" fmla="*/ 2109810 w 2295098"/>
              <a:gd name="connsiteY4" fmla="*/ 1083749 h 1378978"/>
              <a:gd name="connsiteX5" fmla="*/ 2122524 w 2295098"/>
              <a:gd name="connsiteY5" fmla="*/ 824262 h 1378978"/>
              <a:gd name="connsiteX6" fmla="*/ 412749 w 2295098"/>
              <a:gd name="connsiteY6" fmla="*/ 750794 h 1378978"/>
              <a:gd name="connsiteX7" fmla="*/ 412748 w 2295098"/>
              <a:gd name="connsiteY7" fmla="*/ 575982 h 1378978"/>
              <a:gd name="connsiteX8" fmla="*/ 2116409 w 2295098"/>
              <a:gd name="connsiteY8" fmla="*/ 533157 h 1378978"/>
              <a:gd name="connsiteX9" fmla="*/ 2109321 w 2295098"/>
              <a:gd name="connsiteY9" fmla="*/ 282388 h 1378978"/>
              <a:gd name="connsiteX10" fmla="*/ 412750 w 2295098"/>
              <a:gd name="connsiteY10" fmla="*/ 217394 h 1378978"/>
              <a:gd name="connsiteX11" fmla="*/ 293968 w 2295098"/>
              <a:gd name="connsiteY11" fmla="*/ 40341 h 1378978"/>
              <a:gd name="connsiteX12" fmla="*/ 2176556 w 2295098"/>
              <a:gd name="connsiteY12" fmla="*/ 0 h 1378978"/>
              <a:gd name="connsiteX13" fmla="*/ 2176556 w 2295098"/>
              <a:gd name="connsiteY13" fmla="*/ 0 h 1378978"/>
              <a:gd name="connsiteX0" fmla="*/ 2276800 w 2507027"/>
              <a:gd name="connsiteY0" fmla="*/ 44137 h 1379520"/>
              <a:gd name="connsiteX1" fmla="*/ 2273390 w 2507027"/>
              <a:gd name="connsiteY1" fmla="*/ 1327821 h 1379520"/>
              <a:gd name="connsiteX2" fmla="*/ 402725 w 2507027"/>
              <a:gd name="connsiteY2" fmla="*/ 1319610 h 1379520"/>
              <a:gd name="connsiteX3" fmla="*/ 412748 w 2507027"/>
              <a:gd name="connsiteY3" fmla="*/ 1109924 h 1379520"/>
              <a:gd name="connsiteX4" fmla="*/ 2109810 w 2507027"/>
              <a:gd name="connsiteY4" fmla="*/ 1084291 h 1379520"/>
              <a:gd name="connsiteX5" fmla="*/ 2122524 w 2507027"/>
              <a:gd name="connsiteY5" fmla="*/ 824804 h 1379520"/>
              <a:gd name="connsiteX6" fmla="*/ 412749 w 2507027"/>
              <a:gd name="connsiteY6" fmla="*/ 751336 h 1379520"/>
              <a:gd name="connsiteX7" fmla="*/ 412748 w 2507027"/>
              <a:gd name="connsiteY7" fmla="*/ 576524 h 1379520"/>
              <a:gd name="connsiteX8" fmla="*/ 2116409 w 2507027"/>
              <a:gd name="connsiteY8" fmla="*/ 533699 h 1379520"/>
              <a:gd name="connsiteX9" fmla="*/ 2109321 w 2507027"/>
              <a:gd name="connsiteY9" fmla="*/ 282930 h 1379520"/>
              <a:gd name="connsiteX10" fmla="*/ 412750 w 2507027"/>
              <a:gd name="connsiteY10" fmla="*/ 217936 h 1379520"/>
              <a:gd name="connsiteX11" fmla="*/ 293968 w 2507027"/>
              <a:gd name="connsiteY11" fmla="*/ 40883 h 1379520"/>
              <a:gd name="connsiteX12" fmla="*/ 2176556 w 2507027"/>
              <a:gd name="connsiteY12" fmla="*/ 542 h 1379520"/>
              <a:gd name="connsiteX13" fmla="*/ 2276800 w 2507027"/>
              <a:gd name="connsiteY13" fmla="*/ 44137 h 1379520"/>
              <a:gd name="connsiteX0" fmla="*/ 2293507 w 2311805"/>
              <a:gd name="connsiteY0" fmla="*/ 214490 h 1549873"/>
              <a:gd name="connsiteX1" fmla="*/ 2290097 w 2311805"/>
              <a:gd name="connsiteY1" fmla="*/ 1498174 h 1549873"/>
              <a:gd name="connsiteX2" fmla="*/ 419432 w 2311805"/>
              <a:gd name="connsiteY2" fmla="*/ 1489963 h 1549873"/>
              <a:gd name="connsiteX3" fmla="*/ 429455 w 2311805"/>
              <a:gd name="connsiteY3" fmla="*/ 1280277 h 1549873"/>
              <a:gd name="connsiteX4" fmla="*/ 2126517 w 2311805"/>
              <a:gd name="connsiteY4" fmla="*/ 1254644 h 1549873"/>
              <a:gd name="connsiteX5" fmla="*/ 2139231 w 2311805"/>
              <a:gd name="connsiteY5" fmla="*/ 995157 h 1549873"/>
              <a:gd name="connsiteX6" fmla="*/ 429456 w 2311805"/>
              <a:gd name="connsiteY6" fmla="*/ 921689 h 1549873"/>
              <a:gd name="connsiteX7" fmla="*/ 429455 w 2311805"/>
              <a:gd name="connsiteY7" fmla="*/ 746877 h 1549873"/>
              <a:gd name="connsiteX8" fmla="*/ 2133116 w 2311805"/>
              <a:gd name="connsiteY8" fmla="*/ 704052 h 1549873"/>
              <a:gd name="connsiteX9" fmla="*/ 2126028 w 2311805"/>
              <a:gd name="connsiteY9" fmla="*/ 453283 h 1549873"/>
              <a:gd name="connsiteX10" fmla="*/ 429457 w 2311805"/>
              <a:gd name="connsiteY10" fmla="*/ 388289 h 1549873"/>
              <a:gd name="connsiteX11" fmla="*/ 310675 w 2311805"/>
              <a:gd name="connsiteY11" fmla="*/ 211236 h 1549873"/>
              <a:gd name="connsiteX12" fmla="*/ 2293507 w 2311805"/>
              <a:gd name="connsiteY12" fmla="*/ 214490 h 1549873"/>
              <a:gd name="connsiteX0" fmla="*/ 2293507 w 2311805"/>
              <a:gd name="connsiteY0" fmla="*/ 48837 h 1384220"/>
              <a:gd name="connsiteX1" fmla="*/ 2290097 w 2311805"/>
              <a:gd name="connsiteY1" fmla="*/ 1332521 h 1384220"/>
              <a:gd name="connsiteX2" fmla="*/ 419432 w 2311805"/>
              <a:gd name="connsiteY2" fmla="*/ 1324310 h 1384220"/>
              <a:gd name="connsiteX3" fmla="*/ 429455 w 2311805"/>
              <a:gd name="connsiteY3" fmla="*/ 1114624 h 1384220"/>
              <a:gd name="connsiteX4" fmla="*/ 2126517 w 2311805"/>
              <a:gd name="connsiteY4" fmla="*/ 1088991 h 1384220"/>
              <a:gd name="connsiteX5" fmla="*/ 2139231 w 2311805"/>
              <a:gd name="connsiteY5" fmla="*/ 829504 h 1384220"/>
              <a:gd name="connsiteX6" fmla="*/ 429456 w 2311805"/>
              <a:gd name="connsiteY6" fmla="*/ 756036 h 1384220"/>
              <a:gd name="connsiteX7" fmla="*/ 429455 w 2311805"/>
              <a:gd name="connsiteY7" fmla="*/ 581224 h 1384220"/>
              <a:gd name="connsiteX8" fmla="*/ 2133116 w 2311805"/>
              <a:gd name="connsiteY8" fmla="*/ 538399 h 1384220"/>
              <a:gd name="connsiteX9" fmla="*/ 2126028 w 2311805"/>
              <a:gd name="connsiteY9" fmla="*/ 287630 h 1384220"/>
              <a:gd name="connsiteX10" fmla="*/ 429457 w 2311805"/>
              <a:gd name="connsiteY10" fmla="*/ 222636 h 1384220"/>
              <a:gd name="connsiteX11" fmla="*/ 310675 w 2311805"/>
              <a:gd name="connsiteY11" fmla="*/ 45583 h 1384220"/>
              <a:gd name="connsiteX12" fmla="*/ 2293507 w 2311805"/>
              <a:gd name="connsiteY12" fmla="*/ 48837 h 1384220"/>
              <a:gd name="connsiteX0" fmla="*/ 2283483 w 2301781"/>
              <a:gd name="connsiteY0" fmla="*/ 58372 h 1393755"/>
              <a:gd name="connsiteX1" fmla="*/ 2280073 w 2301781"/>
              <a:gd name="connsiteY1" fmla="*/ 1342056 h 1393755"/>
              <a:gd name="connsiteX2" fmla="*/ 409408 w 2301781"/>
              <a:gd name="connsiteY2" fmla="*/ 1333845 h 1393755"/>
              <a:gd name="connsiteX3" fmla="*/ 419431 w 2301781"/>
              <a:gd name="connsiteY3" fmla="*/ 1124159 h 1393755"/>
              <a:gd name="connsiteX4" fmla="*/ 2116493 w 2301781"/>
              <a:gd name="connsiteY4" fmla="*/ 1098526 h 1393755"/>
              <a:gd name="connsiteX5" fmla="*/ 2129207 w 2301781"/>
              <a:gd name="connsiteY5" fmla="*/ 839039 h 1393755"/>
              <a:gd name="connsiteX6" fmla="*/ 419432 w 2301781"/>
              <a:gd name="connsiteY6" fmla="*/ 765571 h 1393755"/>
              <a:gd name="connsiteX7" fmla="*/ 419431 w 2301781"/>
              <a:gd name="connsiteY7" fmla="*/ 590759 h 1393755"/>
              <a:gd name="connsiteX8" fmla="*/ 2123092 w 2301781"/>
              <a:gd name="connsiteY8" fmla="*/ 547934 h 1393755"/>
              <a:gd name="connsiteX9" fmla="*/ 2116004 w 2301781"/>
              <a:gd name="connsiteY9" fmla="*/ 297165 h 1393755"/>
              <a:gd name="connsiteX10" fmla="*/ 419433 w 2301781"/>
              <a:gd name="connsiteY10" fmla="*/ 232171 h 1393755"/>
              <a:gd name="connsiteX11" fmla="*/ 310675 w 2301781"/>
              <a:gd name="connsiteY11" fmla="*/ 28966 h 1393755"/>
              <a:gd name="connsiteX12" fmla="*/ 2283483 w 2301781"/>
              <a:gd name="connsiteY12" fmla="*/ 58372 h 1393755"/>
              <a:gd name="connsiteX0" fmla="*/ 2283483 w 2301781"/>
              <a:gd name="connsiteY0" fmla="*/ 58370 h 1393753"/>
              <a:gd name="connsiteX1" fmla="*/ 2280073 w 2301781"/>
              <a:gd name="connsiteY1" fmla="*/ 1342054 h 1393753"/>
              <a:gd name="connsiteX2" fmla="*/ 409408 w 2301781"/>
              <a:gd name="connsiteY2" fmla="*/ 1333843 h 1393753"/>
              <a:gd name="connsiteX3" fmla="*/ 419431 w 2301781"/>
              <a:gd name="connsiteY3" fmla="*/ 1124157 h 1393753"/>
              <a:gd name="connsiteX4" fmla="*/ 2116493 w 2301781"/>
              <a:gd name="connsiteY4" fmla="*/ 1098524 h 1393753"/>
              <a:gd name="connsiteX5" fmla="*/ 2129207 w 2301781"/>
              <a:gd name="connsiteY5" fmla="*/ 839037 h 1393753"/>
              <a:gd name="connsiteX6" fmla="*/ 419432 w 2301781"/>
              <a:gd name="connsiteY6" fmla="*/ 765569 h 1393753"/>
              <a:gd name="connsiteX7" fmla="*/ 419431 w 2301781"/>
              <a:gd name="connsiteY7" fmla="*/ 590757 h 1393753"/>
              <a:gd name="connsiteX8" fmla="*/ 2123092 w 2301781"/>
              <a:gd name="connsiteY8" fmla="*/ 547932 h 1393753"/>
              <a:gd name="connsiteX9" fmla="*/ 2116004 w 2301781"/>
              <a:gd name="connsiteY9" fmla="*/ 297163 h 1393753"/>
              <a:gd name="connsiteX10" fmla="*/ 419433 w 2301781"/>
              <a:gd name="connsiteY10" fmla="*/ 232169 h 1393753"/>
              <a:gd name="connsiteX11" fmla="*/ 310675 w 2301781"/>
              <a:gd name="connsiteY11" fmla="*/ 28964 h 1393753"/>
              <a:gd name="connsiteX12" fmla="*/ 2283483 w 2301781"/>
              <a:gd name="connsiteY12" fmla="*/ 58370 h 1393753"/>
              <a:gd name="connsiteX0" fmla="*/ 2293506 w 2301781"/>
              <a:gd name="connsiteY0" fmla="*/ 48837 h 1419090"/>
              <a:gd name="connsiteX1" fmla="*/ 2280073 w 2301781"/>
              <a:gd name="connsiteY1" fmla="*/ 1367391 h 1419090"/>
              <a:gd name="connsiteX2" fmla="*/ 409408 w 2301781"/>
              <a:gd name="connsiteY2" fmla="*/ 1359180 h 1419090"/>
              <a:gd name="connsiteX3" fmla="*/ 419431 w 2301781"/>
              <a:gd name="connsiteY3" fmla="*/ 1149494 h 1419090"/>
              <a:gd name="connsiteX4" fmla="*/ 2116493 w 2301781"/>
              <a:gd name="connsiteY4" fmla="*/ 1123861 h 1419090"/>
              <a:gd name="connsiteX5" fmla="*/ 2129207 w 2301781"/>
              <a:gd name="connsiteY5" fmla="*/ 864374 h 1419090"/>
              <a:gd name="connsiteX6" fmla="*/ 419432 w 2301781"/>
              <a:gd name="connsiteY6" fmla="*/ 790906 h 1419090"/>
              <a:gd name="connsiteX7" fmla="*/ 419431 w 2301781"/>
              <a:gd name="connsiteY7" fmla="*/ 616094 h 1419090"/>
              <a:gd name="connsiteX8" fmla="*/ 2123092 w 2301781"/>
              <a:gd name="connsiteY8" fmla="*/ 573269 h 1419090"/>
              <a:gd name="connsiteX9" fmla="*/ 2116004 w 2301781"/>
              <a:gd name="connsiteY9" fmla="*/ 322500 h 1419090"/>
              <a:gd name="connsiteX10" fmla="*/ 419433 w 2301781"/>
              <a:gd name="connsiteY10" fmla="*/ 257506 h 1419090"/>
              <a:gd name="connsiteX11" fmla="*/ 310675 w 2301781"/>
              <a:gd name="connsiteY11" fmla="*/ 54301 h 1419090"/>
              <a:gd name="connsiteX12" fmla="*/ 2293506 w 2301781"/>
              <a:gd name="connsiteY12" fmla="*/ 48837 h 1419090"/>
              <a:gd name="connsiteX0" fmla="*/ 2293506 w 2301781"/>
              <a:gd name="connsiteY0" fmla="*/ 23499 h 1393752"/>
              <a:gd name="connsiteX1" fmla="*/ 2280073 w 2301781"/>
              <a:gd name="connsiteY1" fmla="*/ 1342053 h 1393752"/>
              <a:gd name="connsiteX2" fmla="*/ 409408 w 2301781"/>
              <a:gd name="connsiteY2" fmla="*/ 1333842 h 1393752"/>
              <a:gd name="connsiteX3" fmla="*/ 419431 w 2301781"/>
              <a:gd name="connsiteY3" fmla="*/ 1124156 h 1393752"/>
              <a:gd name="connsiteX4" fmla="*/ 2116493 w 2301781"/>
              <a:gd name="connsiteY4" fmla="*/ 1098523 h 1393752"/>
              <a:gd name="connsiteX5" fmla="*/ 2129207 w 2301781"/>
              <a:gd name="connsiteY5" fmla="*/ 839036 h 1393752"/>
              <a:gd name="connsiteX6" fmla="*/ 419432 w 2301781"/>
              <a:gd name="connsiteY6" fmla="*/ 765568 h 1393752"/>
              <a:gd name="connsiteX7" fmla="*/ 419431 w 2301781"/>
              <a:gd name="connsiteY7" fmla="*/ 590756 h 1393752"/>
              <a:gd name="connsiteX8" fmla="*/ 2123092 w 2301781"/>
              <a:gd name="connsiteY8" fmla="*/ 547931 h 1393752"/>
              <a:gd name="connsiteX9" fmla="*/ 2116004 w 2301781"/>
              <a:gd name="connsiteY9" fmla="*/ 297162 h 1393752"/>
              <a:gd name="connsiteX10" fmla="*/ 419433 w 2301781"/>
              <a:gd name="connsiteY10" fmla="*/ 232168 h 1393752"/>
              <a:gd name="connsiteX11" fmla="*/ 310675 w 2301781"/>
              <a:gd name="connsiteY11" fmla="*/ 28963 h 1393752"/>
              <a:gd name="connsiteX12" fmla="*/ 2293506 w 2301781"/>
              <a:gd name="connsiteY12" fmla="*/ 23499 h 1393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01781" h="1393752">
                <a:moveTo>
                  <a:pt x="2293506" y="23499"/>
                </a:moveTo>
                <a:cubicBezTo>
                  <a:pt x="2292369" y="451394"/>
                  <a:pt x="2281210" y="914158"/>
                  <a:pt x="2280073" y="1342053"/>
                </a:cubicBezTo>
                <a:cubicBezTo>
                  <a:pt x="1911914" y="1393752"/>
                  <a:pt x="719515" y="1370158"/>
                  <a:pt x="409408" y="1333842"/>
                </a:cubicBezTo>
                <a:cubicBezTo>
                  <a:pt x="99301" y="1297526"/>
                  <a:pt x="134917" y="1163376"/>
                  <a:pt x="419431" y="1124156"/>
                </a:cubicBezTo>
                <a:cubicBezTo>
                  <a:pt x="703945" y="1084936"/>
                  <a:pt x="1838213" y="1148949"/>
                  <a:pt x="2116493" y="1098523"/>
                </a:cubicBezTo>
                <a:cubicBezTo>
                  <a:pt x="2264454" y="1004504"/>
                  <a:pt x="2301781" y="929403"/>
                  <a:pt x="2129207" y="839036"/>
                </a:cubicBezTo>
                <a:cubicBezTo>
                  <a:pt x="1846364" y="783544"/>
                  <a:pt x="704395" y="806948"/>
                  <a:pt x="419432" y="765568"/>
                </a:cubicBezTo>
                <a:cubicBezTo>
                  <a:pt x="134469" y="724188"/>
                  <a:pt x="125463" y="628483"/>
                  <a:pt x="419431" y="590756"/>
                </a:cubicBezTo>
                <a:cubicBezTo>
                  <a:pt x="695470" y="548548"/>
                  <a:pt x="1840330" y="596863"/>
                  <a:pt x="2123092" y="547931"/>
                </a:cubicBezTo>
                <a:cubicBezTo>
                  <a:pt x="2245460" y="464132"/>
                  <a:pt x="2299702" y="357057"/>
                  <a:pt x="2116004" y="297162"/>
                </a:cubicBezTo>
                <a:cubicBezTo>
                  <a:pt x="1822036" y="245988"/>
                  <a:pt x="720321" y="276868"/>
                  <a:pt x="419433" y="232168"/>
                </a:cubicBezTo>
                <a:cubicBezTo>
                  <a:pt x="118545" y="187468"/>
                  <a:pt x="0" y="57929"/>
                  <a:pt x="310675" y="28963"/>
                </a:cubicBezTo>
                <a:cubicBezTo>
                  <a:pt x="641399" y="0"/>
                  <a:pt x="1983650" y="26977"/>
                  <a:pt x="2293506" y="23499"/>
                </a:cubicBezTo>
                <a:close/>
              </a:path>
            </a:pathLst>
          </a:custGeom>
          <a:solidFill>
            <a:schemeClr val="tx2">
              <a:lumMod val="50000"/>
            </a:schemeClr>
          </a:solidFill>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9" name="Straight Connector 128"/>
          <p:cNvCxnSpPr/>
          <p:nvPr/>
        </p:nvCxnSpPr>
        <p:spPr>
          <a:xfrm rot="5400000">
            <a:off x="3778728" y="1132693"/>
            <a:ext cx="1459684" cy="34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0800000">
            <a:off x="4506868" y="1847153"/>
            <a:ext cx="12407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rot="16200000" flipH="1">
            <a:off x="4013747" y="1133305"/>
            <a:ext cx="1459684" cy="217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rot="16200000" flipH="1">
            <a:off x="4256023" y="1137771"/>
            <a:ext cx="1452427" cy="5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a:off x="4505557" y="1148321"/>
            <a:ext cx="1430655" cy="11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5400000">
            <a:off x="4728264" y="1134394"/>
            <a:ext cx="14596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rot="10800000">
            <a:off x="4506868" y="1613357"/>
            <a:ext cx="12407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10800000">
            <a:off x="4506868" y="1386819"/>
            <a:ext cx="12407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rot="10800000">
            <a:off x="4506868" y="1160281"/>
            <a:ext cx="12407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rot="10800000">
            <a:off x="4506868" y="933742"/>
            <a:ext cx="12407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0800000">
            <a:off x="4506868" y="707204"/>
            <a:ext cx="1240746" cy="0"/>
          </a:xfrm>
          <a:prstGeom prst="line">
            <a:avLst/>
          </a:prstGeom>
        </p:spPr>
        <p:style>
          <a:lnRef idx="1">
            <a:schemeClr val="accent1"/>
          </a:lnRef>
          <a:fillRef idx="0">
            <a:schemeClr val="accent1"/>
          </a:fillRef>
          <a:effectRef idx="0">
            <a:schemeClr val="accent1"/>
          </a:effectRef>
          <a:fontRef idx="minor">
            <a:schemeClr val="tx1"/>
          </a:fontRef>
        </p:style>
      </p:cxnSp>
      <p:sp>
        <p:nvSpPr>
          <p:cNvPr id="140" name="TextBox 139"/>
          <p:cNvSpPr txBox="1"/>
          <p:nvPr/>
        </p:nvSpPr>
        <p:spPr>
          <a:xfrm>
            <a:off x="4373353" y="1835075"/>
            <a:ext cx="221209" cy="256185"/>
          </a:xfrm>
          <a:prstGeom prst="rect">
            <a:avLst/>
          </a:prstGeom>
          <a:noFill/>
        </p:spPr>
        <p:txBody>
          <a:bodyPr wrap="none" rtlCol="0">
            <a:spAutoFit/>
          </a:bodyPr>
          <a:lstStyle/>
          <a:p>
            <a:r>
              <a:rPr lang="en-US" sz="1400" dirty="0" smtClean="0"/>
              <a:t>0</a:t>
            </a:r>
            <a:endParaRPr lang="en-US" sz="1400" dirty="0"/>
          </a:p>
        </p:txBody>
      </p:sp>
      <p:sp>
        <p:nvSpPr>
          <p:cNvPr id="141" name="TextBox 140"/>
          <p:cNvSpPr txBox="1"/>
          <p:nvPr/>
        </p:nvSpPr>
        <p:spPr>
          <a:xfrm>
            <a:off x="4602789" y="1835075"/>
            <a:ext cx="221209" cy="256185"/>
          </a:xfrm>
          <a:prstGeom prst="rect">
            <a:avLst/>
          </a:prstGeom>
          <a:noFill/>
        </p:spPr>
        <p:txBody>
          <a:bodyPr wrap="none" rtlCol="0">
            <a:spAutoFit/>
          </a:bodyPr>
          <a:lstStyle/>
          <a:p>
            <a:r>
              <a:rPr lang="en-US" sz="1400" dirty="0" smtClean="0"/>
              <a:t>1</a:t>
            </a:r>
            <a:endParaRPr lang="en-US" sz="1400" dirty="0"/>
          </a:p>
        </p:txBody>
      </p:sp>
      <p:sp>
        <p:nvSpPr>
          <p:cNvPr id="142" name="TextBox 141"/>
          <p:cNvSpPr txBox="1"/>
          <p:nvPr/>
        </p:nvSpPr>
        <p:spPr>
          <a:xfrm>
            <a:off x="4832225" y="1835075"/>
            <a:ext cx="221209" cy="256185"/>
          </a:xfrm>
          <a:prstGeom prst="rect">
            <a:avLst/>
          </a:prstGeom>
          <a:noFill/>
        </p:spPr>
        <p:txBody>
          <a:bodyPr wrap="none" rtlCol="0">
            <a:spAutoFit/>
          </a:bodyPr>
          <a:lstStyle/>
          <a:p>
            <a:r>
              <a:rPr lang="en-US" sz="1400" dirty="0" smtClean="0"/>
              <a:t>2</a:t>
            </a:r>
            <a:endParaRPr lang="en-US" sz="1400" dirty="0"/>
          </a:p>
        </p:txBody>
      </p:sp>
      <p:sp>
        <p:nvSpPr>
          <p:cNvPr id="143" name="TextBox 142"/>
          <p:cNvSpPr txBox="1"/>
          <p:nvPr/>
        </p:nvSpPr>
        <p:spPr>
          <a:xfrm>
            <a:off x="5061661" y="1835075"/>
            <a:ext cx="221209" cy="256185"/>
          </a:xfrm>
          <a:prstGeom prst="rect">
            <a:avLst/>
          </a:prstGeom>
          <a:noFill/>
        </p:spPr>
        <p:txBody>
          <a:bodyPr wrap="none" rtlCol="0">
            <a:spAutoFit/>
          </a:bodyPr>
          <a:lstStyle/>
          <a:p>
            <a:r>
              <a:rPr lang="en-US" sz="1400" dirty="0" smtClean="0"/>
              <a:t>3</a:t>
            </a:r>
            <a:endParaRPr lang="en-US" sz="1400" dirty="0"/>
          </a:p>
        </p:txBody>
      </p:sp>
      <p:sp>
        <p:nvSpPr>
          <p:cNvPr id="144" name="TextBox 143"/>
          <p:cNvSpPr txBox="1"/>
          <p:nvPr/>
        </p:nvSpPr>
        <p:spPr>
          <a:xfrm>
            <a:off x="4223614" y="1445952"/>
            <a:ext cx="221209" cy="256185"/>
          </a:xfrm>
          <a:prstGeom prst="rect">
            <a:avLst/>
          </a:prstGeom>
          <a:noFill/>
        </p:spPr>
        <p:txBody>
          <a:bodyPr wrap="none" rtlCol="0">
            <a:spAutoFit/>
          </a:bodyPr>
          <a:lstStyle/>
          <a:p>
            <a:r>
              <a:rPr lang="en-US" sz="1400" dirty="0" smtClean="0"/>
              <a:t>1</a:t>
            </a:r>
            <a:endParaRPr lang="en-US" sz="1400" dirty="0"/>
          </a:p>
        </p:txBody>
      </p:sp>
      <p:sp>
        <p:nvSpPr>
          <p:cNvPr id="145" name="TextBox 144"/>
          <p:cNvSpPr txBox="1"/>
          <p:nvPr/>
        </p:nvSpPr>
        <p:spPr>
          <a:xfrm>
            <a:off x="4223614" y="1217352"/>
            <a:ext cx="221209" cy="256185"/>
          </a:xfrm>
          <a:prstGeom prst="rect">
            <a:avLst/>
          </a:prstGeom>
          <a:noFill/>
        </p:spPr>
        <p:txBody>
          <a:bodyPr wrap="none" rtlCol="0">
            <a:spAutoFit/>
          </a:bodyPr>
          <a:lstStyle/>
          <a:p>
            <a:r>
              <a:rPr lang="en-US" sz="1400" dirty="0" smtClean="0"/>
              <a:t>2</a:t>
            </a:r>
            <a:endParaRPr lang="en-US" sz="1400" dirty="0"/>
          </a:p>
        </p:txBody>
      </p:sp>
      <p:sp>
        <p:nvSpPr>
          <p:cNvPr id="146" name="TextBox 145"/>
          <p:cNvSpPr txBox="1"/>
          <p:nvPr/>
        </p:nvSpPr>
        <p:spPr>
          <a:xfrm>
            <a:off x="4223614" y="988752"/>
            <a:ext cx="221209" cy="256185"/>
          </a:xfrm>
          <a:prstGeom prst="rect">
            <a:avLst/>
          </a:prstGeom>
          <a:noFill/>
        </p:spPr>
        <p:txBody>
          <a:bodyPr wrap="none" rtlCol="0">
            <a:spAutoFit/>
          </a:bodyPr>
          <a:lstStyle/>
          <a:p>
            <a:r>
              <a:rPr lang="en-US" sz="1400" dirty="0" smtClean="0"/>
              <a:t>3</a:t>
            </a:r>
            <a:endParaRPr lang="en-US" sz="1400" dirty="0"/>
          </a:p>
        </p:txBody>
      </p:sp>
      <p:sp>
        <p:nvSpPr>
          <p:cNvPr id="147" name="TextBox 146"/>
          <p:cNvSpPr txBox="1"/>
          <p:nvPr/>
        </p:nvSpPr>
        <p:spPr>
          <a:xfrm>
            <a:off x="4223614" y="760152"/>
            <a:ext cx="221209" cy="256185"/>
          </a:xfrm>
          <a:prstGeom prst="rect">
            <a:avLst/>
          </a:prstGeom>
          <a:noFill/>
        </p:spPr>
        <p:txBody>
          <a:bodyPr wrap="none" rtlCol="0">
            <a:spAutoFit/>
          </a:bodyPr>
          <a:lstStyle/>
          <a:p>
            <a:r>
              <a:rPr lang="en-US" sz="1400" dirty="0" smtClean="0"/>
              <a:t>4</a:t>
            </a:r>
            <a:endParaRPr lang="en-US" sz="1400" dirty="0"/>
          </a:p>
        </p:txBody>
      </p:sp>
      <p:sp>
        <p:nvSpPr>
          <p:cNvPr id="148" name="TextBox 147"/>
          <p:cNvSpPr txBox="1"/>
          <p:nvPr/>
        </p:nvSpPr>
        <p:spPr>
          <a:xfrm>
            <a:off x="4230742" y="531552"/>
            <a:ext cx="221209" cy="256185"/>
          </a:xfrm>
          <a:prstGeom prst="rect">
            <a:avLst/>
          </a:prstGeom>
          <a:noFill/>
        </p:spPr>
        <p:txBody>
          <a:bodyPr wrap="none" rtlCol="0">
            <a:spAutoFit/>
          </a:bodyPr>
          <a:lstStyle/>
          <a:p>
            <a:r>
              <a:rPr lang="en-US" sz="1400" dirty="0" smtClean="0"/>
              <a:t>5</a:t>
            </a:r>
            <a:endParaRPr lang="en-US" sz="1400" dirty="0"/>
          </a:p>
        </p:txBody>
      </p:sp>
      <p:sp>
        <p:nvSpPr>
          <p:cNvPr id="149" name="TextBox 148"/>
          <p:cNvSpPr txBox="1"/>
          <p:nvPr/>
        </p:nvSpPr>
        <p:spPr>
          <a:xfrm>
            <a:off x="5291097" y="1835075"/>
            <a:ext cx="221209" cy="256185"/>
          </a:xfrm>
          <a:prstGeom prst="rect">
            <a:avLst/>
          </a:prstGeom>
          <a:noFill/>
        </p:spPr>
        <p:txBody>
          <a:bodyPr wrap="none" rtlCol="0">
            <a:spAutoFit/>
          </a:bodyPr>
          <a:lstStyle/>
          <a:p>
            <a:r>
              <a:rPr lang="en-US" sz="1400" dirty="0" smtClean="0"/>
              <a:t>4</a:t>
            </a:r>
            <a:endParaRPr lang="en-US" sz="1400" dirty="0"/>
          </a:p>
        </p:txBody>
      </p:sp>
      <p:sp>
        <p:nvSpPr>
          <p:cNvPr id="150" name="Oval 149"/>
          <p:cNvSpPr/>
          <p:nvPr/>
        </p:nvSpPr>
        <p:spPr>
          <a:xfrm>
            <a:off x="5416748" y="671553"/>
            <a:ext cx="82311" cy="82669"/>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151" name="Straight Connector 150"/>
          <p:cNvCxnSpPr/>
          <p:nvPr/>
        </p:nvCxnSpPr>
        <p:spPr>
          <a:xfrm rot="10800000">
            <a:off x="4506868" y="505007"/>
            <a:ext cx="1240746" cy="0"/>
          </a:xfrm>
          <a:prstGeom prst="line">
            <a:avLst/>
          </a:prstGeom>
        </p:spPr>
        <p:style>
          <a:lnRef idx="1">
            <a:schemeClr val="accent1"/>
          </a:lnRef>
          <a:fillRef idx="0">
            <a:schemeClr val="accent1"/>
          </a:fillRef>
          <a:effectRef idx="0">
            <a:schemeClr val="accent1"/>
          </a:effectRef>
          <a:fontRef idx="minor">
            <a:schemeClr val="tx1"/>
          </a:fontRef>
        </p:style>
      </p:cxnSp>
      <p:sp>
        <p:nvSpPr>
          <p:cNvPr id="152" name="TextBox 151"/>
          <p:cNvSpPr txBox="1"/>
          <p:nvPr/>
        </p:nvSpPr>
        <p:spPr>
          <a:xfrm>
            <a:off x="4223614" y="359224"/>
            <a:ext cx="221209" cy="256185"/>
          </a:xfrm>
          <a:prstGeom prst="rect">
            <a:avLst/>
          </a:prstGeom>
          <a:noFill/>
        </p:spPr>
        <p:txBody>
          <a:bodyPr wrap="none" rtlCol="0">
            <a:spAutoFit/>
          </a:bodyPr>
          <a:lstStyle/>
          <a:p>
            <a:r>
              <a:rPr lang="en-US" sz="1400" dirty="0" smtClean="0"/>
              <a:t>6</a:t>
            </a:r>
            <a:endParaRPr lang="en-US" sz="1400" dirty="0"/>
          </a:p>
        </p:txBody>
      </p:sp>
      <p:sp>
        <p:nvSpPr>
          <p:cNvPr id="153" name="Oval 152"/>
          <p:cNvSpPr/>
          <p:nvPr/>
        </p:nvSpPr>
        <p:spPr>
          <a:xfrm>
            <a:off x="4470262" y="674787"/>
            <a:ext cx="76200" cy="762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54" name="Oval 153"/>
          <p:cNvSpPr/>
          <p:nvPr/>
        </p:nvSpPr>
        <p:spPr>
          <a:xfrm>
            <a:off x="4943504" y="674787"/>
            <a:ext cx="76200" cy="762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55" name="Oval 154"/>
          <p:cNvSpPr/>
          <p:nvPr/>
        </p:nvSpPr>
        <p:spPr>
          <a:xfrm>
            <a:off x="4943507" y="471594"/>
            <a:ext cx="76200" cy="762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56" name="Oval 155"/>
          <p:cNvSpPr/>
          <p:nvPr/>
        </p:nvSpPr>
        <p:spPr>
          <a:xfrm>
            <a:off x="4951990" y="1351607"/>
            <a:ext cx="76200" cy="76200"/>
          </a:xfrm>
          <a:prstGeom prst="ellipse">
            <a:avLst/>
          </a:prstGeom>
          <a:solidFill>
            <a:schemeClr val="accent3"/>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57" name="Oval 156"/>
          <p:cNvSpPr/>
          <p:nvPr/>
        </p:nvSpPr>
        <p:spPr>
          <a:xfrm>
            <a:off x="5423698" y="894419"/>
            <a:ext cx="76200" cy="76200"/>
          </a:xfrm>
          <a:prstGeom prst="ellipse">
            <a:avLst/>
          </a:prstGeom>
          <a:solidFill>
            <a:schemeClr val="accent3"/>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58" name="Oval 157"/>
          <p:cNvSpPr/>
          <p:nvPr/>
        </p:nvSpPr>
        <p:spPr>
          <a:xfrm>
            <a:off x="4480269" y="1801562"/>
            <a:ext cx="76200" cy="76200"/>
          </a:xfrm>
          <a:prstGeom prst="ellipse">
            <a:avLst/>
          </a:prstGeom>
          <a:solidFill>
            <a:schemeClr val="accent3"/>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nvGrpSpPr>
          <p:cNvPr id="36" name="Group 163"/>
          <p:cNvGrpSpPr/>
          <p:nvPr/>
        </p:nvGrpSpPr>
        <p:grpSpPr>
          <a:xfrm>
            <a:off x="7018522" y="260162"/>
            <a:ext cx="1524000" cy="1788308"/>
            <a:chOff x="7468466" y="370869"/>
            <a:chExt cx="1524000" cy="1788308"/>
          </a:xfrm>
        </p:grpSpPr>
        <p:sp>
          <p:nvSpPr>
            <p:cNvPr id="165" name="Oval 164"/>
            <p:cNvSpPr/>
            <p:nvPr/>
          </p:nvSpPr>
          <p:spPr>
            <a:xfrm>
              <a:off x="7670806" y="1603816"/>
              <a:ext cx="177800" cy="172357"/>
            </a:xfrm>
            <a:prstGeom prst="ellipse">
              <a:avLst/>
            </a:prstGeom>
            <a:solidFill>
              <a:schemeClr val="tx2">
                <a:lumMod val="50000"/>
              </a:schemeClr>
            </a:solidFill>
            <a:ln w="12700">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166" name="Oval 165"/>
            <p:cNvSpPr/>
            <p:nvPr/>
          </p:nvSpPr>
          <p:spPr>
            <a:xfrm>
              <a:off x="8135257" y="1589305"/>
              <a:ext cx="177800" cy="172357"/>
            </a:xfrm>
            <a:prstGeom prst="ellipse">
              <a:avLst/>
            </a:prstGeom>
            <a:solidFill>
              <a:schemeClr val="tx2">
                <a:lumMod val="50000"/>
              </a:schemeClr>
            </a:solidFill>
            <a:ln w="12700">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167" name="Oval 166"/>
            <p:cNvSpPr/>
            <p:nvPr/>
          </p:nvSpPr>
          <p:spPr>
            <a:xfrm>
              <a:off x="8621486" y="1589307"/>
              <a:ext cx="177800" cy="172357"/>
            </a:xfrm>
            <a:prstGeom prst="ellipse">
              <a:avLst/>
            </a:prstGeom>
            <a:solidFill>
              <a:schemeClr val="tx2">
                <a:lumMod val="50000"/>
              </a:schemeClr>
            </a:solidFill>
            <a:ln w="12700">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168" name="Oval 167"/>
            <p:cNvSpPr/>
            <p:nvPr/>
          </p:nvSpPr>
          <p:spPr>
            <a:xfrm>
              <a:off x="7678060" y="1146622"/>
              <a:ext cx="177800" cy="172357"/>
            </a:xfrm>
            <a:prstGeom prst="ellipse">
              <a:avLst/>
            </a:prstGeom>
            <a:solidFill>
              <a:schemeClr val="tx2">
                <a:lumMod val="50000"/>
              </a:schemeClr>
            </a:solidFill>
            <a:ln w="12700">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169" name="Oval 168"/>
            <p:cNvSpPr/>
            <p:nvPr/>
          </p:nvSpPr>
          <p:spPr>
            <a:xfrm>
              <a:off x="8142511" y="1132111"/>
              <a:ext cx="177800" cy="172357"/>
            </a:xfrm>
            <a:prstGeom prst="ellipse">
              <a:avLst/>
            </a:prstGeom>
            <a:solidFill>
              <a:schemeClr val="tx2">
                <a:lumMod val="50000"/>
              </a:schemeClr>
            </a:solidFill>
            <a:ln w="12700">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170" name="Oval 169"/>
            <p:cNvSpPr/>
            <p:nvPr/>
          </p:nvSpPr>
          <p:spPr>
            <a:xfrm>
              <a:off x="8628740" y="1132113"/>
              <a:ext cx="177800" cy="172357"/>
            </a:xfrm>
            <a:prstGeom prst="ellipse">
              <a:avLst/>
            </a:prstGeom>
            <a:solidFill>
              <a:schemeClr val="tx2">
                <a:lumMod val="50000"/>
              </a:schemeClr>
            </a:solidFill>
            <a:ln w="12700">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171" name="Oval 170"/>
            <p:cNvSpPr/>
            <p:nvPr/>
          </p:nvSpPr>
          <p:spPr>
            <a:xfrm>
              <a:off x="8142508" y="696688"/>
              <a:ext cx="177800" cy="172357"/>
            </a:xfrm>
            <a:prstGeom prst="ellipse">
              <a:avLst/>
            </a:prstGeom>
            <a:solidFill>
              <a:schemeClr val="tx2">
                <a:lumMod val="50000"/>
              </a:schemeClr>
            </a:solidFill>
            <a:ln w="12700">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172" name="Oval 171"/>
            <p:cNvSpPr/>
            <p:nvPr/>
          </p:nvSpPr>
          <p:spPr>
            <a:xfrm>
              <a:off x="8628737" y="696690"/>
              <a:ext cx="177800" cy="172357"/>
            </a:xfrm>
            <a:prstGeom prst="ellipse">
              <a:avLst/>
            </a:prstGeom>
            <a:solidFill>
              <a:schemeClr val="tx2">
                <a:lumMod val="50000"/>
              </a:schemeClr>
            </a:solidFill>
            <a:ln w="12700">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173" name="Oval 172"/>
            <p:cNvSpPr/>
            <p:nvPr/>
          </p:nvSpPr>
          <p:spPr>
            <a:xfrm>
              <a:off x="7670800" y="696685"/>
              <a:ext cx="177800" cy="172357"/>
            </a:xfrm>
            <a:prstGeom prst="ellipse">
              <a:avLst/>
            </a:prstGeom>
            <a:solidFill>
              <a:schemeClr val="tx2">
                <a:lumMod val="50000"/>
              </a:schemeClr>
            </a:solidFill>
            <a:ln w="12700">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cxnSp>
          <p:nvCxnSpPr>
            <p:cNvPr id="174" name="Straight Connector 173"/>
            <p:cNvCxnSpPr/>
            <p:nvPr/>
          </p:nvCxnSpPr>
          <p:spPr>
            <a:xfrm rot="5400000">
              <a:off x="7023580" y="1200610"/>
              <a:ext cx="1459684" cy="34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rot="10800000">
              <a:off x="7751720" y="1915070"/>
              <a:ext cx="12407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rot="16200000" flipH="1">
              <a:off x="7258599" y="1201222"/>
              <a:ext cx="1459684" cy="217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7500875" y="1205688"/>
              <a:ext cx="1452427" cy="5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7750409" y="1216238"/>
              <a:ext cx="1430655" cy="11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rot="5400000">
              <a:off x="7973116" y="1202311"/>
              <a:ext cx="14596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rot="10800000">
              <a:off x="7751720" y="1681274"/>
              <a:ext cx="12407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10800000">
              <a:off x="7751720" y="1454736"/>
              <a:ext cx="12407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0800000">
              <a:off x="7751720" y="1228198"/>
              <a:ext cx="12407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0800000">
              <a:off x="7751720" y="1001659"/>
              <a:ext cx="12407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0800000">
              <a:off x="7751720" y="775121"/>
              <a:ext cx="1240746" cy="0"/>
            </a:xfrm>
            <a:prstGeom prst="line">
              <a:avLst/>
            </a:prstGeom>
          </p:spPr>
          <p:style>
            <a:lnRef idx="1">
              <a:schemeClr val="accent1"/>
            </a:lnRef>
            <a:fillRef idx="0">
              <a:schemeClr val="accent1"/>
            </a:fillRef>
            <a:effectRef idx="0">
              <a:schemeClr val="accent1"/>
            </a:effectRef>
            <a:fontRef idx="minor">
              <a:schemeClr val="tx1"/>
            </a:fontRef>
          </p:style>
        </p:cxnSp>
        <p:sp>
          <p:nvSpPr>
            <p:cNvPr id="185" name="TextBox 184"/>
            <p:cNvSpPr txBox="1"/>
            <p:nvPr/>
          </p:nvSpPr>
          <p:spPr>
            <a:xfrm>
              <a:off x="7618205" y="1902992"/>
              <a:ext cx="221209" cy="256185"/>
            </a:xfrm>
            <a:prstGeom prst="rect">
              <a:avLst/>
            </a:prstGeom>
            <a:noFill/>
          </p:spPr>
          <p:txBody>
            <a:bodyPr wrap="none" rtlCol="0">
              <a:spAutoFit/>
            </a:bodyPr>
            <a:lstStyle/>
            <a:p>
              <a:r>
                <a:rPr lang="en-US" sz="1400" dirty="0" smtClean="0"/>
                <a:t>0</a:t>
              </a:r>
              <a:endParaRPr lang="en-US" sz="1400" dirty="0"/>
            </a:p>
          </p:txBody>
        </p:sp>
        <p:sp>
          <p:nvSpPr>
            <p:cNvPr id="186" name="TextBox 185"/>
            <p:cNvSpPr txBox="1"/>
            <p:nvPr/>
          </p:nvSpPr>
          <p:spPr>
            <a:xfrm>
              <a:off x="7847641" y="1902992"/>
              <a:ext cx="221209" cy="256185"/>
            </a:xfrm>
            <a:prstGeom prst="rect">
              <a:avLst/>
            </a:prstGeom>
            <a:noFill/>
          </p:spPr>
          <p:txBody>
            <a:bodyPr wrap="none" rtlCol="0">
              <a:spAutoFit/>
            </a:bodyPr>
            <a:lstStyle/>
            <a:p>
              <a:r>
                <a:rPr lang="en-US" sz="1400" dirty="0" smtClean="0"/>
                <a:t>1</a:t>
              </a:r>
              <a:endParaRPr lang="en-US" sz="1400" dirty="0"/>
            </a:p>
          </p:txBody>
        </p:sp>
        <p:sp>
          <p:nvSpPr>
            <p:cNvPr id="187" name="TextBox 186"/>
            <p:cNvSpPr txBox="1"/>
            <p:nvPr/>
          </p:nvSpPr>
          <p:spPr>
            <a:xfrm>
              <a:off x="8077077" y="1902992"/>
              <a:ext cx="221209" cy="256185"/>
            </a:xfrm>
            <a:prstGeom prst="rect">
              <a:avLst/>
            </a:prstGeom>
            <a:noFill/>
          </p:spPr>
          <p:txBody>
            <a:bodyPr wrap="none" rtlCol="0">
              <a:spAutoFit/>
            </a:bodyPr>
            <a:lstStyle/>
            <a:p>
              <a:r>
                <a:rPr lang="en-US" sz="1400" dirty="0" smtClean="0"/>
                <a:t>2</a:t>
              </a:r>
              <a:endParaRPr lang="en-US" sz="1400" dirty="0"/>
            </a:p>
          </p:txBody>
        </p:sp>
        <p:sp>
          <p:nvSpPr>
            <p:cNvPr id="188" name="TextBox 187"/>
            <p:cNvSpPr txBox="1"/>
            <p:nvPr/>
          </p:nvSpPr>
          <p:spPr>
            <a:xfrm>
              <a:off x="8306513" y="1902992"/>
              <a:ext cx="221209" cy="256185"/>
            </a:xfrm>
            <a:prstGeom prst="rect">
              <a:avLst/>
            </a:prstGeom>
            <a:noFill/>
          </p:spPr>
          <p:txBody>
            <a:bodyPr wrap="none" rtlCol="0">
              <a:spAutoFit/>
            </a:bodyPr>
            <a:lstStyle/>
            <a:p>
              <a:r>
                <a:rPr lang="en-US" sz="1400" dirty="0" smtClean="0"/>
                <a:t>3</a:t>
              </a:r>
              <a:endParaRPr lang="en-US" sz="1400" dirty="0"/>
            </a:p>
          </p:txBody>
        </p:sp>
        <p:sp>
          <p:nvSpPr>
            <p:cNvPr id="189" name="TextBox 188"/>
            <p:cNvSpPr txBox="1"/>
            <p:nvPr/>
          </p:nvSpPr>
          <p:spPr>
            <a:xfrm>
              <a:off x="7468466" y="1513869"/>
              <a:ext cx="221209" cy="256185"/>
            </a:xfrm>
            <a:prstGeom prst="rect">
              <a:avLst/>
            </a:prstGeom>
            <a:noFill/>
          </p:spPr>
          <p:txBody>
            <a:bodyPr wrap="none" rtlCol="0">
              <a:spAutoFit/>
            </a:bodyPr>
            <a:lstStyle/>
            <a:p>
              <a:r>
                <a:rPr lang="en-US" sz="1400" dirty="0" smtClean="0"/>
                <a:t>1</a:t>
              </a:r>
              <a:endParaRPr lang="en-US" sz="1400" dirty="0"/>
            </a:p>
          </p:txBody>
        </p:sp>
        <p:sp>
          <p:nvSpPr>
            <p:cNvPr id="190" name="TextBox 189"/>
            <p:cNvSpPr txBox="1"/>
            <p:nvPr/>
          </p:nvSpPr>
          <p:spPr>
            <a:xfrm>
              <a:off x="7468466" y="1285269"/>
              <a:ext cx="221209" cy="256185"/>
            </a:xfrm>
            <a:prstGeom prst="rect">
              <a:avLst/>
            </a:prstGeom>
            <a:noFill/>
          </p:spPr>
          <p:txBody>
            <a:bodyPr wrap="none" rtlCol="0">
              <a:spAutoFit/>
            </a:bodyPr>
            <a:lstStyle/>
            <a:p>
              <a:r>
                <a:rPr lang="en-US" sz="1400" dirty="0" smtClean="0"/>
                <a:t>2</a:t>
              </a:r>
              <a:endParaRPr lang="en-US" sz="1400" dirty="0"/>
            </a:p>
          </p:txBody>
        </p:sp>
        <p:sp>
          <p:nvSpPr>
            <p:cNvPr id="191" name="TextBox 190"/>
            <p:cNvSpPr txBox="1"/>
            <p:nvPr/>
          </p:nvSpPr>
          <p:spPr>
            <a:xfrm>
              <a:off x="7468466" y="1056669"/>
              <a:ext cx="221209" cy="256185"/>
            </a:xfrm>
            <a:prstGeom prst="rect">
              <a:avLst/>
            </a:prstGeom>
            <a:noFill/>
          </p:spPr>
          <p:txBody>
            <a:bodyPr wrap="none" rtlCol="0">
              <a:spAutoFit/>
            </a:bodyPr>
            <a:lstStyle/>
            <a:p>
              <a:r>
                <a:rPr lang="en-US" sz="1400" dirty="0" smtClean="0"/>
                <a:t>3</a:t>
              </a:r>
              <a:endParaRPr lang="en-US" sz="1400" dirty="0"/>
            </a:p>
          </p:txBody>
        </p:sp>
        <p:sp>
          <p:nvSpPr>
            <p:cNvPr id="192" name="TextBox 191"/>
            <p:cNvSpPr txBox="1"/>
            <p:nvPr/>
          </p:nvSpPr>
          <p:spPr>
            <a:xfrm>
              <a:off x="7468466" y="828069"/>
              <a:ext cx="221209" cy="256185"/>
            </a:xfrm>
            <a:prstGeom prst="rect">
              <a:avLst/>
            </a:prstGeom>
            <a:noFill/>
          </p:spPr>
          <p:txBody>
            <a:bodyPr wrap="none" rtlCol="0">
              <a:spAutoFit/>
            </a:bodyPr>
            <a:lstStyle/>
            <a:p>
              <a:r>
                <a:rPr lang="en-US" sz="1400" dirty="0" smtClean="0"/>
                <a:t>4</a:t>
              </a:r>
              <a:endParaRPr lang="en-US" sz="1400" dirty="0"/>
            </a:p>
          </p:txBody>
        </p:sp>
        <p:sp>
          <p:nvSpPr>
            <p:cNvPr id="193" name="TextBox 192"/>
            <p:cNvSpPr txBox="1"/>
            <p:nvPr/>
          </p:nvSpPr>
          <p:spPr>
            <a:xfrm>
              <a:off x="7475594" y="599469"/>
              <a:ext cx="221209" cy="256185"/>
            </a:xfrm>
            <a:prstGeom prst="rect">
              <a:avLst/>
            </a:prstGeom>
            <a:noFill/>
          </p:spPr>
          <p:txBody>
            <a:bodyPr wrap="none" rtlCol="0">
              <a:spAutoFit/>
            </a:bodyPr>
            <a:lstStyle/>
            <a:p>
              <a:r>
                <a:rPr lang="en-US" sz="1400" dirty="0" smtClean="0"/>
                <a:t>5</a:t>
              </a:r>
              <a:endParaRPr lang="en-US" sz="1400" dirty="0"/>
            </a:p>
          </p:txBody>
        </p:sp>
        <p:sp>
          <p:nvSpPr>
            <p:cNvPr id="194" name="TextBox 193"/>
            <p:cNvSpPr txBox="1"/>
            <p:nvPr/>
          </p:nvSpPr>
          <p:spPr>
            <a:xfrm>
              <a:off x="8535949" y="1902992"/>
              <a:ext cx="221209" cy="256185"/>
            </a:xfrm>
            <a:prstGeom prst="rect">
              <a:avLst/>
            </a:prstGeom>
            <a:noFill/>
          </p:spPr>
          <p:txBody>
            <a:bodyPr wrap="none" rtlCol="0">
              <a:spAutoFit/>
            </a:bodyPr>
            <a:lstStyle/>
            <a:p>
              <a:r>
                <a:rPr lang="en-US" sz="1400" dirty="0" smtClean="0"/>
                <a:t>4</a:t>
              </a:r>
              <a:endParaRPr lang="en-US" sz="1400" dirty="0"/>
            </a:p>
          </p:txBody>
        </p:sp>
        <p:sp>
          <p:nvSpPr>
            <p:cNvPr id="195" name="Oval 194"/>
            <p:cNvSpPr/>
            <p:nvPr/>
          </p:nvSpPr>
          <p:spPr>
            <a:xfrm>
              <a:off x="8661600" y="739470"/>
              <a:ext cx="82311" cy="82669"/>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196" name="Straight Connector 195"/>
            <p:cNvCxnSpPr/>
            <p:nvPr/>
          </p:nvCxnSpPr>
          <p:spPr>
            <a:xfrm rot="10800000">
              <a:off x="7751720" y="572924"/>
              <a:ext cx="1240746" cy="0"/>
            </a:xfrm>
            <a:prstGeom prst="line">
              <a:avLst/>
            </a:prstGeom>
          </p:spPr>
          <p:style>
            <a:lnRef idx="1">
              <a:schemeClr val="accent1"/>
            </a:lnRef>
            <a:fillRef idx="0">
              <a:schemeClr val="accent1"/>
            </a:fillRef>
            <a:effectRef idx="0">
              <a:schemeClr val="accent1"/>
            </a:effectRef>
            <a:fontRef idx="minor">
              <a:schemeClr val="tx1"/>
            </a:fontRef>
          </p:style>
        </p:cxnSp>
        <p:sp>
          <p:nvSpPr>
            <p:cNvPr id="197" name="TextBox 196"/>
            <p:cNvSpPr txBox="1"/>
            <p:nvPr/>
          </p:nvSpPr>
          <p:spPr>
            <a:xfrm>
              <a:off x="7468466" y="370869"/>
              <a:ext cx="221209" cy="256185"/>
            </a:xfrm>
            <a:prstGeom prst="rect">
              <a:avLst/>
            </a:prstGeom>
            <a:noFill/>
          </p:spPr>
          <p:txBody>
            <a:bodyPr wrap="none" rtlCol="0">
              <a:spAutoFit/>
            </a:bodyPr>
            <a:lstStyle/>
            <a:p>
              <a:r>
                <a:rPr lang="en-US" sz="1400" dirty="0" smtClean="0"/>
                <a:t>6</a:t>
              </a:r>
              <a:endParaRPr lang="en-US" sz="1400" dirty="0"/>
            </a:p>
          </p:txBody>
        </p:sp>
        <p:sp>
          <p:nvSpPr>
            <p:cNvPr id="198" name="Oval 197"/>
            <p:cNvSpPr/>
            <p:nvPr/>
          </p:nvSpPr>
          <p:spPr>
            <a:xfrm>
              <a:off x="7715114" y="742704"/>
              <a:ext cx="76200" cy="762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44" name="Group 205"/>
          <p:cNvGrpSpPr/>
          <p:nvPr/>
        </p:nvGrpSpPr>
        <p:grpSpPr>
          <a:xfrm>
            <a:off x="4268975" y="2478957"/>
            <a:ext cx="1524000" cy="1788308"/>
            <a:chOff x="4283488" y="2692402"/>
            <a:chExt cx="1524000" cy="1788308"/>
          </a:xfrm>
        </p:grpSpPr>
        <p:sp>
          <p:nvSpPr>
            <p:cNvPr id="207" name="Rounded Rectangle 206"/>
            <p:cNvSpPr/>
            <p:nvPr/>
          </p:nvSpPr>
          <p:spPr>
            <a:xfrm>
              <a:off x="4513944" y="2815771"/>
              <a:ext cx="1103086" cy="384629"/>
            </a:xfrm>
            <a:prstGeom prst="roundRect">
              <a:avLst/>
            </a:prstGeom>
            <a:solidFill>
              <a:schemeClr val="tx2">
                <a:lumMod val="50000"/>
              </a:schemeClr>
            </a:solidFill>
            <a:ln w="12700">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cxnSp>
          <p:nvCxnSpPr>
            <p:cNvPr id="208" name="Straight Connector 207"/>
            <p:cNvCxnSpPr/>
            <p:nvPr/>
          </p:nvCxnSpPr>
          <p:spPr>
            <a:xfrm rot="5400000">
              <a:off x="3838602" y="3522143"/>
              <a:ext cx="1459684" cy="34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0800000">
              <a:off x="4566742" y="4236603"/>
              <a:ext cx="12407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4073621" y="3522755"/>
              <a:ext cx="1459684" cy="217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4315897" y="3527221"/>
              <a:ext cx="1452427" cy="50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4565431" y="3537771"/>
              <a:ext cx="1430655" cy="11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4788138" y="3523844"/>
              <a:ext cx="14596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0800000">
              <a:off x="4566742" y="4002807"/>
              <a:ext cx="12407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10800000">
              <a:off x="4566742" y="3776269"/>
              <a:ext cx="12407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0800000">
              <a:off x="4566742" y="3549731"/>
              <a:ext cx="12407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10800000">
              <a:off x="4566742" y="3323192"/>
              <a:ext cx="12407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0800000">
              <a:off x="4566742" y="3096654"/>
              <a:ext cx="1240746" cy="0"/>
            </a:xfrm>
            <a:prstGeom prst="line">
              <a:avLst/>
            </a:prstGeom>
          </p:spPr>
          <p:style>
            <a:lnRef idx="1">
              <a:schemeClr val="accent1"/>
            </a:lnRef>
            <a:fillRef idx="0">
              <a:schemeClr val="accent1"/>
            </a:fillRef>
            <a:effectRef idx="0">
              <a:schemeClr val="accent1"/>
            </a:effectRef>
            <a:fontRef idx="minor">
              <a:schemeClr val="tx1"/>
            </a:fontRef>
          </p:style>
        </p:cxnSp>
        <p:sp>
          <p:nvSpPr>
            <p:cNvPr id="219" name="TextBox 218"/>
            <p:cNvSpPr txBox="1"/>
            <p:nvPr/>
          </p:nvSpPr>
          <p:spPr>
            <a:xfrm>
              <a:off x="4433227" y="4224525"/>
              <a:ext cx="221209" cy="256185"/>
            </a:xfrm>
            <a:prstGeom prst="rect">
              <a:avLst/>
            </a:prstGeom>
            <a:noFill/>
          </p:spPr>
          <p:txBody>
            <a:bodyPr wrap="none" rtlCol="0">
              <a:spAutoFit/>
            </a:bodyPr>
            <a:lstStyle/>
            <a:p>
              <a:r>
                <a:rPr lang="en-US" sz="1400" dirty="0" smtClean="0"/>
                <a:t>0</a:t>
              </a:r>
              <a:endParaRPr lang="en-US" sz="1400" dirty="0"/>
            </a:p>
          </p:txBody>
        </p:sp>
        <p:sp>
          <p:nvSpPr>
            <p:cNvPr id="220" name="TextBox 219"/>
            <p:cNvSpPr txBox="1"/>
            <p:nvPr/>
          </p:nvSpPr>
          <p:spPr>
            <a:xfrm>
              <a:off x="4662663" y="4224525"/>
              <a:ext cx="221209" cy="256185"/>
            </a:xfrm>
            <a:prstGeom prst="rect">
              <a:avLst/>
            </a:prstGeom>
            <a:noFill/>
          </p:spPr>
          <p:txBody>
            <a:bodyPr wrap="none" rtlCol="0">
              <a:spAutoFit/>
            </a:bodyPr>
            <a:lstStyle/>
            <a:p>
              <a:r>
                <a:rPr lang="en-US" sz="1400" dirty="0" smtClean="0"/>
                <a:t>1</a:t>
              </a:r>
              <a:endParaRPr lang="en-US" sz="1400" dirty="0"/>
            </a:p>
          </p:txBody>
        </p:sp>
        <p:sp>
          <p:nvSpPr>
            <p:cNvPr id="221" name="TextBox 220"/>
            <p:cNvSpPr txBox="1"/>
            <p:nvPr/>
          </p:nvSpPr>
          <p:spPr>
            <a:xfrm>
              <a:off x="4892099" y="4224525"/>
              <a:ext cx="221209" cy="256185"/>
            </a:xfrm>
            <a:prstGeom prst="rect">
              <a:avLst/>
            </a:prstGeom>
            <a:noFill/>
          </p:spPr>
          <p:txBody>
            <a:bodyPr wrap="none" rtlCol="0">
              <a:spAutoFit/>
            </a:bodyPr>
            <a:lstStyle/>
            <a:p>
              <a:r>
                <a:rPr lang="en-US" sz="1400" dirty="0" smtClean="0"/>
                <a:t>2</a:t>
              </a:r>
              <a:endParaRPr lang="en-US" sz="1400" dirty="0"/>
            </a:p>
          </p:txBody>
        </p:sp>
        <p:sp>
          <p:nvSpPr>
            <p:cNvPr id="222" name="TextBox 221"/>
            <p:cNvSpPr txBox="1"/>
            <p:nvPr/>
          </p:nvSpPr>
          <p:spPr>
            <a:xfrm>
              <a:off x="5121535" y="4224525"/>
              <a:ext cx="221209" cy="256185"/>
            </a:xfrm>
            <a:prstGeom prst="rect">
              <a:avLst/>
            </a:prstGeom>
            <a:noFill/>
          </p:spPr>
          <p:txBody>
            <a:bodyPr wrap="none" rtlCol="0">
              <a:spAutoFit/>
            </a:bodyPr>
            <a:lstStyle/>
            <a:p>
              <a:r>
                <a:rPr lang="en-US" sz="1400" dirty="0" smtClean="0"/>
                <a:t>3</a:t>
              </a:r>
              <a:endParaRPr lang="en-US" sz="1400" dirty="0"/>
            </a:p>
          </p:txBody>
        </p:sp>
        <p:sp>
          <p:nvSpPr>
            <p:cNvPr id="223" name="TextBox 222"/>
            <p:cNvSpPr txBox="1"/>
            <p:nvPr/>
          </p:nvSpPr>
          <p:spPr>
            <a:xfrm>
              <a:off x="4283488" y="3835402"/>
              <a:ext cx="221209" cy="256185"/>
            </a:xfrm>
            <a:prstGeom prst="rect">
              <a:avLst/>
            </a:prstGeom>
            <a:noFill/>
          </p:spPr>
          <p:txBody>
            <a:bodyPr wrap="none" rtlCol="0">
              <a:spAutoFit/>
            </a:bodyPr>
            <a:lstStyle/>
            <a:p>
              <a:r>
                <a:rPr lang="en-US" sz="1400" dirty="0" smtClean="0"/>
                <a:t>1</a:t>
              </a:r>
              <a:endParaRPr lang="en-US" sz="1400" dirty="0"/>
            </a:p>
          </p:txBody>
        </p:sp>
        <p:sp>
          <p:nvSpPr>
            <p:cNvPr id="224" name="TextBox 223"/>
            <p:cNvSpPr txBox="1"/>
            <p:nvPr/>
          </p:nvSpPr>
          <p:spPr>
            <a:xfrm>
              <a:off x="4283488" y="3606802"/>
              <a:ext cx="221209" cy="256185"/>
            </a:xfrm>
            <a:prstGeom prst="rect">
              <a:avLst/>
            </a:prstGeom>
            <a:noFill/>
          </p:spPr>
          <p:txBody>
            <a:bodyPr wrap="none" rtlCol="0">
              <a:spAutoFit/>
            </a:bodyPr>
            <a:lstStyle/>
            <a:p>
              <a:r>
                <a:rPr lang="en-US" sz="1400" dirty="0" smtClean="0"/>
                <a:t>2</a:t>
              </a:r>
              <a:endParaRPr lang="en-US" sz="1400" dirty="0"/>
            </a:p>
          </p:txBody>
        </p:sp>
        <p:sp>
          <p:nvSpPr>
            <p:cNvPr id="225" name="TextBox 224"/>
            <p:cNvSpPr txBox="1"/>
            <p:nvPr/>
          </p:nvSpPr>
          <p:spPr>
            <a:xfrm>
              <a:off x="4283488" y="3378202"/>
              <a:ext cx="221209" cy="256185"/>
            </a:xfrm>
            <a:prstGeom prst="rect">
              <a:avLst/>
            </a:prstGeom>
            <a:noFill/>
          </p:spPr>
          <p:txBody>
            <a:bodyPr wrap="none" rtlCol="0">
              <a:spAutoFit/>
            </a:bodyPr>
            <a:lstStyle/>
            <a:p>
              <a:r>
                <a:rPr lang="en-US" sz="1400" dirty="0" smtClean="0"/>
                <a:t>3</a:t>
              </a:r>
              <a:endParaRPr lang="en-US" sz="1400" dirty="0"/>
            </a:p>
          </p:txBody>
        </p:sp>
        <p:sp>
          <p:nvSpPr>
            <p:cNvPr id="226" name="TextBox 225"/>
            <p:cNvSpPr txBox="1"/>
            <p:nvPr/>
          </p:nvSpPr>
          <p:spPr>
            <a:xfrm>
              <a:off x="4283488" y="3149602"/>
              <a:ext cx="221209" cy="256185"/>
            </a:xfrm>
            <a:prstGeom prst="rect">
              <a:avLst/>
            </a:prstGeom>
            <a:noFill/>
          </p:spPr>
          <p:txBody>
            <a:bodyPr wrap="none" rtlCol="0">
              <a:spAutoFit/>
            </a:bodyPr>
            <a:lstStyle/>
            <a:p>
              <a:r>
                <a:rPr lang="en-US" sz="1400" dirty="0" smtClean="0"/>
                <a:t>4</a:t>
              </a:r>
              <a:endParaRPr lang="en-US" sz="1400" dirty="0"/>
            </a:p>
          </p:txBody>
        </p:sp>
        <p:sp>
          <p:nvSpPr>
            <p:cNvPr id="227" name="TextBox 226"/>
            <p:cNvSpPr txBox="1"/>
            <p:nvPr/>
          </p:nvSpPr>
          <p:spPr>
            <a:xfrm>
              <a:off x="4290616" y="2921002"/>
              <a:ext cx="221209" cy="256185"/>
            </a:xfrm>
            <a:prstGeom prst="rect">
              <a:avLst/>
            </a:prstGeom>
            <a:noFill/>
          </p:spPr>
          <p:txBody>
            <a:bodyPr wrap="none" rtlCol="0">
              <a:spAutoFit/>
            </a:bodyPr>
            <a:lstStyle/>
            <a:p>
              <a:r>
                <a:rPr lang="en-US" sz="1400" dirty="0" smtClean="0"/>
                <a:t>5</a:t>
              </a:r>
              <a:endParaRPr lang="en-US" sz="1400" dirty="0"/>
            </a:p>
          </p:txBody>
        </p:sp>
        <p:sp>
          <p:nvSpPr>
            <p:cNvPr id="228" name="TextBox 227"/>
            <p:cNvSpPr txBox="1"/>
            <p:nvPr/>
          </p:nvSpPr>
          <p:spPr>
            <a:xfrm>
              <a:off x="5350971" y="4224525"/>
              <a:ext cx="221209" cy="256185"/>
            </a:xfrm>
            <a:prstGeom prst="rect">
              <a:avLst/>
            </a:prstGeom>
            <a:noFill/>
          </p:spPr>
          <p:txBody>
            <a:bodyPr wrap="none" rtlCol="0">
              <a:spAutoFit/>
            </a:bodyPr>
            <a:lstStyle/>
            <a:p>
              <a:r>
                <a:rPr lang="en-US" sz="1400" dirty="0" smtClean="0"/>
                <a:t>4</a:t>
              </a:r>
              <a:endParaRPr lang="en-US" sz="1400" dirty="0"/>
            </a:p>
          </p:txBody>
        </p:sp>
        <p:sp>
          <p:nvSpPr>
            <p:cNvPr id="229" name="Oval 228"/>
            <p:cNvSpPr/>
            <p:nvPr/>
          </p:nvSpPr>
          <p:spPr>
            <a:xfrm>
              <a:off x="5476622" y="3061003"/>
              <a:ext cx="82311" cy="82669"/>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30" name="Straight Connector 229"/>
            <p:cNvCxnSpPr/>
            <p:nvPr/>
          </p:nvCxnSpPr>
          <p:spPr>
            <a:xfrm rot="10800000">
              <a:off x="4566742" y="2894457"/>
              <a:ext cx="1240746" cy="0"/>
            </a:xfrm>
            <a:prstGeom prst="line">
              <a:avLst/>
            </a:prstGeom>
          </p:spPr>
          <p:style>
            <a:lnRef idx="1">
              <a:schemeClr val="accent1"/>
            </a:lnRef>
            <a:fillRef idx="0">
              <a:schemeClr val="accent1"/>
            </a:fillRef>
            <a:effectRef idx="0">
              <a:schemeClr val="accent1"/>
            </a:effectRef>
            <a:fontRef idx="minor">
              <a:schemeClr val="tx1"/>
            </a:fontRef>
          </p:style>
        </p:cxnSp>
        <p:sp>
          <p:nvSpPr>
            <p:cNvPr id="231" name="TextBox 230"/>
            <p:cNvSpPr txBox="1"/>
            <p:nvPr/>
          </p:nvSpPr>
          <p:spPr>
            <a:xfrm>
              <a:off x="4283488" y="2692402"/>
              <a:ext cx="221209" cy="256185"/>
            </a:xfrm>
            <a:prstGeom prst="rect">
              <a:avLst/>
            </a:prstGeom>
            <a:noFill/>
          </p:spPr>
          <p:txBody>
            <a:bodyPr wrap="none" rtlCol="0">
              <a:spAutoFit/>
            </a:bodyPr>
            <a:lstStyle/>
            <a:p>
              <a:r>
                <a:rPr lang="en-US" sz="1400" dirty="0" smtClean="0"/>
                <a:t>6</a:t>
              </a:r>
              <a:endParaRPr lang="en-US" sz="1400" dirty="0"/>
            </a:p>
          </p:txBody>
        </p:sp>
        <p:sp>
          <p:nvSpPr>
            <p:cNvPr id="232" name="Oval 231"/>
            <p:cNvSpPr/>
            <p:nvPr/>
          </p:nvSpPr>
          <p:spPr>
            <a:xfrm>
              <a:off x="4530136" y="3064237"/>
              <a:ext cx="76200" cy="762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33" name="Oval 232"/>
            <p:cNvSpPr/>
            <p:nvPr/>
          </p:nvSpPr>
          <p:spPr>
            <a:xfrm>
              <a:off x="5003378" y="3064237"/>
              <a:ext cx="76200" cy="762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34" name="Oval 233"/>
            <p:cNvSpPr/>
            <p:nvPr/>
          </p:nvSpPr>
          <p:spPr>
            <a:xfrm>
              <a:off x="5003381" y="2861044"/>
              <a:ext cx="76200" cy="762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79" name="Group 285"/>
          <p:cNvGrpSpPr/>
          <p:nvPr/>
        </p:nvGrpSpPr>
        <p:grpSpPr>
          <a:xfrm>
            <a:off x="4260770" y="4659775"/>
            <a:ext cx="1524000" cy="1788308"/>
            <a:chOff x="4268028" y="4985662"/>
            <a:chExt cx="1524000" cy="1788308"/>
          </a:xfrm>
        </p:grpSpPr>
        <p:sp>
          <p:nvSpPr>
            <p:cNvPr id="287" name="Freeform 286"/>
            <p:cNvSpPr/>
            <p:nvPr/>
          </p:nvSpPr>
          <p:spPr>
            <a:xfrm>
              <a:off x="4492175" y="5058232"/>
              <a:ext cx="1106714" cy="870857"/>
            </a:xfrm>
            <a:custGeom>
              <a:avLst/>
              <a:gdLst>
                <a:gd name="connsiteX0" fmla="*/ 43543 w 1131898"/>
                <a:gd name="connsiteY0" fmla="*/ 0 h 928914"/>
                <a:gd name="connsiteX1" fmla="*/ 43543 w 1131898"/>
                <a:gd name="connsiteY1" fmla="*/ 0 h 928914"/>
                <a:gd name="connsiteX2" fmla="*/ 921658 w 1131898"/>
                <a:gd name="connsiteY2" fmla="*/ 7257 h 928914"/>
                <a:gd name="connsiteX3" fmla="*/ 1023258 w 1131898"/>
                <a:gd name="connsiteY3" fmla="*/ 21771 h 928914"/>
                <a:gd name="connsiteX4" fmla="*/ 1095829 w 1131898"/>
                <a:gd name="connsiteY4" fmla="*/ 29028 h 928914"/>
                <a:gd name="connsiteX5" fmla="*/ 1124858 w 1131898"/>
                <a:gd name="connsiteY5" fmla="*/ 0 h 928914"/>
                <a:gd name="connsiteX6" fmla="*/ 1117600 w 1131898"/>
                <a:gd name="connsiteY6" fmla="*/ 457200 h 928914"/>
                <a:gd name="connsiteX7" fmla="*/ 1117600 w 1131898"/>
                <a:gd name="connsiteY7" fmla="*/ 558800 h 928914"/>
                <a:gd name="connsiteX8" fmla="*/ 783772 w 1131898"/>
                <a:gd name="connsiteY8" fmla="*/ 928914 h 928914"/>
                <a:gd name="connsiteX9" fmla="*/ 0 w 1131898"/>
                <a:gd name="connsiteY9" fmla="*/ 921657 h 928914"/>
                <a:gd name="connsiteX10" fmla="*/ 43543 w 1131898"/>
                <a:gd name="connsiteY10" fmla="*/ 0 h 928914"/>
                <a:gd name="connsiteX0" fmla="*/ 38704 w 1156087"/>
                <a:gd name="connsiteY0" fmla="*/ 0 h 928914"/>
                <a:gd name="connsiteX1" fmla="*/ 67732 w 1156087"/>
                <a:gd name="connsiteY1" fmla="*/ 0 h 928914"/>
                <a:gd name="connsiteX2" fmla="*/ 945847 w 1156087"/>
                <a:gd name="connsiteY2" fmla="*/ 7257 h 928914"/>
                <a:gd name="connsiteX3" fmla="*/ 1047447 w 1156087"/>
                <a:gd name="connsiteY3" fmla="*/ 21771 h 928914"/>
                <a:gd name="connsiteX4" fmla="*/ 1120018 w 1156087"/>
                <a:gd name="connsiteY4" fmla="*/ 29028 h 928914"/>
                <a:gd name="connsiteX5" fmla="*/ 1149047 w 1156087"/>
                <a:gd name="connsiteY5" fmla="*/ 0 h 928914"/>
                <a:gd name="connsiteX6" fmla="*/ 1141789 w 1156087"/>
                <a:gd name="connsiteY6" fmla="*/ 457200 h 928914"/>
                <a:gd name="connsiteX7" fmla="*/ 1141789 w 1156087"/>
                <a:gd name="connsiteY7" fmla="*/ 558800 h 928914"/>
                <a:gd name="connsiteX8" fmla="*/ 807961 w 1156087"/>
                <a:gd name="connsiteY8" fmla="*/ 928914 h 928914"/>
                <a:gd name="connsiteX9" fmla="*/ 24189 w 1156087"/>
                <a:gd name="connsiteY9" fmla="*/ 921657 h 928914"/>
                <a:gd name="connsiteX10" fmla="*/ 38704 w 1156087"/>
                <a:gd name="connsiteY10" fmla="*/ 0 h 928914"/>
                <a:gd name="connsiteX0" fmla="*/ 14515 w 1131898"/>
                <a:gd name="connsiteY0" fmla="*/ 0 h 928914"/>
                <a:gd name="connsiteX1" fmla="*/ 43543 w 1131898"/>
                <a:gd name="connsiteY1" fmla="*/ 0 h 928914"/>
                <a:gd name="connsiteX2" fmla="*/ 921658 w 1131898"/>
                <a:gd name="connsiteY2" fmla="*/ 7257 h 928914"/>
                <a:gd name="connsiteX3" fmla="*/ 1023258 w 1131898"/>
                <a:gd name="connsiteY3" fmla="*/ 21771 h 928914"/>
                <a:gd name="connsiteX4" fmla="*/ 1095829 w 1131898"/>
                <a:gd name="connsiteY4" fmla="*/ 29028 h 928914"/>
                <a:gd name="connsiteX5" fmla="*/ 1124858 w 1131898"/>
                <a:gd name="connsiteY5" fmla="*/ 0 h 928914"/>
                <a:gd name="connsiteX6" fmla="*/ 1117600 w 1131898"/>
                <a:gd name="connsiteY6" fmla="*/ 457200 h 928914"/>
                <a:gd name="connsiteX7" fmla="*/ 1117600 w 1131898"/>
                <a:gd name="connsiteY7" fmla="*/ 558800 h 928914"/>
                <a:gd name="connsiteX8" fmla="*/ 783772 w 1131898"/>
                <a:gd name="connsiteY8" fmla="*/ 928914 h 928914"/>
                <a:gd name="connsiteX9" fmla="*/ 0 w 1131898"/>
                <a:gd name="connsiteY9" fmla="*/ 921657 h 928914"/>
                <a:gd name="connsiteX10" fmla="*/ 14515 w 1131898"/>
                <a:gd name="connsiteY10" fmla="*/ 0 h 928914"/>
                <a:gd name="connsiteX0" fmla="*/ 2418 w 1119801"/>
                <a:gd name="connsiteY0" fmla="*/ 0 h 928914"/>
                <a:gd name="connsiteX1" fmla="*/ 31446 w 1119801"/>
                <a:gd name="connsiteY1" fmla="*/ 0 h 928914"/>
                <a:gd name="connsiteX2" fmla="*/ 909561 w 1119801"/>
                <a:gd name="connsiteY2" fmla="*/ 7257 h 928914"/>
                <a:gd name="connsiteX3" fmla="*/ 1011161 w 1119801"/>
                <a:gd name="connsiteY3" fmla="*/ 21771 h 928914"/>
                <a:gd name="connsiteX4" fmla="*/ 1083732 w 1119801"/>
                <a:gd name="connsiteY4" fmla="*/ 29028 h 928914"/>
                <a:gd name="connsiteX5" fmla="*/ 1112761 w 1119801"/>
                <a:gd name="connsiteY5" fmla="*/ 0 h 928914"/>
                <a:gd name="connsiteX6" fmla="*/ 1105503 w 1119801"/>
                <a:gd name="connsiteY6" fmla="*/ 457200 h 928914"/>
                <a:gd name="connsiteX7" fmla="*/ 1105503 w 1119801"/>
                <a:gd name="connsiteY7" fmla="*/ 558800 h 928914"/>
                <a:gd name="connsiteX8" fmla="*/ 771675 w 1119801"/>
                <a:gd name="connsiteY8" fmla="*/ 928914 h 928914"/>
                <a:gd name="connsiteX9" fmla="*/ 16932 w 1119801"/>
                <a:gd name="connsiteY9" fmla="*/ 921657 h 928914"/>
                <a:gd name="connsiteX10" fmla="*/ 2418 w 1119801"/>
                <a:gd name="connsiteY10" fmla="*/ 0 h 928914"/>
                <a:gd name="connsiteX0" fmla="*/ 2418 w 1119801"/>
                <a:gd name="connsiteY0" fmla="*/ 0 h 921657"/>
                <a:gd name="connsiteX1" fmla="*/ 31446 w 1119801"/>
                <a:gd name="connsiteY1" fmla="*/ 0 h 921657"/>
                <a:gd name="connsiteX2" fmla="*/ 909561 w 1119801"/>
                <a:gd name="connsiteY2" fmla="*/ 7257 h 921657"/>
                <a:gd name="connsiteX3" fmla="*/ 1011161 w 1119801"/>
                <a:gd name="connsiteY3" fmla="*/ 21771 h 921657"/>
                <a:gd name="connsiteX4" fmla="*/ 1083732 w 1119801"/>
                <a:gd name="connsiteY4" fmla="*/ 29028 h 921657"/>
                <a:gd name="connsiteX5" fmla="*/ 1112761 w 1119801"/>
                <a:gd name="connsiteY5" fmla="*/ 0 h 921657"/>
                <a:gd name="connsiteX6" fmla="*/ 1105503 w 1119801"/>
                <a:gd name="connsiteY6" fmla="*/ 457200 h 921657"/>
                <a:gd name="connsiteX7" fmla="*/ 1105503 w 1119801"/>
                <a:gd name="connsiteY7" fmla="*/ 558800 h 921657"/>
                <a:gd name="connsiteX8" fmla="*/ 800704 w 1119801"/>
                <a:gd name="connsiteY8" fmla="*/ 870857 h 921657"/>
                <a:gd name="connsiteX9" fmla="*/ 16932 w 1119801"/>
                <a:gd name="connsiteY9" fmla="*/ 921657 h 921657"/>
                <a:gd name="connsiteX10" fmla="*/ 2418 w 1119801"/>
                <a:gd name="connsiteY10" fmla="*/ 0 h 921657"/>
                <a:gd name="connsiteX0" fmla="*/ 2418 w 1119801"/>
                <a:gd name="connsiteY0" fmla="*/ 0 h 870857"/>
                <a:gd name="connsiteX1" fmla="*/ 31446 w 1119801"/>
                <a:gd name="connsiteY1" fmla="*/ 0 h 870857"/>
                <a:gd name="connsiteX2" fmla="*/ 909561 w 1119801"/>
                <a:gd name="connsiteY2" fmla="*/ 7257 h 870857"/>
                <a:gd name="connsiteX3" fmla="*/ 1011161 w 1119801"/>
                <a:gd name="connsiteY3" fmla="*/ 21771 h 870857"/>
                <a:gd name="connsiteX4" fmla="*/ 1083732 w 1119801"/>
                <a:gd name="connsiteY4" fmla="*/ 29028 h 870857"/>
                <a:gd name="connsiteX5" fmla="*/ 1112761 w 1119801"/>
                <a:gd name="connsiteY5" fmla="*/ 0 h 870857"/>
                <a:gd name="connsiteX6" fmla="*/ 1105503 w 1119801"/>
                <a:gd name="connsiteY6" fmla="*/ 457200 h 870857"/>
                <a:gd name="connsiteX7" fmla="*/ 1105503 w 1119801"/>
                <a:gd name="connsiteY7" fmla="*/ 558800 h 870857"/>
                <a:gd name="connsiteX8" fmla="*/ 800704 w 1119801"/>
                <a:gd name="connsiteY8" fmla="*/ 870857 h 870857"/>
                <a:gd name="connsiteX9" fmla="*/ 2418 w 1119801"/>
                <a:gd name="connsiteY9" fmla="*/ 870857 h 870857"/>
                <a:gd name="connsiteX10" fmla="*/ 2418 w 1119801"/>
                <a:gd name="connsiteY10" fmla="*/ 0 h 870857"/>
                <a:gd name="connsiteX0" fmla="*/ 2418 w 1119801"/>
                <a:gd name="connsiteY0" fmla="*/ 0 h 870857"/>
                <a:gd name="connsiteX1" fmla="*/ 31446 w 1119801"/>
                <a:gd name="connsiteY1" fmla="*/ 0 h 870857"/>
                <a:gd name="connsiteX2" fmla="*/ 909561 w 1119801"/>
                <a:gd name="connsiteY2" fmla="*/ 7257 h 870857"/>
                <a:gd name="connsiteX3" fmla="*/ 1083732 w 1119801"/>
                <a:gd name="connsiteY3" fmla="*/ 29028 h 870857"/>
                <a:gd name="connsiteX4" fmla="*/ 1112761 w 1119801"/>
                <a:gd name="connsiteY4" fmla="*/ 0 h 870857"/>
                <a:gd name="connsiteX5" fmla="*/ 1105503 w 1119801"/>
                <a:gd name="connsiteY5" fmla="*/ 457200 h 870857"/>
                <a:gd name="connsiteX6" fmla="*/ 1105503 w 1119801"/>
                <a:gd name="connsiteY6" fmla="*/ 558800 h 870857"/>
                <a:gd name="connsiteX7" fmla="*/ 800704 w 1119801"/>
                <a:gd name="connsiteY7" fmla="*/ 870857 h 870857"/>
                <a:gd name="connsiteX8" fmla="*/ 2418 w 1119801"/>
                <a:gd name="connsiteY8" fmla="*/ 870857 h 870857"/>
                <a:gd name="connsiteX9" fmla="*/ 2418 w 1119801"/>
                <a:gd name="connsiteY9" fmla="*/ 0 h 870857"/>
                <a:gd name="connsiteX0" fmla="*/ 2418 w 1116389"/>
                <a:gd name="connsiteY0" fmla="*/ 0 h 870857"/>
                <a:gd name="connsiteX1" fmla="*/ 31446 w 1116389"/>
                <a:gd name="connsiteY1" fmla="*/ 0 h 870857"/>
                <a:gd name="connsiteX2" fmla="*/ 909561 w 1116389"/>
                <a:gd name="connsiteY2" fmla="*/ 7257 h 870857"/>
                <a:gd name="connsiteX3" fmla="*/ 1083732 w 1116389"/>
                <a:gd name="connsiteY3" fmla="*/ 29028 h 870857"/>
                <a:gd name="connsiteX4" fmla="*/ 1105503 w 1116389"/>
                <a:gd name="connsiteY4" fmla="*/ 457200 h 870857"/>
                <a:gd name="connsiteX5" fmla="*/ 1105503 w 1116389"/>
                <a:gd name="connsiteY5" fmla="*/ 558800 h 870857"/>
                <a:gd name="connsiteX6" fmla="*/ 800704 w 1116389"/>
                <a:gd name="connsiteY6" fmla="*/ 870857 h 870857"/>
                <a:gd name="connsiteX7" fmla="*/ 2418 w 1116389"/>
                <a:gd name="connsiteY7" fmla="*/ 870857 h 870857"/>
                <a:gd name="connsiteX8" fmla="*/ 2418 w 1116389"/>
                <a:gd name="connsiteY8" fmla="*/ 0 h 870857"/>
                <a:gd name="connsiteX0" fmla="*/ 2418 w 1130903"/>
                <a:gd name="connsiteY0" fmla="*/ 0 h 870857"/>
                <a:gd name="connsiteX1" fmla="*/ 31446 w 1130903"/>
                <a:gd name="connsiteY1" fmla="*/ 0 h 870857"/>
                <a:gd name="connsiteX2" fmla="*/ 909561 w 1130903"/>
                <a:gd name="connsiteY2" fmla="*/ 7257 h 870857"/>
                <a:gd name="connsiteX3" fmla="*/ 1098246 w 1130903"/>
                <a:gd name="connsiteY3" fmla="*/ 0 h 870857"/>
                <a:gd name="connsiteX4" fmla="*/ 1105503 w 1130903"/>
                <a:gd name="connsiteY4" fmla="*/ 457200 h 870857"/>
                <a:gd name="connsiteX5" fmla="*/ 1105503 w 1130903"/>
                <a:gd name="connsiteY5" fmla="*/ 558800 h 870857"/>
                <a:gd name="connsiteX6" fmla="*/ 800704 w 1130903"/>
                <a:gd name="connsiteY6" fmla="*/ 870857 h 870857"/>
                <a:gd name="connsiteX7" fmla="*/ 2418 w 1130903"/>
                <a:gd name="connsiteY7" fmla="*/ 870857 h 870857"/>
                <a:gd name="connsiteX8" fmla="*/ 2418 w 1130903"/>
                <a:gd name="connsiteY8" fmla="*/ 0 h 870857"/>
                <a:gd name="connsiteX0" fmla="*/ 2418 w 1109132"/>
                <a:gd name="connsiteY0" fmla="*/ 0 h 870857"/>
                <a:gd name="connsiteX1" fmla="*/ 31446 w 1109132"/>
                <a:gd name="connsiteY1" fmla="*/ 0 h 870857"/>
                <a:gd name="connsiteX2" fmla="*/ 909561 w 1109132"/>
                <a:gd name="connsiteY2" fmla="*/ 7257 h 870857"/>
                <a:gd name="connsiteX3" fmla="*/ 1098246 w 1109132"/>
                <a:gd name="connsiteY3" fmla="*/ 0 h 870857"/>
                <a:gd name="connsiteX4" fmla="*/ 1105503 w 1109132"/>
                <a:gd name="connsiteY4" fmla="*/ 457200 h 870857"/>
                <a:gd name="connsiteX5" fmla="*/ 1105503 w 1109132"/>
                <a:gd name="connsiteY5" fmla="*/ 558800 h 870857"/>
                <a:gd name="connsiteX6" fmla="*/ 800704 w 1109132"/>
                <a:gd name="connsiteY6" fmla="*/ 870857 h 870857"/>
                <a:gd name="connsiteX7" fmla="*/ 2418 w 1109132"/>
                <a:gd name="connsiteY7" fmla="*/ 870857 h 870857"/>
                <a:gd name="connsiteX8" fmla="*/ 2418 w 1109132"/>
                <a:gd name="connsiteY8" fmla="*/ 0 h 870857"/>
                <a:gd name="connsiteX0" fmla="*/ 2418 w 1155093"/>
                <a:gd name="connsiteY0" fmla="*/ 0 h 870857"/>
                <a:gd name="connsiteX1" fmla="*/ 31446 w 1155093"/>
                <a:gd name="connsiteY1" fmla="*/ 0 h 870857"/>
                <a:gd name="connsiteX2" fmla="*/ 909561 w 1155093"/>
                <a:gd name="connsiteY2" fmla="*/ 7257 h 870857"/>
                <a:gd name="connsiteX3" fmla="*/ 1098246 w 1155093"/>
                <a:gd name="connsiteY3" fmla="*/ 0 h 870857"/>
                <a:gd name="connsiteX4" fmla="*/ 1105503 w 1155093"/>
                <a:gd name="connsiteY4" fmla="*/ 558800 h 870857"/>
                <a:gd name="connsiteX5" fmla="*/ 800704 w 1155093"/>
                <a:gd name="connsiteY5" fmla="*/ 870857 h 870857"/>
                <a:gd name="connsiteX6" fmla="*/ 2418 w 1155093"/>
                <a:gd name="connsiteY6" fmla="*/ 870857 h 870857"/>
                <a:gd name="connsiteX7" fmla="*/ 2418 w 1155093"/>
                <a:gd name="connsiteY7" fmla="*/ 0 h 870857"/>
                <a:gd name="connsiteX0" fmla="*/ 2418 w 1130903"/>
                <a:gd name="connsiteY0" fmla="*/ 0 h 870857"/>
                <a:gd name="connsiteX1" fmla="*/ 31446 w 1130903"/>
                <a:gd name="connsiteY1" fmla="*/ 0 h 870857"/>
                <a:gd name="connsiteX2" fmla="*/ 909561 w 1130903"/>
                <a:gd name="connsiteY2" fmla="*/ 7257 h 870857"/>
                <a:gd name="connsiteX3" fmla="*/ 1098246 w 1130903"/>
                <a:gd name="connsiteY3" fmla="*/ 0 h 870857"/>
                <a:gd name="connsiteX4" fmla="*/ 1105503 w 1130903"/>
                <a:gd name="connsiteY4" fmla="*/ 558800 h 870857"/>
                <a:gd name="connsiteX5" fmla="*/ 800704 w 1130903"/>
                <a:gd name="connsiteY5" fmla="*/ 870857 h 870857"/>
                <a:gd name="connsiteX6" fmla="*/ 2418 w 1130903"/>
                <a:gd name="connsiteY6" fmla="*/ 870857 h 870857"/>
                <a:gd name="connsiteX7" fmla="*/ 2418 w 1130903"/>
                <a:gd name="connsiteY7" fmla="*/ 0 h 870857"/>
                <a:gd name="connsiteX0" fmla="*/ 2418 w 1130903"/>
                <a:gd name="connsiteY0" fmla="*/ 0 h 870857"/>
                <a:gd name="connsiteX1" fmla="*/ 31446 w 1130903"/>
                <a:gd name="connsiteY1" fmla="*/ 0 h 870857"/>
                <a:gd name="connsiteX2" fmla="*/ 909561 w 1130903"/>
                <a:gd name="connsiteY2" fmla="*/ 7257 h 870857"/>
                <a:gd name="connsiteX3" fmla="*/ 1098246 w 1130903"/>
                <a:gd name="connsiteY3" fmla="*/ 0 h 870857"/>
                <a:gd name="connsiteX4" fmla="*/ 1105503 w 1130903"/>
                <a:gd name="connsiteY4" fmla="*/ 558800 h 870857"/>
                <a:gd name="connsiteX5" fmla="*/ 800704 w 1130903"/>
                <a:gd name="connsiteY5" fmla="*/ 870857 h 870857"/>
                <a:gd name="connsiteX6" fmla="*/ 2418 w 1130903"/>
                <a:gd name="connsiteY6" fmla="*/ 870857 h 870857"/>
                <a:gd name="connsiteX7" fmla="*/ 2418 w 1130903"/>
                <a:gd name="connsiteY7" fmla="*/ 0 h 870857"/>
                <a:gd name="connsiteX0" fmla="*/ 2418 w 1130903"/>
                <a:gd name="connsiteY0" fmla="*/ 0 h 870857"/>
                <a:gd name="connsiteX1" fmla="*/ 31446 w 1130903"/>
                <a:gd name="connsiteY1" fmla="*/ 0 h 870857"/>
                <a:gd name="connsiteX2" fmla="*/ 909561 w 1130903"/>
                <a:gd name="connsiteY2" fmla="*/ 7257 h 870857"/>
                <a:gd name="connsiteX3" fmla="*/ 1098246 w 1130903"/>
                <a:gd name="connsiteY3" fmla="*/ 0 h 870857"/>
                <a:gd name="connsiteX4" fmla="*/ 1105503 w 1130903"/>
                <a:gd name="connsiteY4" fmla="*/ 558800 h 870857"/>
                <a:gd name="connsiteX5" fmla="*/ 800704 w 1130903"/>
                <a:gd name="connsiteY5" fmla="*/ 870857 h 870857"/>
                <a:gd name="connsiteX6" fmla="*/ 2418 w 1130903"/>
                <a:gd name="connsiteY6" fmla="*/ 870857 h 870857"/>
                <a:gd name="connsiteX7" fmla="*/ 2418 w 1130903"/>
                <a:gd name="connsiteY7" fmla="*/ 0 h 870857"/>
                <a:gd name="connsiteX0" fmla="*/ 2418 w 1105503"/>
                <a:gd name="connsiteY0" fmla="*/ 0 h 870857"/>
                <a:gd name="connsiteX1" fmla="*/ 31446 w 1105503"/>
                <a:gd name="connsiteY1" fmla="*/ 0 h 870857"/>
                <a:gd name="connsiteX2" fmla="*/ 909561 w 1105503"/>
                <a:gd name="connsiteY2" fmla="*/ 7257 h 870857"/>
                <a:gd name="connsiteX3" fmla="*/ 1098246 w 1105503"/>
                <a:gd name="connsiteY3" fmla="*/ 0 h 870857"/>
                <a:gd name="connsiteX4" fmla="*/ 1105503 w 1105503"/>
                <a:gd name="connsiteY4" fmla="*/ 558800 h 870857"/>
                <a:gd name="connsiteX5" fmla="*/ 800704 w 1105503"/>
                <a:gd name="connsiteY5" fmla="*/ 870857 h 870857"/>
                <a:gd name="connsiteX6" fmla="*/ 2418 w 1105503"/>
                <a:gd name="connsiteY6" fmla="*/ 870857 h 870857"/>
                <a:gd name="connsiteX7" fmla="*/ 2418 w 1105503"/>
                <a:gd name="connsiteY7" fmla="*/ 0 h 870857"/>
                <a:gd name="connsiteX0" fmla="*/ 2418 w 1105503"/>
                <a:gd name="connsiteY0" fmla="*/ 0 h 870857"/>
                <a:gd name="connsiteX1" fmla="*/ 31446 w 1105503"/>
                <a:gd name="connsiteY1" fmla="*/ 0 h 870857"/>
                <a:gd name="connsiteX2" fmla="*/ 1098246 w 1105503"/>
                <a:gd name="connsiteY2" fmla="*/ 0 h 870857"/>
                <a:gd name="connsiteX3" fmla="*/ 1105503 w 1105503"/>
                <a:gd name="connsiteY3" fmla="*/ 558800 h 870857"/>
                <a:gd name="connsiteX4" fmla="*/ 800704 w 1105503"/>
                <a:gd name="connsiteY4" fmla="*/ 870857 h 870857"/>
                <a:gd name="connsiteX5" fmla="*/ 2418 w 1105503"/>
                <a:gd name="connsiteY5" fmla="*/ 870857 h 870857"/>
                <a:gd name="connsiteX6" fmla="*/ 2418 w 1105503"/>
                <a:gd name="connsiteY6" fmla="*/ 0 h 870857"/>
                <a:gd name="connsiteX0" fmla="*/ 2418 w 1105503"/>
                <a:gd name="connsiteY0" fmla="*/ 0 h 870857"/>
                <a:gd name="connsiteX1" fmla="*/ 31446 w 1105503"/>
                <a:gd name="connsiteY1" fmla="*/ 0 h 870857"/>
                <a:gd name="connsiteX2" fmla="*/ 1098246 w 1105503"/>
                <a:gd name="connsiteY2" fmla="*/ 0 h 870857"/>
                <a:gd name="connsiteX3" fmla="*/ 1105503 w 1105503"/>
                <a:gd name="connsiteY3" fmla="*/ 558800 h 870857"/>
                <a:gd name="connsiteX4" fmla="*/ 800704 w 1105503"/>
                <a:gd name="connsiteY4" fmla="*/ 870857 h 870857"/>
                <a:gd name="connsiteX5" fmla="*/ 2418 w 1105503"/>
                <a:gd name="connsiteY5" fmla="*/ 870857 h 870857"/>
                <a:gd name="connsiteX6" fmla="*/ 2418 w 1105503"/>
                <a:gd name="connsiteY6" fmla="*/ 0 h 870857"/>
                <a:gd name="connsiteX0" fmla="*/ 2418 w 1118808"/>
                <a:gd name="connsiteY0" fmla="*/ 0 h 870857"/>
                <a:gd name="connsiteX1" fmla="*/ 31446 w 1118808"/>
                <a:gd name="connsiteY1" fmla="*/ 0 h 870857"/>
                <a:gd name="connsiteX2" fmla="*/ 1098246 w 1118808"/>
                <a:gd name="connsiteY2" fmla="*/ 0 h 870857"/>
                <a:gd name="connsiteX3" fmla="*/ 1105503 w 1118808"/>
                <a:gd name="connsiteY3" fmla="*/ 558800 h 870857"/>
                <a:gd name="connsiteX4" fmla="*/ 800704 w 1118808"/>
                <a:gd name="connsiteY4" fmla="*/ 870857 h 870857"/>
                <a:gd name="connsiteX5" fmla="*/ 2418 w 1118808"/>
                <a:gd name="connsiteY5" fmla="*/ 870857 h 870857"/>
                <a:gd name="connsiteX6" fmla="*/ 2418 w 1118808"/>
                <a:gd name="connsiteY6" fmla="*/ 0 h 870857"/>
                <a:gd name="connsiteX0" fmla="*/ 134257 w 1250647"/>
                <a:gd name="connsiteY0" fmla="*/ 0 h 899887"/>
                <a:gd name="connsiteX1" fmla="*/ 163285 w 1250647"/>
                <a:gd name="connsiteY1" fmla="*/ 0 h 899887"/>
                <a:gd name="connsiteX2" fmla="*/ 1230085 w 1250647"/>
                <a:gd name="connsiteY2" fmla="*/ 0 h 899887"/>
                <a:gd name="connsiteX3" fmla="*/ 1237342 w 1250647"/>
                <a:gd name="connsiteY3" fmla="*/ 558800 h 899887"/>
                <a:gd name="connsiteX4" fmla="*/ 932543 w 1250647"/>
                <a:gd name="connsiteY4" fmla="*/ 870857 h 899887"/>
                <a:gd name="connsiteX5" fmla="*/ 134257 w 1250647"/>
                <a:gd name="connsiteY5" fmla="*/ 870857 h 899887"/>
                <a:gd name="connsiteX6" fmla="*/ 126999 w 1250647"/>
                <a:gd name="connsiteY6" fmla="*/ 754744 h 899887"/>
                <a:gd name="connsiteX7" fmla="*/ 134257 w 1250647"/>
                <a:gd name="connsiteY7" fmla="*/ 0 h 899887"/>
                <a:gd name="connsiteX0" fmla="*/ 32658 w 1149048"/>
                <a:gd name="connsiteY0" fmla="*/ 0 h 898677"/>
                <a:gd name="connsiteX1" fmla="*/ 61686 w 1149048"/>
                <a:gd name="connsiteY1" fmla="*/ 0 h 898677"/>
                <a:gd name="connsiteX2" fmla="*/ 1128486 w 1149048"/>
                <a:gd name="connsiteY2" fmla="*/ 0 h 898677"/>
                <a:gd name="connsiteX3" fmla="*/ 1135743 w 1149048"/>
                <a:gd name="connsiteY3" fmla="*/ 558800 h 898677"/>
                <a:gd name="connsiteX4" fmla="*/ 830944 w 1149048"/>
                <a:gd name="connsiteY4" fmla="*/ 870857 h 898677"/>
                <a:gd name="connsiteX5" fmla="*/ 185058 w 1149048"/>
                <a:gd name="connsiteY5" fmla="*/ 863600 h 898677"/>
                <a:gd name="connsiteX6" fmla="*/ 25400 w 1149048"/>
                <a:gd name="connsiteY6" fmla="*/ 754744 h 898677"/>
                <a:gd name="connsiteX7" fmla="*/ 32658 w 1149048"/>
                <a:gd name="connsiteY7" fmla="*/ 0 h 898677"/>
                <a:gd name="connsiteX0" fmla="*/ 6048 w 1122438"/>
                <a:gd name="connsiteY0" fmla="*/ 0 h 870857"/>
                <a:gd name="connsiteX1" fmla="*/ 35076 w 1122438"/>
                <a:gd name="connsiteY1" fmla="*/ 0 h 870857"/>
                <a:gd name="connsiteX2" fmla="*/ 1101876 w 1122438"/>
                <a:gd name="connsiteY2" fmla="*/ 0 h 870857"/>
                <a:gd name="connsiteX3" fmla="*/ 1109133 w 1122438"/>
                <a:gd name="connsiteY3" fmla="*/ 558800 h 870857"/>
                <a:gd name="connsiteX4" fmla="*/ 804334 w 1122438"/>
                <a:gd name="connsiteY4" fmla="*/ 870857 h 870857"/>
                <a:gd name="connsiteX5" fmla="*/ 158448 w 1122438"/>
                <a:gd name="connsiteY5" fmla="*/ 863600 h 870857"/>
                <a:gd name="connsiteX6" fmla="*/ 27819 w 1122438"/>
                <a:gd name="connsiteY6" fmla="*/ 609601 h 870857"/>
                <a:gd name="connsiteX7" fmla="*/ 6048 w 1122438"/>
                <a:gd name="connsiteY7" fmla="*/ 0 h 870857"/>
                <a:gd name="connsiteX0" fmla="*/ 6048 w 1122438"/>
                <a:gd name="connsiteY0" fmla="*/ 0 h 870857"/>
                <a:gd name="connsiteX1" fmla="*/ 35076 w 1122438"/>
                <a:gd name="connsiteY1" fmla="*/ 0 h 870857"/>
                <a:gd name="connsiteX2" fmla="*/ 1101876 w 1122438"/>
                <a:gd name="connsiteY2" fmla="*/ 0 h 870857"/>
                <a:gd name="connsiteX3" fmla="*/ 1109133 w 1122438"/>
                <a:gd name="connsiteY3" fmla="*/ 558800 h 870857"/>
                <a:gd name="connsiteX4" fmla="*/ 804334 w 1122438"/>
                <a:gd name="connsiteY4" fmla="*/ 870857 h 870857"/>
                <a:gd name="connsiteX5" fmla="*/ 158448 w 1122438"/>
                <a:gd name="connsiteY5" fmla="*/ 863600 h 870857"/>
                <a:gd name="connsiteX6" fmla="*/ 27819 w 1122438"/>
                <a:gd name="connsiteY6" fmla="*/ 609601 h 870857"/>
                <a:gd name="connsiteX7" fmla="*/ 6048 w 1122438"/>
                <a:gd name="connsiteY7" fmla="*/ 0 h 870857"/>
                <a:gd name="connsiteX0" fmla="*/ 6048 w 1122438"/>
                <a:gd name="connsiteY0" fmla="*/ 0 h 870857"/>
                <a:gd name="connsiteX1" fmla="*/ 35076 w 1122438"/>
                <a:gd name="connsiteY1" fmla="*/ 0 h 870857"/>
                <a:gd name="connsiteX2" fmla="*/ 1101876 w 1122438"/>
                <a:gd name="connsiteY2" fmla="*/ 0 h 870857"/>
                <a:gd name="connsiteX3" fmla="*/ 1109133 w 1122438"/>
                <a:gd name="connsiteY3" fmla="*/ 558800 h 870857"/>
                <a:gd name="connsiteX4" fmla="*/ 804334 w 1122438"/>
                <a:gd name="connsiteY4" fmla="*/ 870857 h 870857"/>
                <a:gd name="connsiteX5" fmla="*/ 158448 w 1122438"/>
                <a:gd name="connsiteY5" fmla="*/ 863600 h 870857"/>
                <a:gd name="connsiteX6" fmla="*/ 27819 w 1122438"/>
                <a:gd name="connsiteY6" fmla="*/ 609601 h 870857"/>
                <a:gd name="connsiteX7" fmla="*/ 6048 w 1122438"/>
                <a:gd name="connsiteY7" fmla="*/ 0 h 870857"/>
                <a:gd name="connsiteX0" fmla="*/ 6048 w 1122438"/>
                <a:gd name="connsiteY0" fmla="*/ 0 h 870857"/>
                <a:gd name="connsiteX1" fmla="*/ 35076 w 1122438"/>
                <a:gd name="connsiteY1" fmla="*/ 0 h 870857"/>
                <a:gd name="connsiteX2" fmla="*/ 1101876 w 1122438"/>
                <a:gd name="connsiteY2" fmla="*/ 0 h 870857"/>
                <a:gd name="connsiteX3" fmla="*/ 1109133 w 1122438"/>
                <a:gd name="connsiteY3" fmla="*/ 558800 h 870857"/>
                <a:gd name="connsiteX4" fmla="*/ 804334 w 1122438"/>
                <a:gd name="connsiteY4" fmla="*/ 870857 h 870857"/>
                <a:gd name="connsiteX5" fmla="*/ 245533 w 1122438"/>
                <a:gd name="connsiteY5" fmla="*/ 870857 h 870857"/>
                <a:gd name="connsiteX6" fmla="*/ 27819 w 1122438"/>
                <a:gd name="connsiteY6" fmla="*/ 609601 h 870857"/>
                <a:gd name="connsiteX7" fmla="*/ 6048 w 1122438"/>
                <a:gd name="connsiteY7" fmla="*/ 0 h 870857"/>
                <a:gd name="connsiteX0" fmla="*/ 6048 w 1122438"/>
                <a:gd name="connsiteY0" fmla="*/ 0 h 870857"/>
                <a:gd name="connsiteX1" fmla="*/ 35076 w 1122438"/>
                <a:gd name="connsiteY1" fmla="*/ 0 h 870857"/>
                <a:gd name="connsiteX2" fmla="*/ 1101876 w 1122438"/>
                <a:gd name="connsiteY2" fmla="*/ 0 h 870857"/>
                <a:gd name="connsiteX3" fmla="*/ 1109133 w 1122438"/>
                <a:gd name="connsiteY3" fmla="*/ 558800 h 870857"/>
                <a:gd name="connsiteX4" fmla="*/ 804334 w 1122438"/>
                <a:gd name="connsiteY4" fmla="*/ 870857 h 870857"/>
                <a:gd name="connsiteX5" fmla="*/ 245533 w 1122438"/>
                <a:gd name="connsiteY5" fmla="*/ 870857 h 870857"/>
                <a:gd name="connsiteX6" fmla="*/ 27819 w 1122438"/>
                <a:gd name="connsiteY6" fmla="*/ 609601 h 870857"/>
                <a:gd name="connsiteX7" fmla="*/ 6048 w 1122438"/>
                <a:gd name="connsiteY7" fmla="*/ 0 h 870857"/>
                <a:gd name="connsiteX0" fmla="*/ 25400 w 1141790"/>
                <a:gd name="connsiteY0" fmla="*/ 0 h 870857"/>
                <a:gd name="connsiteX1" fmla="*/ 54428 w 1141790"/>
                <a:gd name="connsiteY1" fmla="*/ 0 h 870857"/>
                <a:gd name="connsiteX2" fmla="*/ 1121228 w 1141790"/>
                <a:gd name="connsiteY2" fmla="*/ 0 h 870857"/>
                <a:gd name="connsiteX3" fmla="*/ 1128485 w 1141790"/>
                <a:gd name="connsiteY3" fmla="*/ 558800 h 870857"/>
                <a:gd name="connsiteX4" fmla="*/ 823686 w 1141790"/>
                <a:gd name="connsiteY4" fmla="*/ 870857 h 870857"/>
                <a:gd name="connsiteX5" fmla="*/ 264885 w 1141790"/>
                <a:gd name="connsiteY5" fmla="*/ 870857 h 870857"/>
                <a:gd name="connsiteX6" fmla="*/ 25400 w 1141790"/>
                <a:gd name="connsiteY6" fmla="*/ 624115 h 870857"/>
                <a:gd name="connsiteX7" fmla="*/ 25400 w 1141790"/>
                <a:gd name="connsiteY7" fmla="*/ 0 h 870857"/>
                <a:gd name="connsiteX0" fmla="*/ 25400 w 1141790"/>
                <a:gd name="connsiteY0" fmla="*/ 0 h 870857"/>
                <a:gd name="connsiteX1" fmla="*/ 54428 w 1141790"/>
                <a:gd name="connsiteY1" fmla="*/ 0 h 870857"/>
                <a:gd name="connsiteX2" fmla="*/ 1121228 w 1141790"/>
                <a:gd name="connsiteY2" fmla="*/ 0 h 870857"/>
                <a:gd name="connsiteX3" fmla="*/ 1128485 w 1141790"/>
                <a:gd name="connsiteY3" fmla="*/ 558800 h 870857"/>
                <a:gd name="connsiteX4" fmla="*/ 823686 w 1141790"/>
                <a:gd name="connsiteY4" fmla="*/ 870857 h 870857"/>
                <a:gd name="connsiteX5" fmla="*/ 264885 w 1141790"/>
                <a:gd name="connsiteY5" fmla="*/ 870857 h 870857"/>
                <a:gd name="connsiteX6" fmla="*/ 25400 w 1141790"/>
                <a:gd name="connsiteY6" fmla="*/ 624115 h 870857"/>
                <a:gd name="connsiteX7" fmla="*/ 25400 w 1141790"/>
                <a:gd name="connsiteY7" fmla="*/ 0 h 870857"/>
                <a:gd name="connsiteX0" fmla="*/ 6048 w 1122438"/>
                <a:gd name="connsiteY0" fmla="*/ 0 h 870857"/>
                <a:gd name="connsiteX1" fmla="*/ 35076 w 1122438"/>
                <a:gd name="connsiteY1" fmla="*/ 0 h 870857"/>
                <a:gd name="connsiteX2" fmla="*/ 1101876 w 1122438"/>
                <a:gd name="connsiteY2" fmla="*/ 0 h 870857"/>
                <a:gd name="connsiteX3" fmla="*/ 1109133 w 1122438"/>
                <a:gd name="connsiteY3" fmla="*/ 558800 h 870857"/>
                <a:gd name="connsiteX4" fmla="*/ 804334 w 1122438"/>
                <a:gd name="connsiteY4" fmla="*/ 870857 h 870857"/>
                <a:gd name="connsiteX5" fmla="*/ 245533 w 1122438"/>
                <a:gd name="connsiteY5" fmla="*/ 870857 h 870857"/>
                <a:gd name="connsiteX6" fmla="*/ 6048 w 1122438"/>
                <a:gd name="connsiteY6" fmla="*/ 624115 h 870857"/>
                <a:gd name="connsiteX7" fmla="*/ 6048 w 1122438"/>
                <a:gd name="connsiteY7" fmla="*/ 0 h 870857"/>
                <a:gd name="connsiteX0" fmla="*/ 153610 w 1270000"/>
                <a:gd name="connsiteY0" fmla="*/ 624115 h 870857"/>
                <a:gd name="connsiteX1" fmla="*/ 182638 w 1270000"/>
                <a:gd name="connsiteY1" fmla="*/ 0 h 870857"/>
                <a:gd name="connsiteX2" fmla="*/ 1249438 w 1270000"/>
                <a:gd name="connsiteY2" fmla="*/ 0 h 870857"/>
                <a:gd name="connsiteX3" fmla="*/ 1256695 w 1270000"/>
                <a:gd name="connsiteY3" fmla="*/ 558800 h 870857"/>
                <a:gd name="connsiteX4" fmla="*/ 951896 w 1270000"/>
                <a:gd name="connsiteY4" fmla="*/ 870857 h 870857"/>
                <a:gd name="connsiteX5" fmla="*/ 393095 w 1270000"/>
                <a:gd name="connsiteY5" fmla="*/ 870857 h 870857"/>
                <a:gd name="connsiteX6" fmla="*/ 153610 w 1270000"/>
                <a:gd name="connsiteY6" fmla="*/ 624115 h 870857"/>
                <a:gd name="connsiteX0" fmla="*/ 35076 w 1151466"/>
                <a:gd name="connsiteY0" fmla="*/ 624115 h 870857"/>
                <a:gd name="connsiteX1" fmla="*/ 64104 w 1151466"/>
                <a:gd name="connsiteY1" fmla="*/ 0 h 870857"/>
                <a:gd name="connsiteX2" fmla="*/ 1130904 w 1151466"/>
                <a:gd name="connsiteY2" fmla="*/ 0 h 870857"/>
                <a:gd name="connsiteX3" fmla="*/ 1138161 w 1151466"/>
                <a:gd name="connsiteY3" fmla="*/ 558800 h 870857"/>
                <a:gd name="connsiteX4" fmla="*/ 833362 w 1151466"/>
                <a:gd name="connsiteY4" fmla="*/ 870857 h 870857"/>
                <a:gd name="connsiteX5" fmla="*/ 274561 w 1151466"/>
                <a:gd name="connsiteY5" fmla="*/ 870857 h 870857"/>
                <a:gd name="connsiteX6" fmla="*/ 35076 w 1151466"/>
                <a:gd name="connsiteY6" fmla="*/ 624115 h 870857"/>
                <a:gd name="connsiteX0" fmla="*/ 35076 w 1151466"/>
                <a:gd name="connsiteY0" fmla="*/ 624115 h 870857"/>
                <a:gd name="connsiteX1" fmla="*/ 27819 w 1151466"/>
                <a:gd name="connsiteY1" fmla="*/ 0 h 870857"/>
                <a:gd name="connsiteX2" fmla="*/ 1130904 w 1151466"/>
                <a:gd name="connsiteY2" fmla="*/ 0 h 870857"/>
                <a:gd name="connsiteX3" fmla="*/ 1138161 w 1151466"/>
                <a:gd name="connsiteY3" fmla="*/ 558800 h 870857"/>
                <a:gd name="connsiteX4" fmla="*/ 833362 w 1151466"/>
                <a:gd name="connsiteY4" fmla="*/ 870857 h 870857"/>
                <a:gd name="connsiteX5" fmla="*/ 274561 w 1151466"/>
                <a:gd name="connsiteY5" fmla="*/ 870857 h 870857"/>
                <a:gd name="connsiteX6" fmla="*/ 35076 w 1151466"/>
                <a:gd name="connsiteY6" fmla="*/ 624115 h 870857"/>
                <a:gd name="connsiteX0" fmla="*/ 35076 w 1151466"/>
                <a:gd name="connsiteY0" fmla="*/ 624115 h 870857"/>
                <a:gd name="connsiteX1" fmla="*/ 27819 w 1151466"/>
                <a:gd name="connsiteY1" fmla="*/ 0 h 870857"/>
                <a:gd name="connsiteX2" fmla="*/ 1130904 w 1151466"/>
                <a:gd name="connsiteY2" fmla="*/ 0 h 870857"/>
                <a:gd name="connsiteX3" fmla="*/ 1138161 w 1151466"/>
                <a:gd name="connsiteY3" fmla="*/ 558800 h 870857"/>
                <a:gd name="connsiteX4" fmla="*/ 833362 w 1151466"/>
                <a:gd name="connsiteY4" fmla="*/ 870857 h 870857"/>
                <a:gd name="connsiteX5" fmla="*/ 274561 w 1151466"/>
                <a:gd name="connsiteY5" fmla="*/ 870857 h 870857"/>
                <a:gd name="connsiteX6" fmla="*/ 35076 w 1151466"/>
                <a:gd name="connsiteY6" fmla="*/ 624115 h 870857"/>
                <a:gd name="connsiteX0" fmla="*/ 7257 w 1123647"/>
                <a:gd name="connsiteY0" fmla="*/ 624115 h 870857"/>
                <a:gd name="connsiteX1" fmla="*/ 0 w 1123647"/>
                <a:gd name="connsiteY1" fmla="*/ 0 h 870857"/>
                <a:gd name="connsiteX2" fmla="*/ 1103085 w 1123647"/>
                <a:gd name="connsiteY2" fmla="*/ 0 h 870857"/>
                <a:gd name="connsiteX3" fmla="*/ 1110342 w 1123647"/>
                <a:gd name="connsiteY3" fmla="*/ 558800 h 870857"/>
                <a:gd name="connsiteX4" fmla="*/ 805543 w 1123647"/>
                <a:gd name="connsiteY4" fmla="*/ 870857 h 870857"/>
                <a:gd name="connsiteX5" fmla="*/ 246742 w 1123647"/>
                <a:gd name="connsiteY5" fmla="*/ 870857 h 870857"/>
                <a:gd name="connsiteX6" fmla="*/ 7257 w 1123647"/>
                <a:gd name="connsiteY6" fmla="*/ 624115 h 870857"/>
                <a:gd name="connsiteX0" fmla="*/ 7257 w 1128485"/>
                <a:gd name="connsiteY0" fmla="*/ 631372 h 878114"/>
                <a:gd name="connsiteX1" fmla="*/ 0 w 1128485"/>
                <a:gd name="connsiteY1" fmla="*/ 7257 h 878114"/>
                <a:gd name="connsiteX2" fmla="*/ 1124856 w 1128485"/>
                <a:gd name="connsiteY2" fmla="*/ 0 h 878114"/>
                <a:gd name="connsiteX3" fmla="*/ 1110342 w 1128485"/>
                <a:gd name="connsiteY3" fmla="*/ 566057 h 878114"/>
                <a:gd name="connsiteX4" fmla="*/ 805543 w 1128485"/>
                <a:gd name="connsiteY4" fmla="*/ 878114 h 878114"/>
                <a:gd name="connsiteX5" fmla="*/ 246742 w 1128485"/>
                <a:gd name="connsiteY5" fmla="*/ 878114 h 878114"/>
                <a:gd name="connsiteX6" fmla="*/ 7257 w 1128485"/>
                <a:gd name="connsiteY6" fmla="*/ 631372 h 878114"/>
                <a:gd name="connsiteX0" fmla="*/ 7257 w 1123647"/>
                <a:gd name="connsiteY0" fmla="*/ 624115 h 870857"/>
                <a:gd name="connsiteX1" fmla="*/ 0 w 1123647"/>
                <a:gd name="connsiteY1" fmla="*/ 0 h 870857"/>
                <a:gd name="connsiteX2" fmla="*/ 1103085 w 1123647"/>
                <a:gd name="connsiteY2" fmla="*/ 0 h 870857"/>
                <a:gd name="connsiteX3" fmla="*/ 1110342 w 1123647"/>
                <a:gd name="connsiteY3" fmla="*/ 558800 h 870857"/>
                <a:gd name="connsiteX4" fmla="*/ 805543 w 1123647"/>
                <a:gd name="connsiteY4" fmla="*/ 870857 h 870857"/>
                <a:gd name="connsiteX5" fmla="*/ 246742 w 1123647"/>
                <a:gd name="connsiteY5" fmla="*/ 870857 h 870857"/>
                <a:gd name="connsiteX6" fmla="*/ 7257 w 1123647"/>
                <a:gd name="connsiteY6" fmla="*/ 624115 h 870857"/>
                <a:gd name="connsiteX0" fmla="*/ 7257 w 1110342"/>
                <a:gd name="connsiteY0" fmla="*/ 624115 h 870857"/>
                <a:gd name="connsiteX1" fmla="*/ 0 w 1110342"/>
                <a:gd name="connsiteY1" fmla="*/ 0 h 870857"/>
                <a:gd name="connsiteX2" fmla="*/ 1103085 w 1110342"/>
                <a:gd name="connsiteY2" fmla="*/ 0 h 870857"/>
                <a:gd name="connsiteX3" fmla="*/ 1110342 w 1110342"/>
                <a:gd name="connsiteY3" fmla="*/ 558800 h 870857"/>
                <a:gd name="connsiteX4" fmla="*/ 805543 w 1110342"/>
                <a:gd name="connsiteY4" fmla="*/ 870857 h 870857"/>
                <a:gd name="connsiteX5" fmla="*/ 246742 w 1110342"/>
                <a:gd name="connsiteY5" fmla="*/ 870857 h 870857"/>
                <a:gd name="connsiteX6" fmla="*/ 7257 w 1110342"/>
                <a:gd name="connsiteY6" fmla="*/ 624115 h 870857"/>
                <a:gd name="connsiteX0" fmla="*/ 7257 w 1106714"/>
                <a:gd name="connsiteY0" fmla="*/ 624115 h 870857"/>
                <a:gd name="connsiteX1" fmla="*/ 0 w 1106714"/>
                <a:gd name="connsiteY1" fmla="*/ 0 h 870857"/>
                <a:gd name="connsiteX2" fmla="*/ 1103085 w 1106714"/>
                <a:gd name="connsiteY2" fmla="*/ 0 h 870857"/>
                <a:gd name="connsiteX3" fmla="*/ 1095828 w 1106714"/>
                <a:gd name="connsiteY3" fmla="*/ 413658 h 870857"/>
                <a:gd name="connsiteX4" fmla="*/ 805543 w 1106714"/>
                <a:gd name="connsiteY4" fmla="*/ 870857 h 870857"/>
                <a:gd name="connsiteX5" fmla="*/ 246742 w 1106714"/>
                <a:gd name="connsiteY5" fmla="*/ 870857 h 870857"/>
                <a:gd name="connsiteX6" fmla="*/ 7257 w 1106714"/>
                <a:gd name="connsiteY6" fmla="*/ 624115 h 870857"/>
                <a:gd name="connsiteX0" fmla="*/ 7257 w 1106714"/>
                <a:gd name="connsiteY0" fmla="*/ 624115 h 870857"/>
                <a:gd name="connsiteX1" fmla="*/ 0 w 1106714"/>
                <a:gd name="connsiteY1" fmla="*/ 0 h 870857"/>
                <a:gd name="connsiteX2" fmla="*/ 1103085 w 1106714"/>
                <a:gd name="connsiteY2" fmla="*/ 0 h 870857"/>
                <a:gd name="connsiteX3" fmla="*/ 1095828 w 1106714"/>
                <a:gd name="connsiteY3" fmla="*/ 413658 h 870857"/>
                <a:gd name="connsiteX4" fmla="*/ 595086 w 1106714"/>
                <a:gd name="connsiteY4" fmla="*/ 870857 h 870857"/>
                <a:gd name="connsiteX5" fmla="*/ 246742 w 1106714"/>
                <a:gd name="connsiteY5" fmla="*/ 870857 h 870857"/>
                <a:gd name="connsiteX6" fmla="*/ 7257 w 1106714"/>
                <a:gd name="connsiteY6" fmla="*/ 624115 h 87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714" h="870857">
                  <a:moveTo>
                    <a:pt x="7257" y="624115"/>
                  </a:moveTo>
                  <a:cubicBezTo>
                    <a:pt x="1210" y="449944"/>
                    <a:pt x="6048" y="104019"/>
                    <a:pt x="0" y="0"/>
                  </a:cubicBezTo>
                  <a:lnTo>
                    <a:pt x="1103085" y="0"/>
                  </a:lnTo>
                  <a:cubicBezTo>
                    <a:pt x="1106714" y="128209"/>
                    <a:pt x="1087362" y="210458"/>
                    <a:pt x="1095828" y="413658"/>
                  </a:cubicBezTo>
                  <a:lnTo>
                    <a:pt x="595086" y="870857"/>
                  </a:lnTo>
                  <a:lnTo>
                    <a:pt x="246742" y="870857"/>
                  </a:lnTo>
                  <a:cubicBezTo>
                    <a:pt x="134256" y="757163"/>
                    <a:pt x="119743" y="753534"/>
                    <a:pt x="7257" y="624115"/>
                  </a:cubicBezTo>
                  <a:close/>
                </a:path>
              </a:pathLst>
            </a:custGeom>
            <a:solidFill>
              <a:schemeClr val="tx2">
                <a:lumMod val="50000"/>
              </a:schemeClr>
            </a:solidFill>
            <a:ln w="12700">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cxnSp>
          <p:nvCxnSpPr>
            <p:cNvPr id="288" name="Straight Connector 287"/>
            <p:cNvCxnSpPr/>
            <p:nvPr/>
          </p:nvCxnSpPr>
          <p:spPr>
            <a:xfrm rot="5400000">
              <a:off x="3823142" y="5815403"/>
              <a:ext cx="1459684" cy="34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0800000">
              <a:off x="4551282" y="6529863"/>
              <a:ext cx="12407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rot="16200000" flipH="1">
              <a:off x="4058161" y="5816015"/>
              <a:ext cx="1459684" cy="217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1" name="Straight Connector 290"/>
            <p:cNvCxnSpPr/>
            <p:nvPr/>
          </p:nvCxnSpPr>
          <p:spPr>
            <a:xfrm rot="16200000" flipH="1">
              <a:off x="4300437" y="5820481"/>
              <a:ext cx="1452427" cy="502"/>
            </a:xfrm>
            <a:prstGeom prst="line">
              <a:avLst/>
            </a:prstGeom>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5400000">
              <a:off x="4549971" y="5831031"/>
              <a:ext cx="1430655" cy="11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p:nvCxnSpPr>
          <p:spPr>
            <a:xfrm rot="5400000">
              <a:off x="4772678" y="5817104"/>
              <a:ext cx="14596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10800000">
              <a:off x="4551282" y="6296067"/>
              <a:ext cx="12407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p:nvCxnSpPr>
          <p:spPr>
            <a:xfrm rot="10800000">
              <a:off x="4551282" y="6069529"/>
              <a:ext cx="12407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rot="10800000">
              <a:off x="4551282" y="5842991"/>
              <a:ext cx="12407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p:nvCxnSpPr>
          <p:spPr>
            <a:xfrm rot="10800000">
              <a:off x="4551282" y="5616452"/>
              <a:ext cx="12407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0800000">
              <a:off x="4551282" y="5389914"/>
              <a:ext cx="1240746" cy="0"/>
            </a:xfrm>
            <a:prstGeom prst="line">
              <a:avLst/>
            </a:prstGeom>
          </p:spPr>
          <p:style>
            <a:lnRef idx="1">
              <a:schemeClr val="accent1"/>
            </a:lnRef>
            <a:fillRef idx="0">
              <a:schemeClr val="accent1"/>
            </a:fillRef>
            <a:effectRef idx="0">
              <a:schemeClr val="accent1"/>
            </a:effectRef>
            <a:fontRef idx="minor">
              <a:schemeClr val="tx1"/>
            </a:fontRef>
          </p:style>
        </p:cxnSp>
        <p:sp>
          <p:nvSpPr>
            <p:cNvPr id="299" name="TextBox 298"/>
            <p:cNvSpPr txBox="1"/>
            <p:nvPr/>
          </p:nvSpPr>
          <p:spPr>
            <a:xfrm>
              <a:off x="4417767" y="6517785"/>
              <a:ext cx="221209" cy="256185"/>
            </a:xfrm>
            <a:prstGeom prst="rect">
              <a:avLst/>
            </a:prstGeom>
            <a:noFill/>
          </p:spPr>
          <p:txBody>
            <a:bodyPr wrap="none" rtlCol="0">
              <a:spAutoFit/>
            </a:bodyPr>
            <a:lstStyle/>
            <a:p>
              <a:r>
                <a:rPr lang="en-US" sz="1400" dirty="0" smtClean="0"/>
                <a:t>0</a:t>
              </a:r>
              <a:endParaRPr lang="en-US" sz="1400" dirty="0"/>
            </a:p>
          </p:txBody>
        </p:sp>
        <p:sp>
          <p:nvSpPr>
            <p:cNvPr id="300" name="TextBox 299"/>
            <p:cNvSpPr txBox="1"/>
            <p:nvPr/>
          </p:nvSpPr>
          <p:spPr>
            <a:xfrm>
              <a:off x="4647203" y="6517785"/>
              <a:ext cx="221209" cy="256185"/>
            </a:xfrm>
            <a:prstGeom prst="rect">
              <a:avLst/>
            </a:prstGeom>
            <a:noFill/>
          </p:spPr>
          <p:txBody>
            <a:bodyPr wrap="none" rtlCol="0">
              <a:spAutoFit/>
            </a:bodyPr>
            <a:lstStyle/>
            <a:p>
              <a:r>
                <a:rPr lang="en-US" sz="1400" dirty="0" smtClean="0"/>
                <a:t>1</a:t>
              </a:r>
              <a:endParaRPr lang="en-US" sz="1400" dirty="0"/>
            </a:p>
          </p:txBody>
        </p:sp>
        <p:sp>
          <p:nvSpPr>
            <p:cNvPr id="301" name="TextBox 300"/>
            <p:cNvSpPr txBox="1"/>
            <p:nvPr/>
          </p:nvSpPr>
          <p:spPr>
            <a:xfrm>
              <a:off x="4876639" y="6517785"/>
              <a:ext cx="221209" cy="256185"/>
            </a:xfrm>
            <a:prstGeom prst="rect">
              <a:avLst/>
            </a:prstGeom>
            <a:noFill/>
          </p:spPr>
          <p:txBody>
            <a:bodyPr wrap="none" rtlCol="0">
              <a:spAutoFit/>
            </a:bodyPr>
            <a:lstStyle/>
            <a:p>
              <a:r>
                <a:rPr lang="en-US" sz="1400" dirty="0" smtClean="0"/>
                <a:t>2</a:t>
              </a:r>
              <a:endParaRPr lang="en-US" sz="1400" dirty="0"/>
            </a:p>
          </p:txBody>
        </p:sp>
        <p:sp>
          <p:nvSpPr>
            <p:cNvPr id="302" name="TextBox 301"/>
            <p:cNvSpPr txBox="1"/>
            <p:nvPr/>
          </p:nvSpPr>
          <p:spPr>
            <a:xfrm>
              <a:off x="5106075" y="6517785"/>
              <a:ext cx="221209" cy="256185"/>
            </a:xfrm>
            <a:prstGeom prst="rect">
              <a:avLst/>
            </a:prstGeom>
            <a:noFill/>
          </p:spPr>
          <p:txBody>
            <a:bodyPr wrap="none" rtlCol="0">
              <a:spAutoFit/>
            </a:bodyPr>
            <a:lstStyle/>
            <a:p>
              <a:r>
                <a:rPr lang="en-US" sz="1400" dirty="0" smtClean="0"/>
                <a:t>3</a:t>
              </a:r>
              <a:endParaRPr lang="en-US" sz="1400" dirty="0"/>
            </a:p>
          </p:txBody>
        </p:sp>
        <p:sp>
          <p:nvSpPr>
            <p:cNvPr id="303" name="TextBox 302"/>
            <p:cNvSpPr txBox="1"/>
            <p:nvPr/>
          </p:nvSpPr>
          <p:spPr>
            <a:xfrm>
              <a:off x="4268028" y="6128662"/>
              <a:ext cx="221209" cy="256185"/>
            </a:xfrm>
            <a:prstGeom prst="rect">
              <a:avLst/>
            </a:prstGeom>
            <a:noFill/>
          </p:spPr>
          <p:txBody>
            <a:bodyPr wrap="none" rtlCol="0">
              <a:spAutoFit/>
            </a:bodyPr>
            <a:lstStyle/>
            <a:p>
              <a:r>
                <a:rPr lang="en-US" sz="1400" dirty="0" smtClean="0"/>
                <a:t>1</a:t>
              </a:r>
              <a:endParaRPr lang="en-US" sz="1400" dirty="0"/>
            </a:p>
          </p:txBody>
        </p:sp>
        <p:sp>
          <p:nvSpPr>
            <p:cNvPr id="304" name="TextBox 303"/>
            <p:cNvSpPr txBox="1"/>
            <p:nvPr/>
          </p:nvSpPr>
          <p:spPr>
            <a:xfrm>
              <a:off x="4268028" y="5900062"/>
              <a:ext cx="221209" cy="256185"/>
            </a:xfrm>
            <a:prstGeom prst="rect">
              <a:avLst/>
            </a:prstGeom>
            <a:noFill/>
          </p:spPr>
          <p:txBody>
            <a:bodyPr wrap="none" rtlCol="0">
              <a:spAutoFit/>
            </a:bodyPr>
            <a:lstStyle/>
            <a:p>
              <a:r>
                <a:rPr lang="en-US" sz="1400" dirty="0" smtClean="0"/>
                <a:t>2</a:t>
              </a:r>
              <a:endParaRPr lang="en-US" sz="1400" dirty="0"/>
            </a:p>
          </p:txBody>
        </p:sp>
        <p:sp>
          <p:nvSpPr>
            <p:cNvPr id="305" name="TextBox 304"/>
            <p:cNvSpPr txBox="1"/>
            <p:nvPr/>
          </p:nvSpPr>
          <p:spPr>
            <a:xfrm>
              <a:off x="4268028" y="5671462"/>
              <a:ext cx="221209" cy="256185"/>
            </a:xfrm>
            <a:prstGeom prst="rect">
              <a:avLst/>
            </a:prstGeom>
            <a:noFill/>
          </p:spPr>
          <p:txBody>
            <a:bodyPr wrap="none" rtlCol="0">
              <a:spAutoFit/>
            </a:bodyPr>
            <a:lstStyle/>
            <a:p>
              <a:r>
                <a:rPr lang="en-US" sz="1400" dirty="0" smtClean="0"/>
                <a:t>3</a:t>
              </a:r>
              <a:endParaRPr lang="en-US" sz="1400" dirty="0"/>
            </a:p>
          </p:txBody>
        </p:sp>
        <p:sp>
          <p:nvSpPr>
            <p:cNvPr id="306" name="TextBox 305"/>
            <p:cNvSpPr txBox="1"/>
            <p:nvPr/>
          </p:nvSpPr>
          <p:spPr>
            <a:xfrm>
              <a:off x="4268028" y="5442862"/>
              <a:ext cx="221209" cy="256185"/>
            </a:xfrm>
            <a:prstGeom prst="rect">
              <a:avLst/>
            </a:prstGeom>
            <a:noFill/>
          </p:spPr>
          <p:txBody>
            <a:bodyPr wrap="none" rtlCol="0">
              <a:spAutoFit/>
            </a:bodyPr>
            <a:lstStyle/>
            <a:p>
              <a:r>
                <a:rPr lang="en-US" sz="1400" dirty="0" smtClean="0"/>
                <a:t>4</a:t>
              </a:r>
              <a:endParaRPr lang="en-US" sz="1400" dirty="0"/>
            </a:p>
          </p:txBody>
        </p:sp>
        <p:sp>
          <p:nvSpPr>
            <p:cNvPr id="307" name="TextBox 306"/>
            <p:cNvSpPr txBox="1"/>
            <p:nvPr/>
          </p:nvSpPr>
          <p:spPr>
            <a:xfrm>
              <a:off x="4275156" y="5214262"/>
              <a:ext cx="221209" cy="256185"/>
            </a:xfrm>
            <a:prstGeom prst="rect">
              <a:avLst/>
            </a:prstGeom>
            <a:noFill/>
          </p:spPr>
          <p:txBody>
            <a:bodyPr wrap="none" rtlCol="0">
              <a:spAutoFit/>
            </a:bodyPr>
            <a:lstStyle/>
            <a:p>
              <a:r>
                <a:rPr lang="en-US" sz="1400" dirty="0" smtClean="0"/>
                <a:t>5</a:t>
              </a:r>
              <a:endParaRPr lang="en-US" sz="1400" dirty="0"/>
            </a:p>
          </p:txBody>
        </p:sp>
        <p:sp>
          <p:nvSpPr>
            <p:cNvPr id="308" name="TextBox 307"/>
            <p:cNvSpPr txBox="1"/>
            <p:nvPr/>
          </p:nvSpPr>
          <p:spPr>
            <a:xfrm>
              <a:off x="5335511" y="6517785"/>
              <a:ext cx="221209" cy="256185"/>
            </a:xfrm>
            <a:prstGeom prst="rect">
              <a:avLst/>
            </a:prstGeom>
            <a:noFill/>
          </p:spPr>
          <p:txBody>
            <a:bodyPr wrap="none" rtlCol="0">
              <a:spAutoFit/>
            </a:bodyPr>
            <a:lstStyle/>
            <a:p>
              <a:r>
                <a:rPr lang="en-US" sz="1400" dirty="0" smtClean="0"/>
                <a:t>4</a:t>
              </a:r>
              <a:endParaRPr lang="en-US" sz="1400" dirty="0"/>
            </a:p>
          </p:txBody>
        </p:sp>
        <p:sp>
          <p:nvSpPr>
            <p:cNvPr id="309" name="Oval 308"/>
            <p:cNvSpPr/>
            <p:nvPr/>
          </p:nvSpPr>
          <p:spPr>
            <a:xfrm>
              <a:off x="5461162" y="5354263"/>
              <a:ext cx="82311" cy="82669"/>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10" name="Straight Connector 309"/>
            <p:cNvCxnSpPr/>
            <p:nvPr/>
          </p:nvCxnSpPr>
          <p:spPr>
            <a:xfrm rot="10800000">
              <a:off x="4551282" y="5187717"/>
              <a:ext cx="1240746" cy="0"/>
            </a:xfrm>
            <a:prstGeom prst="line">
              <a:avLst/>
            </a:prstGeom>
          </p:spPr>
          <p:style>
            <a:lnRef idx="1">
              <a:schemeClr val="accent1"/>
            </a:lnRef>
            <a:fillRef idx="0">
              <a:schemeClr val="accent1"/>
            </a:fillRef>
            <a:effectRef idx="0">
              <a:schemeClr val="accent1"/>
            </a:effectRef>
            <a:fontRef idx="minor">
              <a:schemeClr val="tx1"/>
            </a:fontRef>
          </p:style>
        </p:cxnSp>
        <p:sp>
          <p:nvSpPr>
            <p:cNvPr id="311" name="TextBox 310"/>
            <p:cNvSpPr txBox="1"/>
            <p:nvPr/>
          </p:nvSpPr>
          <p:spPr>
            <a:xfrm>
              <a:off x="4268028" y="4985662"/>
              <a:ext cx="221209" cy="256185"/>
            </a:xfrm>
            <a:prstGeom prst="rect">
              <a:avLst/>
            </a:prstGeom>
            <a:noFill/>
          </p:spPr>
          <p:txBody>
            <a:bodyPr wrap="none" rtlCol="0">
              <a:spAutoFit/>
            </a:bodyPr>
            <a:lstStyle/>
            <a:p>
              <a:r>
                <a:rPr lang="en-US" sz="1400" dirty="0" smtClean="0"/>
                <a:t>6</a:t>
              </a:r>
              <a:endParaRPr lang="en-US" sz="1400" dirty="0"/>
            </a:p>
          </p:txBody>
        </p:sp>
        <p:sp>
          <p:nvSpPr>
            <p:cNvPr id="312" name="Oval 311"/>
            <p:cNvSpPr/>
            <p:nvPr/>
          </p:nvSpPr>
          <p:spPr>
            <a:xfrm>
              <a:off x="4514676" y="5357497"/>
              <a:ext cx="76200" cy="762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13" name="Oval 312"/>
            <p:cNvSpPr/>
            <p:nvPr/>
          </p:nvSpPr>
          <p:spPr>
            <a:xfrm>
              <a:off x="4749531" y="5357497"/>
              <a:ext cx="76200" cy="762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14" name="Oval 313"/>
            <p:cNvSpPr/>
            <p:nvPr/>
          </p:nvSpPr>
          <p:spPr>
            <a:xfrm>
              <a:off x="4987918" y="5357497"/>
              <a:ext cx="76200" cy="762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15" name="Oval 314"/>
            <p:cNvSpPr/>
            <p:nvPr/>
          </p:nvSpPr>
          <p:spPr>
            <a:xfrm>
              <a:off x="5227402" y="5357497"/>
              <a:ext cx="76200" cy="762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16" name="Oval 315"/>
            <p:cNvSpPr/>
            <p:nvPr/>
          </p:nvSpPr>
          <p:spPr>
            <a:xfrm>
              <a:off x="4987921" y="5154304"/>
              <a:ext cx="76200" cy="762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17" name="Oval 316"/>
            <p:cNvSpPr/>
            <p:nvPr/>
          </p:nvSpPr>
          <p:spPr>
            <a:xfrm>
              <a:off x="5466886" y="5154307"/>
              <a:ext cx="76200" cy="762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18" name="Oval 317"/>
            <p:cNvSpPr/>
            <p:nvPr/>
          </p:nvSpPr>
          <p:spPr>
            <a:xfrm>
              <a:off x="4990113" y="5809348"/>
              <a:ext cx="76200" cy="762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19" name="Oval 318"/>
            <p:cNvSpPr/>
            <p:nvPr/>
          </p:nvSpPr>
          <p:spPr>
            <a:xfrm>
              <a:off x="4743378" y="5809351"/>
              <a:ext cx="76200" cy="762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cxnSp>
        <p:nvCxnSpPr>
          <p:cNvPr id="371" name="Straight Connector 370"/>
          <p:cNvCxnSpPr/>
          <p:nvPr/>
        </p:nvCxnSpPr>
        <p:spPr>
          <a:xfrm rot="5400000">
            <a:off x="-172867" y="3295893"/>
            <a:ext cx="6611112" cy="19322"/>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p:cNvCxnSpPr/>
          <p:nvPr/>
        </p:nvCxnSpPr>
        <p:spPr>
          <a:xfrm rot="5400000">
            <a:off x="2694859" y="3305009"/>
            <a:ext cx="6611818" cy="1794"/>
          </a:xfrm>
          <a:prstGeom prst="line">
            <a:avLst/>
          </a:prstGeom>
        </p:spPr>
        <p:style>
          <a:lnRef idx="1">
            <a:schemeClr val="accent1"/>
          </a:lnRef>
          <a:fillRef idx="0">
            <a:schemeClr val="accent1"/>
          </a:fillRef>
          <a:effectRef idx="0">
            <a:schemeClr val="accent1"/>
          </a:effectRef>
          <a:fontRef idx="minor">
            <a:schemeClr val="tx1"/>
          </a:fontRef>
        </p:style>
      </p:cxnSp>
      <p:sp>
        <p:nvSpPr>
          <p:cNvPr id="413" name="TextBox 412"/>
          <p:cNvSpPr txBox="1"/>
          <p:nvPr/>
        </p:nvSpPr>
        <p:spPr>
          <a:xfrm>
            <a:off x="2543629" y="-2614"/>
            <a:ext cx="624114" cy="646331"/>
          </a:xfrm>
          <a:prstGeom prst="rect">
            <a:avLst/>
          </a:prstGeom>
          <a:noFill/>
        </p:spPr>
        <p:txBody>
          <a:bodyPr wrap="square" rtlCol="0">
            <a:spAutoFit/>
          </a:bodyPr>
          <a:lstStyle/>
          <a:p>
            <a:r>
              <a:rPr lang="en-US" sz="3600" dirty="0" smtClean="0">
                <a:solidFill>
                  <a:srgbClr val="FF0000"/>
                </a:solidFill>
                <a:sym typeface="Wingdings"/>
              </a:rPr>
              <a:t></a:t>
            </a:r>
            <a:endParaRPr lang="en-US" sz="3600" dirty="0" smtClean="0">
              <a:solidFill>
                <a:srgbClr val="FF0000"/>
              </a:solidFill>
            </a:endParaRPr>
          </a:p>
        </p:txBody>
      </p:sp>
      <p:sp>
        <p:nvSpPr>
          <p:cNvPr id="414" name="TextBox 413"/>
          <p:cNvSpPr txBox="1"/>
          <p:nvPr/>
        </p:nvSpPr>
        <p:spPr>
          <a:xfrm>
            <a:off x="8476343" y="-2614"/>
            <a:ext cx="522513" cy="646331"/>
          </a:xfrm>
          <a:prstGeom prst="rect">
            <a:avLst/>
          </a:prstGeom>
          <a:noFill/>
        </p:spPr>
        <p:txBody>
          <a:bodyPr wrap="square" rtlCol="0">
            <a:spAutoFit/>
          </a:bodyPr>
          <a:lstStyle/>
          <a:p>
            <a:r>
              <a:rPr lang="en-US" sz="3600" dirty="0" smtClean="0">
                <a:solidFill>
                  <a:srgbClr val="00B050"/>
                </a:solidFill>
                <a:sym typeface="Wingdings"/>
              </a:rPr>
              <a:t></a:t>
            </a:r>
            <a:endParaRPr lang="en-US" sz="3600" dirty="0" smtClean="0">
              <a:solidFill>
                <a:srgbClr val="00B050"/>
              </a:solidFill>
            </a:endParaRPr>
          </a:p>
        </p:txBody>
      </p:sp>
      <p:sp>
        <p:nvSpPr>
          <p:cNvPr id="415" name="TextBox 414"/>
          <p:cNvSpPr txBox="1"/>
          <p:nvPr/>
        </p:nvSpPr>
        <p:spPr>
          <a:xfrm>
            <a:off x="2543629" y="2169639"/>
            <a:ext cx="624114" cy="646331"/>
          </a:xfrm>
          <a:prstGeom prst="rect">
            <a:avLst/>
          </a:prstGeom>
          <a:noFill/>
        </p:spPr>
        <p:txBody>
          <a:bodyPr wrap="square" rtlCol="0">
            <a:spAutoFit/>
          </a:bodyPr>
          <a:lstStyle/>
          <a:p>
            <a:r>
              <a:rPr lang="en-US" sz="3600" dirty="0" smtClean="0">
                <a:solidFill>
                  <a:srgbClr val="FF0000"/>
                </a:solidFill>
                <a:sym typeface="Wingdings"/>
              </a:rPr>
              <a:t></a:t>
            </a:r>
            <a:endParaRPr lang="en-US" sz="3600" dirty="0" smtClean="0">
              <a:solidFill>
                <a:srgbClr val="FF0000"/>
              </a:solidFill>
            </a:endParaRPr>
          </a:p>
        </p:txBody>
      </p:sp>
      <p:sp>
        <p:nvSpPr>
          <p:cNvPr id="416" name="TextBox 415"/>
          <p:cNvSpPr txBox="1"/>
          <p:nvPr/>
        </p:nvSpPr>
        <p:spPr>
          <a:xfrm>
            <a:off x="2543629" y="4324595"/>
            <a:ext cx="624114" cy="646331"/>
          </a:xfrm>
          <a:prstGeom prst="rect">
            <a:avLst/>
          </a:prstGeom>
          <a:noFill/>
        </p:spPr>
        <p:txBody>
          <a:bodyPr wrap="square" rtlCol="0">
            <a:spAutoFit/>
          </a:bodyPr>
          <a:lstStyle/>
          <a:p>
            <a:r>
              <a:rPr lang="en-US" sz="3600" dirty="0" smtClean="0">
                <a:solidFill>
                  <a:srgbClr val="FF0000"/>
                </a:solidFill>
                <a:sym typeface="Wingdings"/>
              </a:rPr>
              <a:t></a:t>
            </a:r>
            <a:endParaRPr lang="en-US" sz="3600" dirty="0" smtClean="0">
              <a:solidFill>
                <a:srgbClr val="FF0000"/>
              </a:solidFill>
            </a:endParaRPr>
          </a:p>
        </p:txBody>
      </p:sp>
      <p:sp>
        <p:nvSpPr>
          <p:cNvPr id="418" name="TextBox 417"/>
          <p:cNvSpPr txBox="1"/>
          <p:nvPr/>
        </p:nvSpPr>
        <p:spPr>
          <a:xfrm>
            <a:off x="5494529" y="2169639"/>
            <a:ext cx="522513" cy="646331"/>
          </a:xfrm>
          <a:prstGeom prst="rect">
            <a:avLst/>
          </a:prstGeom>
          <a:noFill/>
        </p:spPr>
        <p:txBody>
          <a:bodyPr wrap="square" rtlCol="0">
            <a:spAutoFit/>
          </a:bodyPr>
          <a:lstStyle/>
          <a:p>
            <a:r>
              <a:rPr lang="en-US" sz="3600" dirty="0" smtClean="0">
                <a:solidFill>
                  <a:srgbClr val="00B050"/>
                </a:solidFill>
                <a:sym typeface="Wingdings"/>
              </a:rPr>
              <a:t></a:t>
            </a:r>
            <a:endParaRPr lang="en-US" sz="3600" dirty="0" smtClean="0">
              <a:solidFill>
                <a:srgbClr val="00B050"/>
              </a:solidFill>
            </a:endParaRPr>
          </a:p>
        </p:txBody>
      </p:sp>
      <p:sp>
        <p:nvSpPr>
          <p:cNvPr id="419" name="TextBox 418"/>
          <p:cNvSpPr txBox="1"/>
          <p:nvPr/>
        </p:nvSpPr>
        <p:spPr>
          <a:xfrm>
            <a:off x="5494529" y="4324595"/>
            <a:ext cx="522513" cy="646331"/>
          </a:xfrm>
          <a:prstGeom prst="rect">
            <a:avLst/>
          </a:prstGeom>
          <a:noFill/>
        </p:spPr>
        <p:txBody>
          <a:bodyPr wrap="square" rtlCol="0">
            <a:spAutoFit/>
          </a:bodyPr>
          <a:lstStyle/>
          <a:p>
            <a:r>
              <a:rPr lang="en-US" sz="3600" dirty="0" smtClean="0">
                <a:solidFill>
                  <a:srgbClr val="00B050"/>
                </a:solidFill>
                <a:sym typeface="Wingdings"/>
              </a:rPr>
              <a:t></a:t>
            </a:r>
            <a:endParaRPr lang="en-US" sz="3600" dirty="0" smtClean="0">
              <a:solidFill>
                <a:srgbClr val="00B050"/>
              </a:solidFill>
            </a:endParaRPr>
          </a:p>
        </p:txBody>
      </p:sp>
      <p:sp>
        <p:nvSpPr>
          <p:cNvPr id="420" name="TextBox 419"/>
          <p:cNvSpPr txBox="1"/>
          <p:nvPr/>
        </p:nvSpPr>
        <p:spPr>
          <a:xfrm>
            <a:off x="5443728" y="-2614"/>
            <a:ext cx="624114" cy="646331"/>
          </a:xfrm>
          <a:prstGeom prst="rect">
            <a:avLst/>
          </a:prstGeom>
          <a:noFill/>
        </p:spPr>
        <p:txBody>
          <a:bodyPr wrap="square" rtlCol="0">
            <a:spAutoFit/>
          </a:bodyPr>
          <a:lstStyle/>
          <a:p>
            <a:r>
              <a:rPr lang="en-US" sz="3600" dirty="0" smtClean="0">
                <a:solidFill>
                  <a:srgbClr val="FF0000"/>
                </a:solidFill>
                <a:sym typeface="Wingdings"/>
              </a:rPr>
              <a:t></a:t>
            </a:r>
            <a:endParaRPr lang="en-US" sz="3600" dirty="0" smtClean="0">
              <a:solidFill>
                <a:srgbClr val="FF0000"/>
              </a:solidFill>
            </a:endParaRPr>
          </a:p>
        </p:txBody>
      </p:sp>
      <p:sp>
        <p:nvSpPr>
          <p:cNvPr id="421" name="Down Arrow 420"/>
          <p:cNvSpPr/>
          <p:nvPr/>
        </p:nvSpPr>
        <p:spPr>
          <a:xfrm>
            <a:off x="4800961" y="2125556"/>
            <a:ext cx="228600" cy="381000"/>
          </a:xfrm>
          <a:prstGeom prst="downArrow">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Down Arrow 421"/>
          <p:cNvSpPr/>
          <p:nvPr/>
        </p:nvSpPr>
        <p:spPr>
          <a:xfrm rot="16200000">
            <a:off x="5911304" y="1428870"/>
            <a:ext cx="228600" cy="381000"/>
          </a:xfrm>
          <a:prstGeom prst="downArrow">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Down Arrow 423"/>
          <p:cNvSpPr/>
          <p:nvPr/>
        </p:nvSpPr>
        <p:spPr>
          <a:xfrm rot="16200000">
            <a:off x="3015704" y="5836485"/>
            <a:ext cx="228600" cy="381000"/>
          </a:xfrm>
          <a:prstGeom prst="downArrow">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Down Arrow 425"/>
          <p:cNvSpPr/>
          <p:nvPr/>
        </p:nvSpPr>
        <p:spPr>
          <a:xfrm rot="16200000">
            <a:off x="3059247" y="1399841"/>
            <a:ext cx="228600" cy="381000"/>
          </a:xfrm>
          <a:prstGeom prst="downArrow">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Down Arrow 426"/>
          <p:cNvSpPr/>
          <p:nvPr/>
        </p:nvSpPr>
        <p:spPr>
          <a:xfrm rot="16200000">
            <a:off x="3044733" y="3641158"/>
            <a:ext cx="228600" cy="381000"/>
          </a:xfrm>
          <a:prstGeom prst="downArrow">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Down Arrow 340"/>
          <p:cNvSpPr/>
          <p:nvPr/>
        </p:nvSpPr>
        <p:spPr>
          <a:xfrm>
            <a:off x="1803761" y="2154585"/>
            <a:ext cx="228600" cy="381000"/>
          </a:xfrm>
          <a:prstGeom prst="downArrow">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Down Arrow 341"/>
          <p:cNvSpPr/>
          <p:nvPr/>
        </p:nvSpPr>
        <p:spPr>
          <a:xfrm>
            <a:off x="1767475" y="4308816"/>
            <a:ext cx="228600" cy="381000"/>
          </a:xfrm>
          <a:prstGeom prst="downArrow">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TextBox 319"/>
          <p:cNvSpPr txBox="1"/>
          <p:nvPr/>
        </p:nvSpPr>
        <p:spPr>
          <a:xfrm>
            <a:off x="0" y="1912228"/>
            <a:ext cx="372218" cy="276999"/>
          </a:xfrm>
          <a:prstGeom prst="rect">
            <a:avLst/>
          </a:prstGeom>
          <a:noFill/>
        </p:spPr>
        <p:txBody>
          <a:bodyPr wrap="none" rtlCol="0">
            <a:spAutoFit/>
          </a:bodyPr>
          <a:lstStyle/>
          <a:p>
            <a:r>
              <a:rPr lang="en-US" sz="1200" dirty="0" smtClean="0">
                <a:latin typeface="Arial" pitchFamily="34" charset="0"/>
                <a:cs typeface="Arial" pitchFamily="34" charset="0"/>
              </a:rPr>
              <a:t>(a)</a:t>
            </a:r>
            <a:endParaRPr lang="en-US" sz="1200" dirty="0">
              <a:latin typeface="Arial" pitchFamily="34" charset="0"/>
              <a:cs typeface="Arial" pitchFamily="34" charset="0"/>
            </a:endParaRPr>
          </a:p>
        </p:txBody>
      </p:sp>
      <p:sp>
        <p:nvSpPr>
          <p:cNvPr id="321" name="TextBox 320"/>
          <p:cNvSpPr txBox="1"/>
          <p:nvPr/>
        </p:nvSpPr>
        <p:spPr>
          <a:xfrm>
            <a:off x="3149600" y="1912228"/>
            <a:ext cx="372218" cy="276999"/>
          </a:xfrm>
          <a:prstGeom prst="rect">
            <a:avLst/>
          </a:prstGeom>
          <a:noFill/>
        </p:spPr>
        <p:txBody>
          <a:bodyPr wrap="none" rtlCol="0">
            <a:spAutoFit/>
          </a:bodyPr>
          <a:lstStyle/>
          <a:p>
            <a:r>
              <a:rPr lang="en-US" sz="1200" dirty="0" smtClean="0">
                <a:latin typeface="Arial" pitchFamily="34" charset="0"/>
                <a:cs typeface="Arial" pitchFamily="34" charset="0"/>
              </a:rPr>
              <a:t>(b)</a:t>
            </a:r>
            <a:endParaRPr lang="en-US" sz="1200" dirty="0">
              <a:latin typeface="Arial" pitchFamily="34" charset="0"/>
              <a:cs typeface="Arial" pitchFamily="34" charset="0"/>
            </a:endParaRPr>
          </a:p>
        </p:txBody>
      </p:sp>
      <p:sp>
        <p:nvSpPr>
          <p:cNvPr id="322" name="TextBox 321"/>
          <p:cNvSpPr txBox="1"/>
          <p:nvPr/>
        </p:nvSpPr>
        <p:spPr>
          <a:xfrm>
            <a:off x="6007100" y="1924928"/>
            <a:ext cx="364202" cy="276999"/>
          </a:xfrm>
          <a:prstGeom prst="rect">
            <a:avLst/>
          </a:prstGeom>
          <a:noFill/>
        </p:spPr>
        <p:txBody>
          <a:bodyPr wrap="none" rtlCol="0">
            <a:spAutoFit/>
          </a:bodyPr>
          <a:lstStyle/>
          <a:p>
            <a:r>
              <a:rPr lang="en-US" sz="1200" dirty="0" smtClean="0">
                <a:latin typeface="Arial" pitchFamily="34" charset="0"/>
                <a:cs typeface="Arial" pitchFamily="34" charset="0"/>
              </a:rPr>
              <a:t>(c)</a:t>
            </a:r>
            <a:endParaRPr lang="en-US" sz="1200" dirty="0">
              <a:latin typeface="Arial" pitchFamily="34" charset="0"/>
              <a:cs typeface="Arial" pitchFamily="34" charset="0"/>
            </a:endParaRPr>
          </a:p>
        </p:txBody>
      </p:sp>
      <p:sp>
        <p:nvSpPr>
          <p:cNvPr id="323" name="TextBox 322"/>
          <p:cNvSpPr txBox="1"/>
          <p:nvPr/>
        </p:nvSpPr>
        <p:spPr>
          <a:xfrm>
            <a:off x="0" y="4108188"/>
            <a:ext cx="372218" cy="276999"/>
          </a:xfrm>
          <a:prstGeom prst="rect">
            <a:avLst/>
          </a:prstGeom>
          <a:noFill/>
        </p:spPr>
        <p:txBody>
          <a:bodyPr wrap="none" rtlCol="0">
            <a:spAutoFit/>
          </a:bodyPr>
          <a:lstStyle/>
          <a:p>
            <a:r>
              <a:rPr lang="en-US" sz="1200" dirty="0" smtClean="0">
                <a:latin typeface="Arial" pitchFamily="34" charset="0"/>
                <a:cs typeface="Arial" pitchFamily="34" charset="0"/>
              </a:rPr>
              <a:t>(d)</a:t>
            </a:r>
            <a:endParaRPr lang="en-US" sz="1200" dirty="0">
              <a:latin typeface="Arial" pitchFamily="34" charset="0"/>
              <a:cs typeface="Arial" pitchFamily="34" charset="0"/>
            </a:endParaRPr>
          </a:p>
        </p:txBody>
      </p:sp>
      <p:sp>
        <p:nvSpPr>
          <p:cNvPr id="324" name="TextBox 323"/>
          <p:cNvSpPr txBox="1"/>
          <p:nvPr/>
        </p:nvSpPr>
        <p:spPr>
          <a:xfrm>
            <a:off x="3136900" y="4108188"/>
            <a:ext cx="372218" cy="276999"/>
          </a:xfrm>
          <a:prstGeom prst="rect">
            <a:avLst/>
          </a:prstGeom>
          <a:noFill/>
        </p:spPr>
        <p:txBody>
          <a:bodyPr wrap="none" rtlCol="0">
            <a:spAutoFit/>
          </a:bodyPr>
          <a:lstStyle/>
          <a:p>
            <a:r>
              <a:rPr lang="en-US" sz="1200" dirty="0" smtClean="0">
                <a:latin typeface="Arial" pitchFamily="34" charset="0"/>
                <a:cs typeface="Arial" pitchFamily="34" charset="0"/>
              </a:rPr>
              <a:t>(e)</a:t>
            </a:r>
            <a:endParaRPr lang="en-US" sz="1200" dirty="0">
              <a:latin typeface="Arial" pitchFamily="34" charset="0"/>
              <a:cs typeface="Arial" pitchFamily="34" charset="0"/>
            </a:endParaRPr>
          </a:p>
        </p:txBody>
      </p:sp>
      <p:sp>
        <p:nvSpPr>
          <p:cNvPr id="325" name="TextBox 324"/>
          <p:cNvSpPr txBox="1"/>
          <p:nvPr/>
        </p:nvSpPr>
        <p:spPr>
          <a:xfrm>
            <a:off x="0" y="6304073"/>
            <a:ext cx="330540" cy="276999"/>
          </a:xfrm>
          <a:prstGeom prst="rect">
            <a:avLst/>
          </a:prstGeom>
          <a:noFill/>
        </p:spPr>
        <p:txBody>
          <a:bodyPr wrap="none" rtlCol="0">
            <a:spAutoFit/>
          </a:bodyPr>
          <a:lstStyle/>
          <a:p>
            <a:r>
              <a:rPr lang="en-US" sz="1200" dirty="0" smtClean="0">
                <a:latin typeface="Arial" pitchFamily="34" charset="0"/>
                <a:cs typeface="Arial" pitchFamily="34" charset="0"/>
              </a:rPr>
              <a:t>(f)</a:t>
            </a:r>
            <a:endParaRPr lang="en-US" sz="1200" dirty="0">
              <a:latin typeface="Arial" pitchFamily="34" charset="0"/>
              <a:cs typeface="Arial" pitchFamily="34" charset="0"/>
            </a:endParaRPr>
          </a:p>
        </p:txBody>
      </p:sp>
      <p:sp>
        <p:nvSpPr>
          <p:cNvPr id="326" name="TextBox 325"/>
          <p:cNvSpPr txBox="1"/>
          <p:nvPr/>
        </p:nvSpPr>
        <p:spPr>
          <a:xfrm>
            <a:off x="3124200" y="6304073"/>
            <a:ext cx="372218" cy="276999"/>
          </a:xfrm>
          <a:prstGeom prst="rect">
            <a:avLst/>
          </a:prstGeom>
          <a:noFill/>
        </p:spPr>
        <p:txBody>
          <a:bodyPr wrap="none" rtlCol="0">
            <a:spAutoFit/>
          </a:bodyPr>
          <a:lstStyle/>
          <a:p>
            <a:r>
              <a:rPr lang="en-US" sz="1200" dirty="0" smtClean="0">
                <a:latin typeface="Arial" pitchFamily="34" charset="0"/>
                <a:cs typeface="Arial" pitchFamily="34" charset="0"/>
              </a:rPr>
              <a:t>(g)</a:t>
            </a:r>
            <a:endParaRPr lang="en-US" sz="1200" dirty="0">
              <a:latin typeface="Arial" pitchFamily="34" charset="0"/>
              <a:cs typeface="Arial" pitchFamily="34" charset="0"/>
            </a:endParaRPr>
          </a:p>
        </p:txBody>
      </p:sp>
      <p:sp>
        <p:nvSpPr>
          <p:cNvPr id="330" name="TextBox 329"/>
          <p:cNvSpPr txBox="1"/>
          <p:nvPr/>
        </p:nvSpPr>
        <p:spPr>
          <a:xfrm>
            <a:off x="3171372" y="2"/>
            <a:ext cx="769257" cy="307777"/>
          </a:xfrm>
          <a:prstGeom prst="rect">
            <a:avLst/>
          </a:prstGeom>
          <a:noFill/>
        </p:spPr>
        <p:txBody>
          <a:bodyPr wrap="square" rtlCol="0">
            <a:spAutoFit/>
          </a:bodyPr>
          <a:lstStyle/>
          <a:p>
            <a:r>
              <a:rPr lang="en-US" sz="1400" dirty="0" smtClean="0">
                <a:solidFill>
                  <a:schemeClr val="tx2"/>
                </a:solidFill>
                <a:latin typeface="Arial" pitchFamily="34" charset="0"/>
                <a:cs typeface="Arial" pitchFamily="34" charset="0"/>
              </a:rPr>
              <a:t>parity</a:t>
            </a:r>
          </a:p>
        </p:txBody>
      </p:sp>
      <p:sp>
        <p:nvSpPr>
          <p:cNvPr id="331" name="TextBox 330"/>
          <p:cNvSpPr txBox="1"/>
          <p:nvPr/>
        </p:nvSpPr>
        <p:spPr>
          <a:xfrm>
            <a:off x="6008915" y="0"/>
            <a:ext cx="769257" cy="307777"/>
          </a:xfrm>
          <a:prstGeom prst="rect">
            <a:avLst/>
          </a:prstGeom>
          <a:noFill/>
        </p:spPr>
        <p:txBody>
          <a:bodyPr wrap="square" rtlCol="0">
            <a:spAutoFit/>
          </a:bodyPr>
          <a:lstStyle/>
          <a:p>
            <a:r>
              <a:rPr lang="en-US" sz="1400" dirty="0" smtClean="0">
                <a:solidFill>
                  <a:schemeClr val="tx2"/>
                </a:solidFill>
                <a:latin typeface="Arial" pitchFamily="34" charset="0"/>
                <a:cs typeface="Arial" pitchFamily="34" charset="0"/>
              </a:rPr>
              <a:t>parity</a:t>
            </a:r>
          </a:p>
        </p:txBody>
      </p:sp>
      <p:sp>
        <p:nvSpPr>
          <p:cNvPr id="332" name="TextBox 331"/>
          <p:cNvSpPr txBox="1"/>
          <p:nvPr/>
        </p:nvSpPr>
        <p:spPr>
          <a:xfrm>
            <a:off x="3149600" y="2161439"/>
            <a:ext cx="769257" cy="307777"/>
          </a:xfrm>
          <a:prstGeom prst="rect">
            <a:avLst/>
          </a:prstGeom>
          <a:noFill/>
        </p:spPr>
        <p:txBody>
          <a:bodyPr wrap="square" rtlCol="0">
            <a:spAutoFit/>
          </a:bodyPr>
          <a:lstStyle/>
          <a:p>
            <a:r>
              <a:rPr lang="en-US" sz="1400" dirty="0" smtClean="0">
                <a:solidFill>
                  <a:schemeClr val="tx2"/>
                </a:solidFill>
                <a:latin typeface="Arial" pitchFamily="34" charset="0"/>
                <a:cs typeface="Arial" pitchFamily="34" charset="0"/>
              </a:rPr>
              <a:t>interval</a:t>
            </a:r>
          </a:p>
        </p:txBody>
      </p:sp>
      <p:sp>
        <p:nvSpPr>
          <p:cNvPr id="333" name="TextBox 332"/>
          <p:cNvSpPr txBox="1"/>
          <p:nvPr/>
        </p:nvSpPr>
        <p:spPr>
          <a:xfrm>
            <a:off x="3156857" y="4344700"/>
            <a:ext cx="979714" cy="307777"/>
          </a:xfrm>
          <a:prstGeom prst="rect">
            <a:avLst/>
          </a:prstGeom>
          <a:noFill/>
        </p:spPr>
        <p:txBody>
          <a:bodyPr wrap="square" rtlCol="0">
            <a:spAutoFit/>
          </a:bodyPr>
          <a:lstStyle/>
          <a:p>
            <a:r>
              <a:rPr lang="en-US" sz="1400" dirty="0" smtClean="0">
                <a:solidFill>
                  <a:schemeClr val="tx2"/>
                </a:solidFill>
                <a:latin typeface="Arial" pitchFamily="34" charset="0"/>
                <a:cs typeface="Arial" pitchFamily="34" charset="0"/>
              </a:rPr>
              <a:t>octagon</a:t>
            </a:r>
            <a:endParaRPr lang="en-US" sz="1400" dirty="0">
              <a:solidFill>
                <a:schemeClr val="tx2"/>
              </a:solidFill>
              <a:latin typeface="Arial" pitchFamily="34" charset="0"/>
              <a:cs typeface="Arial" pitchFamily="34" charset="0"/>
            </a:endParaRPr>
          </a:p>
        </p:txBody>
      </p:sp>
      <p:grpSp>
        <p:nvGrpSpPr>
          <p:cNvPr id="81" name="Group 334"/>
          <p:cNvGrpSpPr/>
          <p:nvPr/>
        </p:nvGrpSpPr>
        <p:grpSpPr>
          <a:xfrm>
            <a:off x="225048" y="374241"/>
            <a:ext cx="1068592" cy="1516928"/>
            <a:chOff x="-52593" y="525996"/>
            <a:chExt cx="1068592" cy="1516928"/>
          </a:xfrm>
        </p:grpSpPr>
        <p:sp>
          <p:nvSpPr>
            <p:cNvPr id="359" name="TextBox 358"/>
            <p:cNvSpPr txBox="1"/>
            <p:nvPr/>
          </p:nvSpPr>
          <p:spPr>
            <a:xfrm>
              <a:off x="223149" y="533254"/>
              <a:ext cx="560622" cy="430887"/>
            </a:xfrm>
            <a:prstGeom prst="rect">
              <a:avLst/>
            </a:prstGeom>
            <a:noFill/>
          </p:spPr>
          <p:txBody>
            <a:bodyPr wrap="square" rtlCol="0">
              <a:spAutoFit/>
            </a:bodyPr>
            <a:lstStyle/>
            <a:p>
              <a:r>
                <a:rPr lang="en-US" sz="1100" dirty="0" smtClean="0">
                  <a:latin typeface="Arial" pitchFamily="34" charset="0"/>
                  <a:cs typeface="Arial" pitchFamily="34" charset="0"/>
                </a:rPr>
                <a:t>x+=z; </a:t>
              </a:r>
              <a:br>
                <a:rPr lang="en-US" sz="1100" dirty="0" smtClean="0">
                  <a:latin typeface="Arial" pitchFamily="34" charset="0"/>
                  <a:cs typeface="Arial" pitchFamily="34" charset="0"/>
                </a:rPr>
              </a:br>
              <a:r>
                <a:rPr lang="en-US" sz="1100" dirty="0" smtClean="0">
                  <a:latin typeface="Arial" pitchFamily="34" charset="0"/>
                  <a:cs typeface="Arial" pitchFamily="34" charset="0"/>
                </a:rPr>
                <a:t>x+=z </a:t>
              </a:r>
            </a:p>
          </p:txBody>
        </p:sp>
        <p:sp>
          <p:nvSpPr>
            <p:cNvPr id="360" name="TextBox 359"/>
            <p:cNvSpPr txBox="1"/>
            <p:nvPr/>
          </p:nvSpPr>
          <p:spPr>
            <a:xfrm>
              <a:off x="223149" y="894298"/>
              <a:ext cx="553365" cy="430887"/>
            </a:xfrm>
            <a:prstGeom prst="rect">
              <a:avLst/>
            </a:prstGeom>
            <a:noFill/>
          </p:spPr>
          <p:txBody>
            <a:bodyPr wrap="square" rtlCol="0">
              <a:spAutoFit/>
            </a:bodyPr>
            <a:lstStyle/>
            <a:p>
              <a:pPr>
                <a:tabLst>
                  <a:tab pos="282575" algn="l"/>
                </a:tabLst>
              </a:pPr>
              <a:r>
                <a:rPr lang="en-US" sz="1100" dirty="0" smtClean="0">
                  <a:latin typeface="Arial" pitchFamily="34" charset="0"/>
                  <a:cs typeface="Arial" pitchFamily="34" charset="0"/>
                </a:rPr>
                <a:t>z++; </a:t>
              </a:r>
            </a:p>
            <a:p>
              <a:r>
                <a:rPr lang="en-US" sz="1100" dirty="0" smtClean="0">
                  <a:latin typeface="Arial" pitchFamily="34" charset="0"/>
                  <a:cs typeface="Arial" pitchFamily="34" charset="0"/>
                </a:rPr>
                <a:t>z++;</a:t>
              </a:r>
            </a:p>
          </p:txBody>
        </p:sp>
        <p:sp>
          <p:nvSpPr>
            <p:cNvPr id="361" name="TextBox 360"/>
            <p:cNvSpPr txBox="1"/>
            <p:nvPr/>
          </p:nvSpPr>
          <p:spPr>
            <a:xfrm>
              <a:off x="223148" y="1273483"/>
              <a:ext cx="792851" cy="769441"/>
            </a:xfrm>
            <a:prstGeom prst="rect">
              <a:avLst/>
            </a:prstGeom>
            <a:noFill/>
          </p:spPr>
          <p:txBody>
            <a:bodyPr wrap="square" rtlCol="0">
              <a:spAutoFit/>
            </a:bodyPr>
            <a:lstStyle/>
            <a:p>
              <a:r>
                <a:rPr lang="en-US" sz="1100" dirty="0" smtClean="0">
                  <a:latin typeface="Arial" pitchFamily="34" charset="0"/>
                  <a:cs typeface="Arial" pitchFamily="34" charset="0"/>
                </a:rPr>
                <a:t>y1=f(x)</a:t>
              </a:r>
            </a:p>
            <a:p>
              <a:r>
                <a:rPr lang="en-US" sz="1100" dirty="0" smtClean="0">
                  <a:latin typeface="Arial" pitchFamily="34" charset="0"/>
                  <a:cs typeface="Arial" pitchFamily="34" charset="0"/>
                </a:rPr>
                <a:t>y2=x</a:t>
              </a:r>
            </a:p>
            <a:p>
              <a:r>
                <a:rPr lang="en-US" sz="1100" dirty="0" smtClean="0">
                  <a:latin typeface="Arial" pitchFamily="34" charset="0"/>
                  <a:cs typeface="Arial" pitchFamily="34" charset="0"/>
                </a:rPr>
                <a:t>assert </a:t>
              </a:r>
            </a:p>
            <a:p>
              <a:r>
                <a:rPr lang="en-US" sz="1100" dirty="0" smtClean="0">
                  <a:latin typeface="Arial" pitchFamily="34" charset="0"/>
                  <a:cs typeface="Arial" pitchFamily="34" charset="0"/>
                </a:rPr>
                <a:t>   y1!= y2</a:t>
              </a:r>
            </a:p>
          </p:txBody>
        </p:sp>
        <p:sp>
          <p:nvSpPr>
            <p:cNvPr id="328" name="TextBox 327"/>
            <p:cNvSpPr txBox="1"/>
            <p:nvPr/>
          </p:nvSpPr>
          <p:spPr>
            <a:xfrm>
              <a:off x="-52593" y="525996"/>
              <a:ext cx="381128" cy="261610"/>
            </a:xfrm>
            <a:prstGeom prst="rect">
              <a:avLst/>
            </a:prstGeom>
            <a:noFill/>
          </p:spPr>
          <p:txBody>
            <a:bodyPr wrap="square" rtlCol="0">
              <a:spAutoFit/>
            </a:bodyPr>
            <a:lstStyle/>
            <a:p>
              <a:r>
                <a:rPr lang="en-US" sz="1100" dirty="0" smtClean="0">
                  <a:latin typeface="Arial" pitchFamily="34" charset="0"/>
                  <a:cs typeface="Arial" pitchFamily="34" charset="0"/>
                </a:rPr>
                <a:t>T1</a:t>
              </a:r>
            </a:p>
          </p:txBody>
        </p:sp>
        <p:sp>
          <p:nvSpPr>
            <p:cNvPr id="329" name="TextBox 328"/>
            <p:cNvSpPr txBox="1"/>
            <p:nvPr/>
          </p:nvSpPr>
          <p:spPr>
            <a:xfrm>
              <a:off x="-52593" y="896106"/>
              <a:ext cx="348340" cy="261610"/>
            </a:xfrm>
            <a:prstGeom prst="rect">
              <a:avLst/>
            </a:prstGeom>
            <a:noFill/>
          </p:spPr>
          <p:txBody>
            <a:bodyPr wrap="square" rtlCol="0">
              <a:spAutoFit/>
            </a:bodyPr>
            <a:lstStyle/>
            <a:p>
              <a:r>
                <a:rPr lang="en-US" sz="1100" dirty="0" smtClean="0">
                  <a:latin typeface="Arial" pitchFamily="34" charset="0"/>
                  <a:cs typeface="Arial" pitchFamily="34" charset="0"/>
                </a:rPr>
                <a:t>T2</a:t>
              </a:r>
            </a:p>
          </p:txBody>
        </p:sp>
        <p:sp>
          <p:nvSpPr>
            <p:cNvPr id="334" name="TextBox 333"/>
            <p:cNvSpPr txBox="1"/>
            <p:nvPr/>
          </p:nvSpPr>
          <p:spPr>
            <a:xfrm>
              <a:off x="-52593" y="1273478"/>
              <a:ext cx="348343" cy="261610"/>
            </a:xfrm>
            <a:prstGeom prst="rect">
              <a:avLst/>
            </a:prstGeom>
            <a:noFill/>
          </p:spPr>
          <p:txBody>
            <a:bodyPr wrap="square" rtlCol="0">
              <a:spAutoFit/>
            </a:bodyPr>
            <a:lstStyle/>
            <a:p>
              <a:r>
                <a:rPr lang="en-US" sz="1100" dirty="0" smtClean="0">
                  <a:latin typeface="Arial" pitchFamily="34" charset="0"/>
                  <a:cs typeface="Arial" pitchFamily="34" charset="0"/>
                </a:rPr>
                <a:t>T3</a:t>
              </a:r>
            </a:p>
          </p:txBody>
        </p:sp>
      </p:grpSp>
      <p:grpSp>
        <p:nvGrpSpPr>
          <p:cNvPr id="82" name="Group 339"/>
          <p:cNvGrpSpPr/>
          <p:nvPr/>
        </p:nvGrpSpPr>
        <p:grpSpPr>
          <a:xfrm>
            <a:off x="3280305" y="381498"/>
            <a:ext cx="1068592" cy="1516928"/>
            <a:chOff x="215916" y="533253"/>
            <a:chExt cx="1068592" cy="1516928"/>
          </a:xfrm>
        </p:grpSpPr>
        <p:grpSp>
          <p:nvGrpSpPr>
            <p:cNvPr id="83" name="Group 334"/>
            <p:cNvGrpSpPr/>
            <p:nvPr/>
          </p:nvGrpSpPr>
          <p:grpSpPr>
            <a:xfrm>
              <a:off x="215916" y="533253"/>
              <a:ext cx="1068592" cy="1516928"/>
              <a:chOff x="-52593" y="525996"/>
              <a:chExt cx="1068592" cy="1516928"/>
            </a:xfrm>
          </p:grpSpPr>
          <p:sp>
            <p:nvSpPr>
              <p:cNvPr id="347" name="TextBox 346"/>
              <p:cNvSpPr txBox="1"/>
              <p:nvPr/>
            </p:nvSpPr>
            <p:spPr>
              <a:xfrm>
                <a:off x="223149" y="533254"/>
                <a:ext cx="560622" cy="430887"/>
              </a:xfrm>
              <a:prstGeom prst="rect">
                <a:avLst/>
              </a:prstGeom>
              <a:noFill/>
            </p:spPr>
            <p:txBody>
              <a:bodyPr wrap="square" rtlCol="0">
                <a:spAutoFit/>
              </a:bodyPr>
              <a:lstStyle/>
              <a:p>
                <a:r>
                  <a:rPr lang="en-US" sz="1100" dirty="0" smtClean="0">
                    <a:latin typeface="Arial" pitchFamily="34" charset="0"/>
                    <a:cs typeface="Arial" pitchFamily="34" charset="0"/>
                  </a:rPr>
                  <a:t>x+=z; </a:t>
                </a:r>
                <a:br>
                  <a:rPr lang="en-US" sz="1100" dirty="0" smtClean="0">
                    <a:latin typeface="Arial" pitchFamily="34" charset="0"/>
                    <a:cs typeface="Arial" pitchFamily="34" charset="0"/>
                  </a:rPr>
                </a:br>
                <a:r>
                  <a:rPr lang="en-US" sz="1100" dirty="0" smtClean="0">
                    <a:latin typeface="Arial" pitchFamily="34" charset="0"/>
                    <a:cs typeface="Arial" pitchFamily="34" charset="0"/>
                  </a:rPr>
                  <a:t>x+=z </a:t>
                </a:r>
              </a:p>
            </p:txBody>
          </p:sp>
          <p:sp>
            <p:nvSpPr>
              <p:cNvPr id="348" name="TextBox 347"/>
              <p:cNvSpPr txBox="1"/>
              <p:nvPr/>
            </p:nvSpPr>
            <p:spPr>
              <a:xfrm>
                <a:off x="223149" y="894298"/>
                <a:ext cx="553365" cy="430887"/>
              </a:xfrm>
              <a:prstGeom prst="rect">
                <a:avLst/>
              </a:prstGeom>
              <a:noFill/>
            </p:spPr>
            <p:txBody>
              <a:bodyPr wrap="square" rtlCol="0">
                <a:spAutoFit/>
              </a:bodyPr>
              <a:lstStyle/>
              <a:p>
                <a:pPr>
                  <a:tabLst>
                    <a:tab pos="282575" algn="l"/>
                  </a:tabLst>
                </a:pPr>
                <a:r>
                  <a:rPr lang="en-US" sz="1100" dirty="0" smtClean="0">
                    <a:latin typeface="Arial" pitchFamily="34" charset="0"/>
                    <a:cs typeface="Arial" pitchFamily="34" charset="0"/>
                  </a:rPr>
                  <a:t>z++; </a:t>
                </a:r>
              </a:p>
              <a:p>
                <a:r>
                  <a:rPr lang="en-US" sz="1100" dirty="0" smtClean="0">
                    <a:latin typeface="Arial" pitchFamily="34" charset="0"/>
                    <a:cs typeface="Arial" pitchFamily="34" charset="0"/>
                  </a:rPr>
                  <a:t>z++;</a:t>
                </a:r>
              </a:p>
            </p:txBody>
          </p:sp>
          <p:sp>
            <p:nvSpPr>
              <p:cNvPr id="349" name="TextBox 348"/>
              <p:cNvSpPr txBox="1"/>
              <p:nvPr/>
            </p:nvSpPr>
            <p:spPr>
              <a:xfrm>
                <a:off x="223148" y="1273483"/>
                <a:ext cx="792851" cy="769441"/>
              </a:xfrm>
              <a:prstGeom prst="rect">
                <a:avLst/>
              </a:prstGeom>
              <a:noFill/>
            </p:spPr>
            <p:txBody>
              <a:bodyPr wrap="square" rtlCol="0">
                <a:spAutoFit/>
              </a:bodyPr>
              <a:lstStyle/>
              <a:p>
                <a:r>
                  <a:rPr lang="en-US" sz="1100" dirty="0" smtClean="0">
                    <a:latin typeface="Arial" pitchFamily="34" charset="0"/>
                    <a:cs typeface="Arial" pitchFamily="34" charset="0"/>
                  </a:rPr>
                  <a:t>y1=f(x)</a:t>
                </a:r>
              </a:p>
              <a:p>
                <a:r>
                  <a:rPr lang="en-US" sz="1100" dirty="0" smtClean="0">
                    <a:latin typeface="Arial" pitchFamily="34" charset="0"/>
                    <a:cs typeface="Arial" pitchFamily="34" charset="0"/>
                  </a:rPr>
                  <a:t>y2=x</a:t>
                </a:r>
              </a:p>
              <a:p>
                <a:r>
                  <a:rPr lang="en-US" sz="1100" dirty="0" smtClean="0">
                    <a:latin typeface="Arial" pitchFamily="34" charset="0"/>
                    <a:cs typeface="Arial" pitchFamily="34" charset="0"/>
                  </a:rPr>
                  <a:t>assert </a:t>
                </a:r>
              </a:p>
              <a:p>
                <a:r>
                  <a:rPr lang="en-US" sz="1100" dirty="0" smtClean="0">
                    <a:latin typeface="Arial" pitchFamily="34" charset="0"/>
                    <a:cs typeface="Arial" pitchFamily="34" charset="0"/>
                  </a:rPr>
                  <a:t>   y1!= y2</a:t>
                </a:r>
              </a:p>
            </p:txBody>
          </p:sp>
          <p:sp>
            <p:nvSpPr>
              <p:cNvPr id="350" name="TextBox 349"/>
              <p:cNvSpPr txBox="1"/>
              <p:nvPr/>
            </p:nvSpPr>
            <p:spPr>
              <a:xfrm>
                <a:off x="-52593" y="525996"/>
                <a:ext cx="367021" cy="261610"/>
              </a:xfrm>
              <a:prstGeom prst="rect">
                <a:avLst/>
              </a:prstGeom>
              <a:noFill/>
            </p:spPr>
            <p:txBody>
              <a:bodyPr wrap="square" rtlCol="0">
                <a:spAutoFit/>
              </a:bodyPr>
              <a:lstStyle/>
              <a:p>
                <a:r>
                  <a:rPr lang="en-US" sz="1100" dirty="0" smtClean="0">
                    <a:latin typeface="Arial" pitchFamily="34" charset="0"/>
                    <a:cs typeface="Arial" pitchFamily="34" charset="0"/>
                  </a:rPr>
                  <a:t>T1</a:t>
                </a:r>
              </a:p>
            </p:txBody>
          </p:sp>
          <p:sp>
            <p:nvSpPr>
              <p:cNvPr id="351" name="TextBox 350"/>
              <p:cNvSpPr txBox="1"/>
              <p:nvPr/>
            </p:nvSpPr>
            <p:spPr>
              <a:xfrm>
                <a:off x="-52593" y="896106"/>
                <a:ext cx="348340" cy="261610"/>
              </a:xfrm>
              <a:prstGeom prst="rect">
                <a:avLst/>
              </a:prstGeom>
              <a:noFill/>
            </p:spPr>
            <p:txBody>
              <a:bodyPr wrap="square" rtlCol="0">
                <a:spAutoFit/>
              </a:bodyPr>
              <a:lstStyle/>
              <a:p>
                <a:r>
                  <a:rPr lang="en-US" sz="1100" dirty="0" smtClean="0">
                    <a:latin typeface="Arial" pitchFamily="34" charset="0"/>
                    <a:cs typeface="Arial" pitchFamily="34" charset="0"/>
                  </a:rPr>
                  <a:t>T2</a:t>
                </a:r>
              </a:p>
            </p:txBody>
          </p:sp>
          <p:sp>
            <p:nvSpPr>
              <p:cNvPr id="352" name="TextBox 351"/>
              <p:cNvSpPr txBox="1"/>
              <p:nvPr/>
            </p:nvSpPr>
            <p:spPr>
              <a:xfrm>
                <a:off x="-52593" y="1273478"/>
                <a:ext cx="348343" cy="261610"/>
              </a:xfrm>
              <a:prstGeom prst="rect">
                <a:avLst/>
              </a:prstGeom>
              <a:noFill/>
            </p:spPr>
            <p:txBody>
              <a:bodyPr wrap="square" rtlCol="0">
                <a:spAutoFit/>
              </a:bodyPr>
              <a:lstStyle/>
              <a:p>
                <a:r>
                  <a:rPr lang="en-US" sz="1100" dirty="0" smtClean="0">
                    <a:latin typeface="Arial" pitchFamily="34" charset="0"/>
                    <a:cs typeface="Arial" pitchFamily="34" charset="0"/>
                  </a:rPr>
                  <a:t>T3</a:t>
                </a:r>
              </a:p>
            </p:txBody>
          </p:sp>
        </p:grpSp>
        <p:sp>
          <p:nvSpPr>
            <p:cNvPr id="344" name="Left Bracket 343"/>
            <p:cNvSpPr/>
            <p:nvPr/>
          </p:nvSpPr>
          <p:spPr>
            <a:xfrm>
              <a:off x="520692" y="963240"/>
              <a:ext cx="45719" cy="263217"/>
            </a:xfrm>
            <a:prstGeom prst="leftBracket">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a:p>
          </p:txBody>
        </p:sp>
      </p:grpSp>
      <p:grpSp>
        <p:nvGrpSpPr>
          <p:cNvPr id="119" name="Group 352"/>
          <p:cNvGrpSpPr/>
          <p:nvPr/>
        </p:nvGrpSpPr>
        <p:grpSpPr>
          <a:xfrm>
            <a:off x="6064032" y="374241"/>
            <a:ext cx="1078866" cy="1516928"/>
            <a:chOff x="205642" y="533253"/>
            <a:chExt cx="1078866" cy="1516928"/>
          </a:xfrm>
        </p:grpSpPr>
        <p:grpSp>
          <p:nvGrpSpPr>
            <p:cNvPr id="122" name="Group 334"/>
            <p:cNvGrpSpPr/>
            <p:nvPr/>
          </p:nvGrpSpPr>
          <p:grpSpPr>
            <a:xfrm>
              <a:off x="205642" y="533253"/>
              <a:ext cx="1078866" cy="1516928"/>
              <a:chOff x="-62867" y="525996"/>
              <a:chExt cx="1078866" cy="1516928"/>
            </a:xfrm>
          </p:grpSpPr>
          <p:sp>
            <p:nvSpPr>
              <p:cNvPr id="358" name="TextBox 357"/>
              <p:cNvSpPr txBox="1"/>
              <p:nvPr/>
            </p:nvSpPr>
            <p:spPr>
              <a:xfrm>
                <a:off x="223149" y="533254"/>
                <a:ext cx="560622" cy="430887"/>
              </a:xfrm>
              <a:prstGeom prst="rect">
                <a:avLst/>
              </a:prstGeom>
              <a:noFill/>
            </p:spPr>
            <p:txBody>
              <a:bodyPr wrap="square" rtlCol="0">
                <a:spAutoFit/>
              </a:bodyPr>
              <a:lstStyle/>
              <a:p>
                <a:r>
                  <a:rPr lang="en-US" sz="1100" dirty="0" smtClean="0">
                    <a:latin typeface="Arial" pitchFamily="34" charset="0"/>
                    <a:cs typeface="Arial" pitchFamily="34" charset="0"/>
                  </a:rPr>
                  <a:t>x+=z; </a:t>
                </a:r>
                <a:br>
                  <a:rPr lang="en-US" sz="1100" dirty="0" smtClean="0">
                    <a:latin typeface="Arial" pitchFamily="34" charset="0"/>
                    <a:cs typeface="Arial" pitchFamily="34" charset="0"/>
                  </a:rPr>
                </a:br>
                <a:r>
                  <a:rPr lang="en-US" sz="1100" dirty="0" smtClean="0">
                    <a:latin typeface="Arial" pitchFamily="34" charset="0"/>
                    <a:cs typeface="Arial" pitchFamily="34" charset="0"/>
                  </a:rPr>
                  <a:t>x+=z </a:t>
                </a:r>
              </a:p>
            </p:txBody>
          </p:sp>
          <p:sp>
            <p:nvSpPr>
              <p:cNvPr id="362" name="TextBox 361"/>
              <p:cNvSpPr txBox="1"/>
              <p:nvPr/>
            </p:nvSpPr>
            <p:spPr>
              <a:xfrm>
                <a:off x="223149" y="894298"/>
                <a:ext cx="553365" cy="430887"/>
              </a:xfrm>
              <a:prstGeom prst="rect">
                <a:avLst/>
              </a:prstGeom>
              <a:noFill/>
            </p:spPr>
            <p:txBody>
              <a:bodyPr wrap="square" rtlCol="0">
                <a:spAutoFit/>
              </a:bodyPr>
              <a:lstStyle/>
              <a:p>
                <a:pPr>
                  <a:tabLst>
                    <a:tab pos="282575" algn="l"/>
                  </a:tabLst>
                </a:pPr>
                <a:r>
                  <a:rPr lang="en-US" sz="1100" dirty="0" smtClean="0">
                    <a:latin typeface="Arial" pitchFamily="34" charset="0"/>
                    <a:cs typeface="Arial" pitchFamily="34" charset="0"/>
                  </a:rPr>
                  <a:t>z++; </a:t>
                </a:r>
              </a:p>
              <a:p>
                <a:r>
                  <a:rPr lang="en-US" sz="1100" dirty="0" smtClean="0">
                    <a:latin typeface="Arial" pitchFamily="34" charset="0"/>
                    <a:cs typeface="Arial" pitchFamily="34" charset="0"/>
                  </a:rPr>
                  <a:t>z++;</a:t>
                </a:r>
              </a:p>
            </p:txBody>
          </p:sp>
          <p:sp>
            <p:nvSpPr>
              <p:cNvPr id="363" name="TextBox 362"/>
              <p:cNvSpPr txBox="1"/>
              <p:nvPr/>
            </p:nvSpPr>
            <p:spPr>
              <a:xfrm>
                <a:off x="223148" y="1273483"/>
                <a:ext cx="792851" cy="769441"/>
              </a:xfrm>
              <a:prstGeom prst="rect">
                <a:avLst/>
              </a:prstGeom>
              <a:noFill/>
            </p:spPr>
            <p:txBody>
              <a:bodyPr wrap="square" rtlCol="0">
                <a:spAutoFit/>
              </a:bodyPr>
              <a:lstStyle/>
              <a:p>
                <a:r>
                  <a:rPr lang="en-US" sz="1100" dirty="0" smtClean="0">
                    <a:latin typeface="Arial" pitchFamily="34" charset="0"/>
                    <a:cs typeface="Arial" pitchFamily="34" charset="0"/>
                  </a:rPr>
                  <a:t>y1=f(x)</a:t>
                </a:r>
              </a:p>
              <a:p>
                <a:r>
                  <a:rPr lang="en-US" sz="1100" dirty="0" smtClean="0">
                    <a:latin typeface="Arial" pitchFamily="34" charset="0"/>
                    <a:cs typeface="Arial" pitchFamily="34" charset="0"/>
                  </a:rPr>
                  <a:t>y2=x</a:t>
                </a:r>
              </a:p>
              <a:p>
                <a:r>
                  <a:rPr lang="en-US" sz="1100" dirty="0" smtClean="0">
                    <a:latin typeface="Arial" pitchFamily="34" charset="0"/>
                    <a:cs typeface="Arial" pitchFamily="34" charset="0"/>
                  </a:rPr>
                  <a:t>assert </a:t>
                </a:r>
              </a:p>
              <a:p>
                <a:r>
                  <a:rPr lang="en-US" sz="1100" dirty="0" smtClean="0">
                    <a:latin typeface="Arial" pitchFamily="34" charset="0"/>
                    <a:cs typeface="Arial" pitchFamily="34" charset="0"/>
                  </a:rPr>
                  <a:t>   y1!= y2</a:t>
                </a:r>
              </a:p>
            </p:txBody>
          </p:sp>
          <p:sp>
            <p:nvSpPr>
              <p:cNvPr id="367" name="TextBox 366"/>
              <p:cNvSpPr txBox="1"/>
              <p:nvPr/>
            </p:nvSpPr>
            <p:spPr>
              <a:xfrm>
                <a:off x="-62867" y="525996"/>
                <a:ext cx="501155" cy="261610"/>
              </a:xfrm>
              <a:prstGeom prst="rect">
                <a:avLst/>
              </a:prstGeom>
              <a:noFill/>
            </p:spPr>
            <p:txBody>
              <a:bodyPr wrap="square" rtlCol="0">
                <a:spAutoFit/>
              </a:bodyPr>
              <a:lstStyle/>
              <a:p>
                <a:r>
                  <a:rPr lang="en-US" sz="1100" dirty="0" smtClean="0">
                    <a:latin typeface="Arial" pitchFamily="34" charset="0"/>
                    <a:cs typeface="Arial" pitchFamily="34" charset="0"/>
                  </a:rPr>
                  <a:t>T1</a:t>
                </a:r>
              </a:p>
            </p:txBody>
          </p:sp>
          <p:sp>
            <p:nvSpPr>
              <p:cNvPr id="372" name="TextBox 371"/>
              <p:cNvSpPr txBox="1"/>
              <p:nvPr/>
            </p:nvSpPr>
            <p:spPr>
              <a:xfrm>
                <a:off x="-62867" y="896106"/>
                <a:ext cx="348340" cy="261610"/>
              </a:xfrm>
              <a:prstGeom prst="rect">
                <a:avLst/>
              </a:prstGeom>
              <a:noFill/>
            </p:spPr>
            <p:txBody>
              <a:bodyPr wrap="square" rtlCol="0">
                <a:spAutoFit/>
              </a:bodyPr>
              <a:lstStyle/>
              <a:p>
                <a:r>
                  <a:rPr lang="en-US" sz="1100" dirty="0" smtClean="0">
                    <a:latin typeface="Arial" pitchFamily="34" charset="0"/>
                    <a:cs typeface="Arial" pitchFamily="34" charset="0"/>
                  </a:rPr>
                  <a:t>T2</a:t>
                </a:r>
              </a:p>
            </p:txBody>
          </p:sp>
          <p:sp>
            <p:nvSpPr>
              <p:cNvPr id="373" name="TextBox 372"/>
              <p:cNvSpPr txBox="1"/>
              <p:nvPr/>
            </p:nvSpPr>
            <p:spPr>
              <a:xfrm>
                <a:off x="-62867" y="1273478"/>
                <a:ext cx="348343" cy="261610"/>
              </a:xfrm>
              <a:prstGeom prst="rect">
                <a:avLst/>
              </a:prstGeom>
              <a:noFill/>
            </p:spPr>
            <p:txBody>
              <a:bodyPr wrap="square" rtlCol="0">
                <a:spAutoFit/>
              </a:bodyPr>
              <a:lstStyle/>
              <a:p>
                <a:r>
                  <a:rPr lang="en-US" sz="1100" dirty="0" smtClean="0">
                    <a:latin typeface="Arial" pitchFamily="34" charset="0"/>
                    <a:cs typeface="Arial" pitchFamily="34" charset="0"/>
                  </a:rPr>
                  <a:t>T3</a:t>
                </a:r>
              </a:p>
            </p:txBody>
          </p:sp>
        </p:grpSp>
        <p:sp>
          <p:nvSpPr>
            <p:cNvPr id="355" name="Left Bracket 354"/>
            <p:cNvSpPr/>
            <p:nvPr/>
          </p:nvSpPr>
          <p:spPr>
            <a:xfrm>
              <a:off x="520692" y="963240"/>
              <a:ext cx="45719" cy="263217"/>
            </a:xfrm>
            <a:prstGeom prst="leftBracket">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a:p>
          </p:txBody>
        </p:sp>
        <p:sp>
          <p:nvSpPr>
            <p:cNvPr id="357" name="Left Bracket 356"/>
            <p:cNvSpPr/>
            <p:nvPr/>
          </p:nvSpPr>
          <p:spPr>
            <a:xfrm>
              <a:off x="520692" y="585868"/>
              <a:ext cx="45719" cy="299503"/>
            </a:xfrm>
            <a:prstGeom prst="leftBracket">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a:p>
          </p:txBody>
        </p:sp>
      </p:grpSp>
      <p:grpSp>
        <p:nvGrpSpPr>
          <p:cNvPr id="126" name="Group 374"/>
          <p:cNvGrpSpPr/>
          <p:nvPr/>
        </p:nvGrpSpPr>
        <p:grpSpPr>
          <a:xfrm>
            <a:off x="3270031" y="2557501"/>
            <a:ext cx="1078866" cy="1516928"/>
            <a:chOff x="205642" y="533253"/>
            <a:chExt cx="1078866" cy="1516928"/>
          </a:xfrm>
        </p:grpSpPr>
        <p:grpSp>
          <p:nvGrpSpPr>
            <p:cNvPr id="127" name="Group 334"/>
            <p:cNvGrpSpPr/>
            <p:nvPr/>
          </p:nvGrpSpPr>
          <p:grpSpPr>
            <a:xfrm>
              <a:off x="205642" y="533253"/>
              <a:ext cx="1078866" cy="1516928"/>
              <a:chOff x="-62867" y="525996"/>
              <a:chExt cx="1078866" cy="1516928"/>
            </a:xfrm>
          </p:grpSpPr>
          <p:sp>
            <p:nvSpPr>
              <p:cNvPr id="380" name="TextBox 379"/>
              <p:cNvSpPr txBox="1"/>
              <p:nvPr/>
            </p:nvSpPr>
            <p:spPr>
              <a:xfrm>
                <a:off x="223149" y="533254"/>
                <a:ext cx="560622" cy="430887"/>
              </a:xfrm>
              <a:prstGeom prst="rect">
                <a:avLst/>
              </a:prstGeom>
              <a:noFill/>
            </p:spPr>
            <p:txBody>
              <a:bodyPr wrap="square" rtlCol="0">
                <a:spAutoFit/>
              </a:bodyPr>
              <a:lstStyle/>
              <a:p>
                <a:r>
                  <a:rPr lang="en-US" sz="1100" dirty="0" smtClean="0">
                    <a:latin typeface="Arial" pitchFamily="34" charset="0"/>
                    <a:cs typeface="Arial" pitchFamily="34" charset="0"/>
                  </a:rPr>
                  <a:t>x+=z; </a:t>
                </a:r>
                <a:br>
                  <a:rPr lang="en-US" sz="1100" dirty="0" smtClean="0">
                    <a:latin typeface="Arial" pitchFamily="34" charset="0"/>
                    <a:cs typeface="Arial" pitchFamily="34" charset="0"/>
                  </a:rPr>
                </a:br>
                <a:r>
                  <a:rPr lang="en-US" sz="1100" dirty="0" smtClean="0">
                    <a:latin typeface="Arial" pitchFamily="34" charset="0"/>
                    <a:cs typeface="Arial" pitchFamily="34" charset="0"/>
                  </a:rPr>
                  <a:t>x+=z </a:t>
                </a:r>
              </a:p>
            </p:txBody>
          </p:sp>
          <p:sp>
            <p:nvSpPr>
              <p:cNvPr id="381" name="TextBox 380"/>
              <p:cNvSpPr txBox="1"/>
              <p:nvPr/>
            </p:nvSpPr>
            <p:spPr>
              <a:xfrm>
                <a:off x="223149" y="894298"/>
                <a:ext cx="553365" cy="430887"/>
              </a:xfrm>
              <a:prstGeom prst="rect">
                <a:avLst/>
              </a:prstGeom>
              <a:noFill/>
            </p:spPr>
            <p:txBody>
              <a:bodyPr wrap="square" rtlCol="0">
                <a:spAutoFit/>
              </a:bodyPr>
              <a:lstStyle/>
              <a:p>
                <a:pPr>
                  <a:tabLst>
                    <a:tab pos="282575" algn="l"/>
                  </a:tabLst>
                </a:pPr>
                <a:r>
                  <a:rPr lang="en-US" sz="1100" dirty="0" smtClean="0">
                    <a:latin typeface="Arial" pitchFamily="34" charset="0"/>
                    <a:cs typeface="Arial" pitchFamily="34" charset="0"/>
                  </a:rPr>
                  <a:t>z++; </a:t>
                </a:r>
              </a:p>
              <a:p>
                <a:r>
                  <a:rPr lang="en-US" sz="1100" dirty="0" smtClean="0">
                    <a:latin typeface="Arial" pitchFamily="34" charset="0"/>
                    <a:cs typeface="Arial" pitchFamily="34" charset="0"/>
                  </a:rPr>
                  <a:t>z++;</a:t>
                </a:r>
              </a:p>
            </p:txBody>
          </p:sp>
          <p:sp>
            <p:nvSpPr>
              <p:cNvPr id="382" name="TextBox 381"/>
              <p:cNvSpPr txBox="1"/>
              <p:nvPr/>
            </p:nvSpPr>
            <p:spPr>
              <a:xfrm>
                <a:off x="223148" y="1273483"/>
                <a:ext cx="792851" cy="769441"/>
              </a:xfrm>
              <a:prstGeom prst="rect">
                <a:avLst/>
              </a:prstGeom>
              <a:noFill/>
            </p:spPr>
            <p:txBody>
              <a:bodyPr wrap="square" rtlCol="0">
                <a:spAutoFit/>
              </a:bodyPr>
              <a:lstStyle/>
              <a:p>
                <a:r>
                  <a:rPr lang="en-US" sz="1100" dirty="0" smtClean="0">
                    <a:latin typeface="Arial" pitchFamily="34" charset="0"/>
                    <a:cs typeface="Arial" pitchFamily="34" charset="0"/>
                  </a:rPr>
                  <a:t>y1=f(x)</a:t>
                </a:r>
              </a:p>
              <a:p>
                <a:r>
                  <a:rPr lang="en-US" sz="1100" dirty="0" smtClean="0">
                    <a:latin typeface="Arial" pitchFamily="34" charset="0"/>
                    <a:cs typeface="Arial" pitchFamily="34" charset="0"/>
                  </a:rPr>
                  <a:t>y2=x</a:t>
                </a:r>
              </a:p>
              <a:p>
                <a:r>
                  <a:rPr lang="en-US" sz="1100" dirty="0" smtClean="0">
                    <a:latin typeface="Arial" pitchFamily="34" charset="0"/>
                    <a:cs typeface="Arial" pitchFamily="34" charset="0"/>
                  </a:rPr>
                  <a:t>assert </a:t>
                </a:r>
              </a:p>
              <a:p>
                <a:r>
                  <a:rPr lang="en-US" sz="1100" dirty="0" smtClean="0">
                    <a:latin typeface="Arial" pitchFamily="34" charset="0"/>
                    <a:cs typeface="Arial" pitchFamily="34" charset="0"/>
                  </a:rPr>
                  <a:t>   y1!= y2</a:t>
                </a:r>
              </a:p>
            </p:txBody>
          </p:sp>
          <p:sp>
            <p:nvSpPr>
              <p:cNvPr id="383" name="TextBox 382"/>
              <p:cNvSpPr txBox="1"/>
              <p:nvPr/>
            </p:nvSpPr>
            <p:spPr>
              <a:xfrm>
                <a:off x="-62867" y="525996"/>
                <a:ext cx="387570" cy="261610"/>
              </a:xfrm>
              <a:prstGeom prst="rect">
                <a:avLst/>
              </a:prstGeom>
              <a:noFill/>
            </p:spPr>
            <p:txBody>
              <a:bodyPr wrap="square" rtlCol="0">
                <a:spAutoFit/>
              </a:bodyPr>
              <a:lstStyle/>
              <a:p>
                <a:r>
                  <a:rPr lang="en-US" sz="1100" dirty="0" smtClean="0">
                    <a:latin typeface="Arial" pitchFamily="34" charset="0"/>
                    <a:cs typeface="Arial" pitchFamily="34" charset="0"/>
                  </a:rPr>
                  <a:t>T1</a:t>
                </a:r>
              </a:p>
            </p:txBody>
          </p:sp>
          <p:sp>
            <p:nvSpPr>
              <p:cNvPr id="384" name="TextBox 383"/>
              <p:cNvSpPr txBox="1"/>
              <p:nvPr/>
            </p:nvSpPr>
            <p:spPr>
              <a:xfrm>
                <a:off x="-62867" y="896106"/>
                <a:ext cx="348340" cy="261610"/>
              </a:xfrm>
              <a:prstGeom prst="rect">
                <a:avLst/>
              </a:prstGeom>
              <a:noFill/>
            </p:spPr>
            <p:txBody>
              <a:bodyPr wrap="square" rtlCol="0">
                <a:spAutoFit/>
              </a:bodyPr>
              <a:lstStyle/>
              <a:p>
                <a:r>
                  <a:rPr lang="en-US" sz="1100" dirty="0" smtClean="0">
                    <a:latin typeface="Arial" pitchFamily="34" charset="0"/>
                    <a:cs typeface="Arial" pitchFamily="34" charset="0"/>
                  </a:rPr>
                  <a:t>T2</a:t>
                </a:r>
              </a:p>
            </p:txBody>
          </p:sp>
          <p:sp>
            <p:nvSpPr>
              <p:cNvPr id="385" name="TextBox 384"/>
              <p:cNvSpPr txBox="1"/>
              <p:nvPr/>
            </p:nvSpPr>
            <p:spPr>
              <a:xfrm>
                <a:off x="-62867" y="1273478"/>
                <a:ext cx="348343" cy="261610"/>
              </a:xfrm>
              <a:prstGeom prst="rect">
                <a:avLst/>
              </a:prstGeom>
              <a:noFill/>
            </p:spPr>
            <p:txBody>
              <a:bodyPr wrap="square" rtlCol="0">
                <a:spAutoFit/>
              </a:bodyPr>
              <a:lstStyle/>
              <a:p>
                <a:r>
                  <a:rPr lang="en-US" sz="1100" dirty="0" smtClean="0">
                    <a:latin typeface="Arial" pitchFamily="34" charset="0"/>
                    <a:cs typeface="Arial" pitchFamily="34" charset="0"/>
                  </a:rPr>
                  <a:t>T3</a:t>
                </a:r>
              </a:p>
            </p:txBody>
          </p:sp>
        </p:grpSp>
        <p:sp>
          <p:nvSpPr>
            <p:cNvPr id="377" name="Left Bracket 376"/>
            <p:cNvSpPr/>
            <p:nvPr/>
          </p:nvSpPr>
          <p:spPr>
            <a:xfrm>
              <a:off x="520692" y="963240"/>
              <a:ext cx="45719" cy="263217"/>
            </a:xfrm>
            <a:prstGeom prst="leftBracket">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a:p>
          </p:txBody>
        </p:sp>
      </p:grpSp>
      <p:grpSp>
        <p:nvGrpSpPr>
          <p:cNvPr id="159" name="Group 385"/>
          <p:cNvGrpSpPr/>
          <p:nvPr/>
        </p:nvGrpSpPr>
        <p:grpSpPr>
          <a:xfrm>
            <a:off x="3294819" y="4767344"/>
            <a:ext cx="1068592" cy="1516928"/>
            <a:chOff x="215916" y="533253"/>
            <a:chExt cx="1068592" cy="1516928"/>
          </a:xfrm>
        </p:grpSpPr>
        <p:grpSp>
          <p:nvGrpSpPr>
            <p:cNvPr id="160" name="Group 334"/>
            <p:cNvGrpSpPr/>
            <p:nvPr/>
          </p:nvGrpSpPr>
          <p:grpSpPr>
            <a:xfrm>
              <a:off x="215916" y="533253"/>
              <a:ext cx="1068592" cy="1516928"/>
              <a:chOff x="-52593" y="525996"/>
              <a:chExt cx="1068592" cy="1516928"/>
            </a:xfrm>
          </p:grpSpPr>
          <p:sp>
            <p:nvSpPr>
              <p:cNvPr id="391" name="TextBox 390"/>
              <p:cNvSpPr txBox="1"/>
              <p:nvPr/>
            </p:nvSpPr>
            <p:spPr>
              <a:xfrm>
                <a:off x="223149" y="533254"/>
                <a:ext cx="560622" cy="430887"/>
              </a:xfrm>
              <a:prstGeom prst="rect">
                <a:avLst/>
              </a:prstGeom>
              <a:noFill/>
            </p:spPr>
            <p:txBody>
              <a:bodyPr wrap="square" rtlCol="0">
                <a:spAutoFit/>
              </a:bodyPr>
              <a:lstStyle/>
              <a:p>
                <a:r>
                  <a:rPr lang="en-US" sz="1100" dirty="0" smtClean="0">
                    <a:latin typeface="Arial" pitchFamily="34" charset="0"/>
                    <a:cs typeface="Arial" pitchFamily="34" charset="0"/>
                  </a:rPr>
                  <a:t>x+=z; </a:t>
                </a:r>
                <a:br>
                  <a:rPr lang="en-US" sz="1100" dirty="0" smtClean="0">
                    <a:latin typeface="Arial" pitchFamily="34" charset="0"/>
                    <a:cs typeface="Arial" pitchFamily="34" charset="0"/>
                  </a:rPr>
                </a:br>
                <a:r>
                  <a:rPr lang="en-US" sz="1100" dirty="0" smtClean="0">
                    <a:latin typeface="Arial" pitchFamily="34" charset="0"/>
                    <a:cs typeface="Arial" pitchFamily="34" charset="0"/>
                  </a:rPr>
                  <a:t>x+=z </a:t>
                </a:r>
              </a:p>
            </p:txBody>
          </p:sp>
          <p:sp>
            <p:nvSpPr>
              <p:cNvPr id="392" name="TextBox 391"/>
              <p:cNvSpPr txBox="1"/>
              <p:nvPr/>
            </p:nvSpPr>
            <p:spPr>
              <a:xfrm>
                <a:off x="223149" y="894298"/>
                <a:ext cx="553365" cy="430887"/>
              </a:xfrm>
              <a:prstGeom prst="rect">
                <a:avLst/>
              </a:prstGeom>
              <a:noFill/>
            </p:spPr>
            <p:txBody>
              <a:bodyPr wrap="square" rtlCol="0">
                <a:spAutoFit/>
              </a:bodyPr>
              <a:lstStyle/>
              <a:p>
                <a:pPr>
                  <a:tabLst>
                    <a:tab pos="282575" algn="l"/>
                  </a:tabLst>
                </a:pPr>
                <a:r>
                  <a:rPr lang="en-US" sz="1100" dirty="0" smtClean="0">
                    <a:latin typeface="Arial" pitchFamily="34" charset="0"/>
                    <a:cs typeface="Arial" pitchFamily="34" charset="0"/>
                  </a:rPr>
                  <a:t>z++; </a:t>
                </a:r>
              </a:p>
              <a:p>
                <a:r>
                  <a:rPr lang="en-US" sz="1100" dirty="0" smtClean="0">
                    <a:latin typeface="Arial" pitchFamily="34" charset="0"/>
                    <a:cs typeface="Arial" pitchFamily="34" charset="0"/>
                  </a:rPr>
                  <a:t>z++;</a:t>
                </a:r>
              </a:p>
            </p:txBody>
          </p:sp>
          <p:sp>
            <p:nvSpPr>
              <p:cNvPr id="393" name="TextBox 392"/>
              <p:cNvSpPr txBox="1"/>
              <p:nvPr/>
            </p:nvSpPr>
            <p:spPr>
              <a:xfrm>
                <a:off x="223148" y="1273483"/>
                <a:ext cx="792851" cy="769441"/>
              </a:xfrm>
              <a:prstGeom prst="rect">
                <a:avLst/>
              </a:prstGeom>
              <a:noFill/>
            </p:spPr>
            <p:txBody>
              <a:bodyPr wrap="square" rtlCol="0">
                <a:spAutoFit/>
              </a:bodyPr>
              <a:lstStyle/>
              <a:p>
                <a:r>
                  <a:rPr lang="en-US" sz="1100" dirty="0" smtClean="0">
                    <a:latin typeface="Arial" pitchFamily="34" charset="0"/>
                    <a:cs typeface="Arial" pitchFamily="34" charset="0"/>
                  </a:rPr>
                  <a:t>y1=f(x)</a:t>
                </a:r>
              </a:p>
              <a:p>
                <a:r>
                  <a:rPr lang="en-US" sz="1100" dirty="0" smtClean="0">
                    <a:latin typeface="Arial" pitchFamily="34" charset="0"/>
                    <a:cs typeface="Arial" pitchFamily="34" charset="0"/>
                  </a:rPr>
                  <a:t>y2=x</a:t>
                </a:r>
              </a:p>
              <a:p>
                <a:r>
                  <a:rPr lang="en-US" sz="1100" dirty="0" smtClean="0">
                    <a:latin typeface="Arial" pitchFamily="34" charset="0"/>
                    <a:cs typeface="Arial" pitchFamily="34" charset="0"/>
                  </a:rPr>
                  <a:t>assert </a:t>
                </a:r>
              </a:p>
              <a:p>
                <a:r>
                  <a:rPr lang="en-US" sz="1100" dirty="0" smtClean="0">
                    <a:latin typeface="Arial" pitchFamily="34" charset="0"/>
                    <a:cs typeface="Arial" pitchFamily="34" charset="0"/>
                  </a:rPr>
                  <a:t>   y1!= y2</a:t>
                </a:r>
              </a:p>
            </p:txBody>
          </p:sp>
          <p:sp>
            <p:nvSpPr>
              <p:cNvPr id="394" name="TextBox 393"/>
              <p:cNvSpPr txBox="1"/>
              <p:nvPr/>
            </p:nvSpPr>
            <p:spPr>
              <a:xfrm>
                <a:off x="-52593" y="525996"/>
                <a:ext cx="414152" cy="261610"/>
              </a:xfrm>
              <a:prstGeom prst="rect">
                <a:avLst/>
              </a:prstGeom>
              <a:noFill/>
            </p:spPr>
            <p:txBody>
              <a:bodyPr wrap="square" rtlCol="0">
                <a:spAutoFit/>
              </a:bodyPr>
              <a:lstStyle/>
              <a:p>
                <a:r>
                  <a:rPr lang="en-US" sz="1100" dirty="0" smtClean="0">
                    <a:latin typeface="Arial" pitchFamily="34" charset="0"/>
                    <a:cs typeface="Arial" pitchFamily="34" charset="0"/>
                  </a:rPr>
                  <a:t>T1</a:t>
                </a:r>
              </a:p>
            </p:txBody>
          </p:sp>
          <p:sp>
            <p:nvSpPr>
              <p:cNvPr id="395" name="TextBox 394"/>
              <p:cNvSpPr txBox="1"/>
              <p:nvPr/>
            </p:nvSpPr>
            <p:spPr>
              <a:xfrm>
                <a:off x="-52593" y="896106"/>
                <a:ext cx="348340" cy="261610"/>
              </a:xfrm>
              <a:prstGeom prst="rect">
                <a:avLst/>
              </a:prstGeom>
              <a:noFill/>
            </p:spPr>
            <p:txBody>
              <a:bodyPr wrap="square" rtlCol="0">
                <a:spAutoFit/>
              </a:bodyPr>
              <a:lstStyle/>
              <a:p>
                <a:r>
                  <a:rPr lang="en-US" sz="1100" dirty="0" smtClean="0">
                    <a:latin typeface="Arial" pitchFamily="34" charset="0"/>
                    <a:cs typeface="Arial" pitchFamily="34" charset="0"/>
                  </a:rPr>
                  <a:t>T2</a:t>
                </a:r>
              </a:p>
            </p:txBody>
          </p:sp>
          <p:sp>
            <p:nvSpPr>
              <p:cNvPr id="396" name="TextBox 395"/>
              <p:cNvSpPr txBox="1"/>
              <p:nvPr/>
            </p:nvSpPr>
            <p:spPr>
              <a:xfrm>
                <a:off x="-52593" y="1273478"/>
                <a:ext cx="348343" cy="261610"/>
              </a:xfrm>
              <a:prstGeom prst="rect">
                <a:avLst/>
              </a:prstGeom>
              <a:noFill/>
            </p:spPr>
            <p:txBody>
              <a:bodyPr wrap="square" rtlCol="0">
                <a:spAutoFit/>
              </a:bodyPr>
              <a:lstStyle/>
              <a:p>
                <a:r>
                  <a:rPr lang="en-US" sz="1100" dirty="0" smtClean="0">
                    <a:latin typeface="Arial" pitchFamily="34" charset="0"/>
                    <a:cs typeface="Arial" pitchFamily="34" charset="0"/>
                  </a:rPr>
                  <a:t>T3</a:t>
                </a:r>
              </a:p>
            </p:txBody>
          </p:sp>
        </p:grpSp>
        <p:sp>
          <p:nvSpPr>
            <p:cNvPr id="389" name="Left Bracket 388"/>
            <p:cNvSpPr/>
            <p:nvPr/>
          </p:nvSpPr>
          <p:spPr>
            <a:xfrm>
              <a:off x="520692" y="1326097"/>
              <a:ext cx="45719" cy="299503"/>
            </a:xfrm>
            <a:prstGeom prst="leftBracket">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a:p>
          </p:txBody>
        </p:sp>
      </p:grpSp>
      <p:grpSp>
        <p:nvGrpSpPr>
          <p:cNvPr id="161" name="Group 396"/>
          <p:cNvGrpSpPr/>
          <p:nvPr/>
        </p:nvGrpSpPr>
        <p:grpSpPr>
          <a:xfrm>
            <a:off x="206294" y="2564758"/>
            <a:ext cx="1058318" cy="1516928"/>
            <a:chOff x="-42319" y="525996"/>
            <a:chExt cx="1058318" cy="1516928"/>
          </a:xfrm>
        </p:grpSpPr>
        <p:sp>
          <p:nvSpPr>
            <p:cNvPr id="398" name="TextBox 397"/>
            <p:cNvSpPr txBox="1"/>
            <p:nvPr/>
          </p:nvSpPr>
          <p:spPr>
            <a:xfrm>
              <a:off x="223149" y="533254"/>
              <a:ext cx="560622" cy="430887"/>
            </a:xfrm>
            <a:prstGeom prst="rect">
              <a:avLst/>
            </a:prstGeom>
            <a:noFill/>
          </p:spPr>
          <p:txBody>
            <a:bodyPr wrap="square" rtlCol="0">
              <a:spAutoFit/>
            </a:bodyPr>
            <a:lstStyle/>
            <a:p>
              <a:r>
                <a:rPr lang="en-US" sz="1100" dirty="0" smtClean="0">
                  <a:latin typeface="Arial" pitchFamily="34" charset="0"/>
                  <a:cs typeface="Arial" pitchFamily="34" charset="0"/>
                </a:rPr>
                <a:t>x+=z; </a:t>
              </a:r>
              <a:br>
                <a:rPr lang="en-US" sz="1100" dirty="0" smtClean="0">
                  <a:latin typeface="Arial" pitchFamily="34" charset="0"/>
                  <a:cs typeface="Arial" pitchFamily="34" charset="0"/>
                </a:rPr>
              </a:br>
              <a:r>
                <a:rPr lang="en-US" sz="1100" dirty="0" smtClean="0">
                  <a:latin typeface="Arial" pitchFamily="34" charset="0"/>
                  <a:cs typeface="Arial" pitchFamily="34" charset="0"/>
                </a:rPr>
                <a:t>x+=z </a:t>
              </a:r>
            </a:p>
          </p:txBody>
        </p:sp>
        <p:sp>
          <p:nvSpPr>
            <p:cNvPr id="399" name="TextBox 398"/>
            <p:cNvSpPr txBox="1"/>
            <p:nvPr/>
          </p:nvSpPr>
          <p:spPr>
            <a:xfrm>
              <a:off x="223149" y="894298"/>
              <a:ext cx="553365" cy="430887"/>
            </a:xfrm>
            <a:prstGeom prst="rect">
              <a:avLst/>
            </a:prstGeom>
            <a:noFill/>
          </p:spPr>
          <p:txBody>
            <a:bodyPr wrap="square" rtlCol="0">
              <a:spAutoFit/>
            </a:bodyPr>
            <a:lstStyle/>
            <a:p>
              <a:pPr>
                <a:tabLst>
                  <a:tab pos="282575" algn="l"/>
                </a:tabLst>
              </a:pPr>
              <a:r>
                <a:rPr lang="en-US" sz="1100" dirty="0" smtClean="0">
                  <a:latin typeface="Arial" pitchFamily="34" charset="0"/>
                  <a:cs typeface="Arial" pitchFamily="34" charset="0"/>
                </a:rPr>
                <a:t>z++; </a:t>
              </a:r>
            </a:p>
            <a:p>
              <a:r>
                <a:rPr lang="en-US" sz="1100" dirty="0" smtClean="0">
                  <a:latin typeface="Arial" pitchFamily="34" charset="0"/>
                  <a:cs typeface="Arial" pitchFamily="34" charset="0"/>
                </a:rPr>
                <a:t>z++;</a:t>
              </a:r>
            </a:p>
          </p:txBody>
        </p:sp>
        <p:sp>
          <p:nvSpPr>
            <p:cNvPr id="400" name="TextBox 399"/>
            <p:cNvSpPr txBox="1"/>
            <p:nvPr/>
          </p:nvSpPr>
          <p:spPr>
            <a:xfrm>
              <a:off x="223148" y="1273483"/>
              <a:ext cx="792851" cy="769441"/>
            </a:xfrm>
            <a:prstGeom prst="rect">
              <a:avLst/>
            </a:prstGeom>
            <a:noFill/>
          </p:spPr>
          <p:txBody>
            <a:bodyPr wrap="square" rtlCol="0">
              <a:spAutoFit/>
            </a:bodyPr>
            <a:lstStyle/>
            <a:p>
              <a:r>
                <a:rPr lang="en-US" sz="1100" dirty="0" smtClean="0">
                  <a:latin typeface="Arial" pitchFamily="34" charset="0"/>
                  <a:cs typeface="Arial" pitchFamily="34" charset="0"/>
                </a:rPr>
                <a:t>y1=f(x)</a:t>
              </a:r>
            </a:p>
            <a:p>
              <a:r>
                <a:rPr lang="en-US" sz="1100" dirty="0" smtClean="0">
                  <a:latin typeface="Arial" pitchFamily="34" charset="0"/>
                  <a:cs typeface="Arial" pitchFamily="34" charset="0"/>
                </a:rPr>
                <a:t>y2=x</a:t>
              </a:r>
            </a:p>
            <a:p>
              <a:r>
                <a:rPr lang="en-US" sz="1100" dirty="0" smtClean="0">
                  <a:latin typeface="Arial" pitchFamily="34" charset="0"/>
                  <a:cs typeface="Arial" pitchFamily="34" charset="0"/>
                </a:rPr>
                <a:t>assert </a:t>
              </a:r>
            </a:p>
            <a:p>
              <a:r>
                <a:rPr lang="en-US" sz="1100" dirty="0" smtClean="0">
                  <a:latin typeface="Arial" pitchFamily="34" charset="0"/>
                  <a:cs typeface="Arial" pitchFamily="34" charset="0"/>
                </a:rPr>
                <a:t>   y1!= y2</a:t>
              </a:r>
            </a:p>
          </p:txBody>
        </p:sp>
        <p:sp>
          <p:nvSpPr>
            <p:cNvPr id="401" name="TextBox 400"/>
            <p:cNvSpPr txBox="1"/>
            <p:nvPr/>
          </p:nvSpPr>
          <p:spPr>
            <a:xfrm>
              <a:off x="-42319" y="525996"/>
              <a:ext cx="451252" cy="261610"/>
            </a:xfrm>
            <a:prstGeom prst="rect">
              <a:avLst/>
            </a:prstGeom>
            <a:noFill/>
          </p:spPr>
          <p:txBody>
            <a:bodyPr wrap="square" rtlCol="0">
              <a:spAutoFit/>
            </a:bodyPr>
            <a:lstStyle/>
            <a:p>
              <a:r>
                <a:rPr lang="en-US" sz="1100" dirty="0" smtClean="0">
                  <a:latin typeface="Arial" pitchFamily="34" charset="0"/>
                  <a:cs typeface="Arial" pitchFamily="34" charset="0"/>
                </a:rPr>
                <a:t>T1</a:t>
              </a:r>
            </a:p>
          </p:txBody>
        </p:sp>
        <p:sp>
          <p:nvSpPr>
            <p:cNvPr id="402" name="TextBox 401"/>
            <p:cNvSpPr txBox="1"/>
            <p:nvPr/>
          </p:nvSpPr>
          <p:spPr>
            <a:xfrm>
              <a:off x="-42319" y="896106"/>
              <a:ext cx="348340" cy="261610"/>
            </a:xfrm>
            <a:prstGeom prst="rect">
              <a:avLst/>
            </a:prstGeom>
            <a:noFill/>
          </p:spPr>
          <p:txBody>
            <a:bodyPr wrap="square" rtlCol="0">
              <a:spAutoFit/>
            </a:bodyPr>
            <a:lstStyle/>
            <a:p>
              <a:r>
                <a:rPr lang="en-US" sz="1100" dirty="0" smtClean="0">
                  <a:latin typeface="Arial" pitchFamily="34" charset="0"/>
                  <a:cs typeface="Arial" pitchFamily="34" charset="0"/>
                </a:rPr>
                <a:t>T2</a:t>
              </a:r>
            </a:p>
          </p:txBody>
        </p:sp>
        <p:sp>
          <p:nvSpPr>
            <p:cNvPr id="403" name="TextBox 402"/>
            <p:cNvSpPr txBox="1"/>
            <p:nvPr/>
          </p:nvSpPr>
          <p:spPr>
            <a:xfrm>
              <a:off x="-42319" y="1273478"/>
              <a:ext cx="348343" cy="261610"/>
            </a:xfrm>
            <a:prstGeom prst="rect">
              <a:avLst/>
            </a:prstGeom>
            <a:noFill/>
          </p:spPr>
          <p:txBody>
            <a:bodyPr wrap="square" rtlCol="0">
              <a:spAutoFit/>
            </a:bodyPr>
            <a:lstStyle/>
            <a:p>
              <a:r>
                <a:rPr lang="en-US" sz="1100" dirty="0" smtClean="0">
                  <a:latin typeface="Arial" pitchFamily="34" charset="0"/>
                  <a:cs typeface="Arial" pitchFamily="34" charset="0"/>
                </a:rPr>
                <a:t>T3</a:t>
              </a:r>
            </a:p>
          </p:txBody>
        </p:sp>
      </p:grpSp>
      <p:grpSp>
        <p:nvGrpSpPr>
          <p:cNvPr id="162" name="Group 403"/>
          <p:cNvGrpSpPr/>
          <p:nvPr/>
        </p:nvGrpSpPr>
        <p:grpSpPr>
          <a:xfrm>
            <a:off x="242579" y="4752830"/>
            <a:ext cx="1058318" cy="1516928"/>
            <a:chOff x="-42319" y="525996"/>
            <a:chExt cx="1058318" cy="1516928"/>
          </a:xfrm>
        </p:grpSpPr>
        <p:sp>
          <p:nvSpPr>
            <p:cNvPr id="405" name="TextBox 404"/>
            <p:cNvSpPr txBox="1"/>
            <p:nvPr/>
          </p:nvSpPr>
          <p:spPr>
            <a:xfrm>
              <a:off x="223149" y="533254"/>
              <a:ext cx="560622" cy="430887"/>
            </a:xfrm>
            <a:prstGeom prst="rect">
              <a:avLst/>
            </a:prstGeom>
            <a:noFill/>
          </p:spPr>
          <p:txBody>
            <a:bodyPr wrap="square" rtlCol="0">
              <a:spAutoFit/>
            </a:bodyPr>
            <a:lstStyle/>
            <a:p>
              <a:r>
                <a:rPr lang="en-US" sz="1100" dirty="0" smtClean="0">
                  <a:latin typeface="Arial" pitchFamily="34" charset="0"/>
                  <a:cs typeface="Arial" pitchFamily="34" charset="0"/>
                </a:rPr>
                <a:t>x+=z; </a:t>
              </a:r>
              <a:br>
                <a:rPr lang="en-US" sz="1100" dirty="0" smtClean="0">
                  <a:latin typeface="Arial" pitchFamily="34" charset="0"/>
                  <a:cs typeface="Arial" pitchFamily="34" charset="0"/>
                </a:rPr>
              </a:br>
              <a:r>
                <a:rPr lang="en-US" sz="1100" dirty="0" smtClean="0">
                  <a:latin typeface="Arial" pitchFamily="34" charset="0"/>
                  <a:cs typeface="Arial" pitchFamily="34" charset="0"/>
                </a:rPr>
                <a:t>x+=z </a:t>
              </a:r>
            </a:p>
          </p:txBody>
        </p:sp>
        <p:sp>
          <p:nvSpPr>
            <p:cNvPr id="406" name="TextBox 405"/>
            <p:cNvSpPr txBox="1"/>
            <p:nvPr/>
          </p:nvSpPr>
          <p:spPr>
            <a:xfrm>
              <a:off x="223149" y="894298"/>
              <a:ext cx="553365" cy="430887"/>
            </a:xfrm>
            <a:prstGeom prst="rect">
              <a:avLst/>
            </a:prstGeom>
            <a:noFill/>
          </p:spPr>
          <p:txBody>
            <a:bodyPr wrap="square" rtlCol="0">
              <a:spAutoFit/>
            </a:bodyPr>
            <a:lstStyle/>
            <a:p>
              <a:pPr>
                <a:tabLst>
                  <a:tab pos="282575" algn="l"/>
                </a:tabLst>
              </a:pPr>
              <a:r>
                <a:rPr lang="en-US" sz="1100" dirty="0" smtClean="0">
                  <a:latin typeface="Arial" pitchFamily="34" charset="0"/>
                  <a:cs typeface="Arial" pitchFamily="34" charset="0"/>
                </a:rPr>
                <a:t>z++; </a:t>
              </a:r>
            </a:p>
            <a:p>
              <a:r>
                <a:rPr lang="en-US" sz="1100" dirty="0" smtClean="0">
                  <a:latin typeface="Arial" pitchFamily="34" charset="0"/>
                  <a:cs typeface="Arial" pitchFamily="34" charset="0"/>
                </a:rPr>
                <a:t>z++;</a:t>
              </a:r>
            </a:p>
          </p:txBody>
        </p:sp>
        <p:sp>
          <p:nvSpPr>
            <p:cNvPr id="407" name="TextBox 406"/>
            <p:cNvSpPr txBox="1"/>
            <p:nvPr/>
          </p:nvSpPr>
          <p:spPr>
            <a:xfrm>
              <a:off x="223148" y="1273483"/>
              <a:ext cx="792851" cy="769441"/>
            </a:xfrm>
            <a:prstGeom prst="rect">
              <a:avLst/>
            </a:prstGeom>
            <a:noFill/>
          </p:spPr>
          <p:txBody>
            <a:bodyPr wrap="square" rtlCol="0">
              <a:spAutoFit/>
            </a:bodyPr>
            <a:lstStyle/>
            <a:p>
              <a:r>
                <a:rPr lang="en-US" sz="1100" dirty="0" smtClean="0">
                  <a:latin typeface="Arial" pitchFamily="34" charset="0"/>
                  <a:cs typeface="Arial" pitchFamily="34" charset="0"/>
                </a:rPr>
                <a:t>y1=f(x)</a:t>
              </a:r>
            </a:p>
            <a:p>
              <a:r>
                <a:rPr lang="en-US" sz="1100" dirty="0" smtClean="0">
                  <a:latin typeface="Arial" pitchFamily="34" charset="0"/>
                  <a:cs typeface="Arial" pitchFamily="34" charset="0"/>
                </a:rPr>
                <a:t>y2=x</a:t>
              </a:r>
            </a:p>
            <a:p>
              <a:r>
                <a:rPr lang="en-US" sz="1100" dirty="0" smtClean="0">
                  <a:latin typeface="Arial" pitchFamily="34" charset="0"/>
                  <a:cs typeface="Arial" pitchFamily="34" charset="0"/>
                </a:rPr>
                <a:t>assert </a:t>
              </a:r>
            </a:p>
            <a:p>
              <a:r>
                <a:rPr lang="en-US" sz="1100" dirty="0" smtClean="0">
                  <a:latin typeface="Arial" pitchFamily="34" charset="0"/>
                  <a:cs typeface="Arial" pitchFamily="34" charset="0"/>
                </a:rPr>
                <a:t>   y1!= y2</a:t>
              </a:r>
            </a:p>
          </p:txBody>
        </p:sp>
        <p:sp>
          <p:nvSpPr>
            <p:cNvPr id="408" name="TextBox 407"/>
            <p:cNvSpPr txBox="1"/>
            <p:nvPr/>
          </p:nvSpPr>
          <p:spPr>
            <a:xfrm>
              <a:off x="-42319" y="525996"/>
              <a:ext cx="404693" cy="261610"/>
            </a:xfrm>
            <a:prstGeom prst="rect">
              <a:avLst/>
            </a:prstGeom>
            <a:noFill/>
          </p:spPr>
          <p:txBody>
            <a:bodyPr wrap="square" rtlCol="0">
              <a:spAutoFit/>
            </a:bodyPr>
            <a:lstStyle/>
            <a:p>
              <a:r>
                <a:rPr lang="en-US" sz="1100" dirty="0" smtClean="0">
                  <a:latin typeface="Arial" pitchFamily="34" charset="0"/>
                  <a:cs typeface="Arial" pitchFamily="34" charset="0"/>
                </a:rPr>
                <a:t>T1</a:t>
              </a:r>
            </a:p>
          </p:txBody>
        </p:sp>
        <p:sp>
          <p:nvSpPr>
            <p:cNvPr id="409" name="TextBox 408"/>
            <p:cNvSpPr txBox="1"/>
            <p:nvPr/>
          </p:nvSpPr>
          <p:spPr>
            <a:xfrm>
              <a:off x="-42319" y="896106"/>
              <a:ext cx="348340" cy="261610"/>
            </a:xfrm>
            <a:prstGeom prst="rect">
              <a:avLst/>
            </a:prstGeom>
            <a:noFill/>
          </p:spPr>
          <p:txBody>
            <a:bodyPr wrap="square" rtlCol="0">
              <a:spAutoFit/>
            </a:bodyPr>
            <a:lstStyle/>
            <a:p>
              <a:r>
                <a:rPr lang="en-US" sz="1100" dirty="0" smtClean="0">
                  <a:latin typeface="Arial" pitchFamily="34" charset="0"/>
                  <a:cs typeface="Arial" pitchFamily="34" charset="0"/>
                </a:rPr>
                <a:t>T2</a:t>
              </a:r>
            </a:p>
          </p:txBody>
        </p:sp>
        <p:sp>
          <p:nvSpPr>
            <p:cNvPr id="410" name="TextBox 409"/>
            <p:cNvSpPr txBox="1"/>
            <p:nvPr/>
          </p:nvSpPr>
          <p:spPr>
            <a:xfrm>
              <a:off x="-42319" y="1273478"/>
              <a:ext cx="348343" cy="261610"/>
            </a:xfrm>
            <a:prstGeom prst="rect">
              <a:avLst/>
            </a:prstGeom>
            <a:noFill/>
          </p:spPr>
          <p:txBody>
            <a:bodyPr wrap="square" rtlCol="0">
              <a:spAutoFit/>
            </a:bodyPr>
            <a:lstStyle/>
            <a:p>
              <a:r>
                <a:rPr lang="en-US" sz="1100" dirty="0" smtClean="0">
                  <a:latin typeface="Arial" pitchFamily="34" charset="0"/>
                  <a:cs typeface="Arial" pitchFamily="34" charset="0"/>
                </a:rPr>
                <a:t>T3</a:t>
              </a:r>
            </a:p>
          </p:txBody>
        </p:sp>
      </p:grpSp>
      <p:sp>
        <p:nvSpPr>
          <p:cNvPr id="335" name="Slide Number Placeholder 334"/>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65</a:t>
            </a:fld>
            <a:endParaRPr kumimoji="0" lang="en-US" sz="1200">
              <a:solidFill>
                <a:schemeClr val="tx2"/>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Quantitative Synthesis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Performance: smallest atomic sections</a:t>
            </a:r>
          </a:p>
          <a:p>
            <a:endParaRPr lang="en-US" dirty="0" smtClean="0"/>
          </a:p>
          <a:p>
            <a:r>
              <a:rPr lang="en-US" dirty="0" smtClean="0"/>
              <a:t>Interval abstraction for our example produces the atomicity constraint:</a:t>
            </a:r>
            <a:br>
              <a:rPr lang="en-US" dirty="0" smtClean="0"/>
            </a:br>
            <a:r>
              <a:rPr lang="en-US" dirty="0" smtClean="0"/>
              <a:t/>
            </a:r>
            <a:br>
              <a:rPr lang="en-US" dirty="0" smtClean="0"/>
            </a:br>
            <a:r>
              <a:rPr lang="pl-PL" dirty="0" smtClean="0"/>
              <a:t>([x+=z,x+=z] ∨ [z++,z++])</a:t>
            </a:r>
            <a:r>
              <a:rPr lang="en-US" dirty="0" smtClean="0"/>
              <a:t> </a:t>
            </a:r>
            <a:br>
              <a:rPr lang="en-US" dirty="0" smtClean="0"/>
            </a:br>
            <a:r>
              <a:rPr lang="pl-PL" dirty="0" smtClean="0"/>
              <a:t>∧ ([y1=f(x),y2=x] ∨ [x+=z,x+=z] ∨ [z++,z++])</a:t>
            </a:r>
            <a:endParaRPr lang="en-US" sz="3900" dirty="0" smtClean="0"/>
          </a:p>
          <a:p>
            <a:endParaRPr lang="en-US" dirty="0" smtClean="0"/>
          </a:p>
          <a:p>
            <a:r>
              <a:rPr lang="en-US" dirty="0" smtClean="0">
                <a:solidFill>
                  <a:srgbClr val="FFC000"/>
                </a:solidFill>
              </a:rPr>
              <a:t>Minimal satisfying assignments</a:t>
            </a:r>
          </a:p>
          <a:p>
            <a:pPr lvl="1"/>
            <a:r>
              <a:rPr lang="en-US" dirty="0" smtClean="0">
                <a:sym typeface="Math A"/>
              </a:rPr>
              <a:t></a:t>
            </a:r>
            <a:r>
              <a:rPr lang="en-US" baseline="-25000" dirty="0" smtClean="0"/>
              <a:t>1</a:t>
            </a:r>
            <a:r>
              <a:rPr lang="en-US" dirty="0" smtClean="0"/>
              <a:t> = </a:t>
            </a:r>
            <a:r>
              <a:rPr lang="pl-PL" sz="2800" dirty="0" smtClean="0"/>
              <a:t>[z++,z++]</a:t>
            </a:r>
            <a:endParaRPr lang="en-US" sz="2800" dirty="0" smtClean="0"/>
          </a:p>
          <a:p>
            <a:pPr lvl="1"/>
            <a:r>
              <a:rPr lang="en-US" sz="2800" dirty="0" smtClean="0">
                <a:sym typeface="Math A"/>
              </a:rPr>
              <a:t></a:t>
            </a:r>
            <a:r>
              <a:rPr lang="en-US" sz="2800" baseline="-25000" dirty="0" smtClean="0"/>
              <a:t>2</a:t>
            </a:r>
            <a:r>
              <a:rPr lang="en-US" sz="2800" dirty="0" smtClean="0"/>
              <a:t> = </a:t>
            </a:r>
            <a:r>
              <a:rPr lang="pl-PL" sz="2800" dirty="0" smtClean="0"/>
              <a:t>[x+=z,x+=z]</a:t>
            </a:r>
            <a:endParaRPr lang="en-US" dirty="0" smtClean="0"/>
          </a:p>
          <a:p>
            <a:endParaRPr lang="en-US" dirty="0" smtClean="0"/>
          </a:p>
        </p:txBody>
      </p:sp>
      <p:sp>
        <p:nvSpPr>
          <p:cNvPr id="4" name="Slide Number Placeholder 3"/>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66</a:t>
            </a:fld>
            <a:endParaRPr kumimoji="0" lang="en-US" sz="1200">
              <a:solidFill>
                <a:schemeClr val="tx2"/>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ounded Rectangular Callout 11"/>
          <p:cNvSpPr/>
          <p:nvPr/>
        </p:nvSpPr>
        <p:spPr>
          <a:xfrm>
            <a:off x="5181600" y="3810000"/>
            <a:ext cx="3733800" cy="1600200"/>
          </a:xfrm>
          <a:prstGeom prst="wedgeRoundRectCallout">
            <a:avLst>
              <a:gd name="adj1" fmla="val -64333"/>
              <a:gd name="adj2" fmla="val -62944"/>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Backward Exploration of Invalid Interleavings. </a:t>
            </a:r>
          </a:p>
          <a:p>
            <a:pPr algn="ctr"/>
            <a:r>
              <a:rPr lang="en-US" dirty="0" smtClean="0"/>
              <a:t>Using </a:t>
            </a:r>
            <a:r>
              <a:rPr lang="en-US" dirty="0" smtClean="0">
                <a:latin typeface="Courier New" pitchFamily="49" charset="0"/>
                <a:cs typeface="Courier New" pitchFamily="49" charset="0"/>
                <a:sym typeface="Symbol"/>
              </a:rPr>
              <a:t> </a:t>
            </a:r>
            <a:r>
              <a:rPr lang="en-US" dirty="0" smtClean="0"/>
              <a:t>to prune non-feasible interleavings.</a:t>
            </a:r>
          </a:p>
          <a:p>
            <a:pPr algn="ctr"/>
            <a:endParaRPr lang="en-US" dirty="0" smtClean="0"/>
          </a:p>
          <a:p>
            <a:pPr algn="ctr"/>
            <a:r>
              <a:rPr lang="en-US" dirty="0" smtClean="0"/>
              <a:t>Order of selection might matter</a:t>
            </a:r>
            <a:endParaRPr lang="en-US" dirty="0"/>
          </a:p>
        </p:txBody>
      </p:sp>
      <p:sp>
        <p:nvSpPr>
          <p:cNvPr id="2" name="Title 1"/>
          <p:cNvSpPr>
            <a:spLocks noGrp="1"/>
          </p:cNvSpPr>
          <p:nvPr>
            <p:ph type="title"/>
          </p:nvPr>
        </p:nvSpPr>
        <p:spPr/>
        <p:txBody>
          <a:bodyPr/>
          <a:lstStyle/>
          <a:p>
            <a:r>
              <a:rPr lang="en-US" dirty="0" smtClean="0"/>
              <a:t>AGS Algorithm – More Details</a:t>
            </a:r>
            <a:endParaRPr lang="en-US" dirty="0"/>
          </a:p>
        </p:txBody>
      </p:sp>
      <p:sp>
        <p:nvSpPr>
          <p:cNvPr id="3" name="Content Placeholder 2"/>
          <p:cNvSpPr>
            <a:spLocks noGrp="1"/>
          </p:cNvSpPr>
          <p:nvPr>
            <p:ph idx="1"/>
          </p:nvPr>
        </p:nvSpPr>
        <p:spPr>
          <a:xfrm>
            <a:off x="1159266" y="2286000"/>
            <a:ext cx="7086600" cy="3931440"/>
          </a:xfrm>
        </p:spPr>
        <p:txBody>
          <a:bodyPr>
            <a:normAutofit fontScale="70000" lnSpcReduction="20000"/>
          </a:bodyPr>
          <a:lstStyle/>
          <a:p>
            <a:pPr>
              <a:buNone/>
            </a:pPr>
            <a:r>
              <a:rPr lang="en-US" sz="3200" dirty="0" smtClean="0">
                <a:latin typeface="Courier New" pitchFamily="49" charset="0"/>
                <a:cs typeface="Courier New" pitchFamily="49" charset="0"/>
                <a:sym typeface="Symbol"/>
              </a:rPr>
              <a:t>  = true</a:t>
            </a:r>
            <a:endParaRPr lang="en-US" sz="3200" dirty="0" smtClean="0">
              <a:latin typeface="Courier New" pitchFamily="49" charset="0"/>
              <a:cs typeface="Courier New" pitchFamily="49" charset="0"/>
            </a:endParaRPr>
          </a:p>
          <a:p>
            <a:pPr>
              <a:buNone/>
            </a:pPr>
            <a:r>
              <a:rPr lang="en-US" sz="3200" dirty="0" smtClean="0">
                <a:latin typeface="Courier New" pitchFamily="49" charset="0"/>
                <a:cs typeface="Courier New" pitchFamily="49" charset="0"/>
              </a:rPr>
              <a:t> while(</a:t>
            </a:r>
            <a:r>
              <a:rPr lang="en-US" sz="3200" dirty="0" smtClean="0">
                <a:latin typeface="Courier New" pitchFamily="49" charset="0"/>
                <a:cs typeface="Courier New" pitchFamily="49" charset="0"/>
                <a:sym typeface="Math B"/>
              </a:rPr>
              <a:t></a:t>
            </a:r>
            <a:r>
              <a:rPr lang="en-US" sz="3200" dirty="0" smtClean="0">
                <a:latin typeface="Courier New" pitchFamily="49" charset="0"/>
                <a:cs typeface="Courier New" pitchFamily="49" charset="0"/>
              </a:rPr>
              <a:t>P</a:t>
            </a:r>
            <a:r>
              <a:rPr lang="en-US" sz="3200" dirty="0" smtClean="0">
                <a:latin typeface="Courier New" pitchFamily="49" charset="0"/>
                <a:cs typeface="Courier New" pitchFamily="49" charset="0"/>
                <a:sym typeface="Math B"/>
              </a:rPr>
              <a:t></a:t>
            </a:r>
            <a:r>
              <a:rPr lang="en-US" sz="3200" baseline="-25000" dirty="0" smtClean="0">
                <a:latin typeface="Courier New" pitchFamily="49" charset="0"/>
                <a:cs typeface="Courier New" pitchFamily="49" charset="0"/>
                <a:sym typeface="Math A"/>
              </a:rPr>
              <a:t></a:t>
            </a:r>
            <a:r>
              <a:rPr lang="en-US" sz="3200" dirty="0" smtClean="0">
                <a:latin typeface="Courier New" pitchFamily="49" charset="0"/>
                <a:cs typeface="Courier New" pitchFamily="49" charset="0"/>
                <a:sym typeface="Math A"/>
              </a:rPr>
              <a:t> </a:t>
            </a:r>
            <a:r>
              <a:rPr lang="en-US" sz="3200" dirty="0" smtClean="0">
                <a:latin typeface="Courier New" pitchFamily="49" charset="0"/>
                <a:cs typeface="Courier New" pitchFamily="49" charset="0"/>
                <a:sym typeface="Symbol"/>
              </a:rPr>
              <a:t> </a:t>
            </a:r>
            <a:r>
              <a:rPr lang="en-US" sz="3200" dirty="0" smtClean="0">
                <a:latin typeface="Courier New" pitchFamily="49" charset="0"/>
                <a:cs typeface="Courier New" pitchFamily="49" charset="0"/>
                <a:sym typeface="Math B"/>
              </a:rPr>
              <a:t></a:t>
            </a:r>
            <a:r>
              <a:rPr lang="en-US" sz="3200" dirty="0" smtClean="0">
                <a:latin typeface="Courier New" pitchFamily="49" charset="0"/>
                <a:cs typeface="Courier New" pitchFamily="49" charset="0"/>
                <a:sym typeface="Symbol"/>
              </a:rPr>
              <a:t></a:t>
            </a:r>
            <a:r>
              <a:rPr lang="en-US" sz="3200" dirty="0" smtClean="0">
                <a:latin typeface="Courier New" pitchFamily="49" charset="0"/>
                <a:cs typeface="Courier New" pitchFamily="49" charset="0"/>
                <a:sym typeface="Math B"/>
              </a:rPr>
              <a:t> </a:t>
            </a:r>
            <a:r>
              <a:rPr lang="en-US" sz="4600" dirty="0" smtClean="0">
                <a:latin typeface="Courier New" pitchFamily="49" charset="0"/>
                <a:cs typeface="Courier New" pitchFamily="49" charset="0"/>
                <a:sym typeface="Math C"/>
              </a:rPr>
              <a:t></a:t>
            </a:r>
            <a:r>
              <a:rPr lang="en-US" sz="3200" baseline="-25000" dirty="0" smtClean="0">
                <a:latin typeface="Courier New" pitchFamily="49" charset="0"/>
                <a:cs typeface="Courier New" pitchFamily="49" charset="0"/>
                <a:sym typeface="Math A"/>
              </a:rPr>
              <a:t> </a:t>
            </a:r>
            <a:r>
              <a:rPr lang="en-US" sz="3200" dirty="0" smtClean="0">
                <a:latin typeface="Courier New" pitchFamily="49" charset="0"/>
                <a:cs typeface="Courier New" pitchFamily="49" charset="0"/>
                <a:sym typeface="Symbol"/>
              </a:rPr>
              <a:t>S) {</a:t>
            </a:r>
          </a:p>
          <a:p>
            <a:pPr>
              <a:buNone/>
            </a:pPr>
            <a:r>
              <a:rPr lang="en-US" sz="3200" dirty="0" smtClean="0">
                <a:latin typeface="Courier New" pitchFamily="49" charset="0"/>
                <a:cs typeface="Courier New" pitchFamily="49" charset="0"/>
              </a:rPr>
              <a:t>   select </a:t>
            </a:r>
            <a:r>
              <a:rPr lang="en-US" sz="3200" dirty="0" smtClean="0">
                <a:latin typeface="Courier New" pitchFamily="49" charset="0"/>
                <a:cs typeface="Courier New" pitchFamily="49" charset="0"/>
                <a:sym typeface="Symbol"/>
              </a:rPr>
              <a:t>  (</a:t>
            </a:r>
            <a:r>
              <a:rPr lang="en-US" sz="3200" dirty="0" smtClean="0">
                <a:latin typeface="Courier New" pitchFamily="49" charset="0"/>
                <a:cs typeface="Courier New" pitchFamily="49" charset="0"/>
                <a:sym typeface="Math B"/>
              </a:rPr>
              <a:t></a:t>
            </a:r>
            <a:r>
              <a:rPr lang="en-US" sz="3200" dirty="0" smtClean="0">
                <a:latin typeface="Courier New" pitchFamily="49" charset="0"/>
                <a:cs typeface="Courier New" pitchFamily="49" charset="0"/>
              </a:rPr>
              <a:t>P</a:t>
            </a:r>
            <a:r>
              <a:rPr lang="en-US" sz="3200" dirty="0" smtClean="0">
                <a:latin typeface="Courier New" pitchFamily="49" charset="0"/>
                <a:cs typeface="Courier New" pitchFamily="49" charset="0"/>
                <a:sym typeface="Math B"/>
              </a:rPr>
              <a:t></a:t>
            </a:r>
            <a:r>
              <a:rPr lang="en-US" sz="3200" baseline="-25000" dirty="0" smtClean="0">
                <a:latin typeface="Courier New" pitchFamily="49" charset="0"/>
                <a:cs typeface="Courier New" pitchFamily="49" charset="0"/>
                <a:sym typeface="Math A"/>
              </a:rPr>
              <a:t></a:t>
            </a:r>
            <a:r>
              <a:rPr lang="en-US" sz="3200" dirty="0" smtClean="0">
                <a:latin typeface="Courier New" pitchFamily="49" charset="0"/>
                <a:cs typeface="Courier New" pitchFamily="49" charset="0"/>
              </a:rPr>
              <a:t> </a:t>
            </a:r>
            <a:r>
              <a:rPr lang="en-US" sz="3200" dirty="0" smtClean="0">
                <a:latin typeface="Courier New" pitchFamily="49" charset="0"/>
                <a:cs typeface="Courier New" pitchFamily="49" charset="0"/>
                <a:sym typeface="Symbol"/>
              </a:rPr>
              <a:t> </a:t>
            </a:r>
            <a:r>
              <a:rPr lang="en-US" sz="3200" dirty="0" smtClean="0">
                <a:latin typeface="Courier New" pitchFamily="49" charset="0"/>
                <a:cs typeface="Courier New" pitchFamily="49" charset="0"/>
                <a:sym typeface="Math B"/>
              </a:rPr>
              <a:t></a:t>
            </a:r>
            <a:r>
              <a:rPr lang="en-US" sz="3200" dirty="0" smtClean="0">
                <a:latin typeface="Courier New" pitchFamily="49" charset="0"/>
                <a:cs typeface="Courier New" pitchFamily="49" charset="0"/>
                <a:sym typeface="Symbol"/>
              </a:rPr>
              <a:t></a:t>
            </a:r>
            <a:r>
              <a:rPr lang="en-US" sz="3200" dirty="0" smtClean="0">
                <a:latin typeface="Courier New" pitchFamily="49" charset="0"/>
                <a:cs typeface="Courier New" pitchFamily="49" charset="0"/>
                <a:sym typeface="Math B"/>
              </a:rPr>
              <a:t>) and </a:t>
            </a:r>
            <a:r>
              <a:rPr lang="en-US" sz="3200" dirty="0" smtClean="0">
                <a:solidFill>
                  <a:prstClr val="white"/>
                </a:solidFill>
                <a:latin typeface="Courier New" pitchFamily="49" charset="0"/>
                <a:cs typeface="Courier New" pitchFamily="49" charset="0"/>
                <a:sym typeface="Symbol"/>
              </a:rPr>
              <a:t> </a:t>
            </a:r>
            <a:r>
              <a:rPr lang="en-US" sz="4600" dirty="0" smtClean="0">
                <a:latin typeface="Courier New" pitchFamily="49" charset="0"/>
                <a:cs typeface="Courier New" pitchFamily="49" charset="0"/>
                <a:sym typeface="Math C"/>
              </a:rPr>
              <a:t></a:t>
            </a:r>
            <a:r>
              <a:rPr lang="en-US" sz="3200" baseline="-25000" dirty="0" smtClean="0">
                <a:latin typeface="Courier New" pitchFamily="49" charset="0"/>
                <a:cs typeface="Courier New" pitchFamily="49" charset="0"/>
                <a:sym typeface="Math A"/>
              </a:rPr>
              <a:t> </a:t>
            </a:r>
            <a:r>
              <a:rPr lang="en-US" sz="3200" dirty="0" smtClean="0">
                <a:latin typeface="Courier New" pitchFamily="49" charset="0"/>
                <a:cs typeface="Courier New" pitchFamily="49" charset="0"/>
                <a:sym typeface="Symbol"/>
              </a:rPr>
              <a:t>S</a:t>
            </a:r>
          </a:p>
          <a:p>
            <a:pPr>
              <a:buNone/>
            </a:pPr>
            <a:r>
              <a:rPr lang="en-US" sz="3200" dirty="0" smtClean="0">
                <a:latin typeface="Courier New" pitchFamily="49" charset="0"/>
                <a:cs typeface="Courier New" pitchFamily="49" charset="0"/>
                <a:sym typeface="Symbol"/>
              </a:rPr>
              <a:t>   if (?) { </a:t>
            </a:r>
          </a:p>
          <a:p>
            <a:pPr>
              <a:buNone/>
            </a:pPr>
            <a:r>
              <a:rPr lang="en-US" sz="3200" dirty="0" smtClean="0">
                <a:latin typeface="Courier New" pitchFamily="49" charset="0"/>
                <a:cs typeface="Courier New" pitchFamily="49" charset="0"/>
                <a:sym typeface="Symbol"/>
              </a:rPr>
              <a:t>      =   avoid() </a:t>
            </a:r>
          </a:p>
          <a:p>
            <a:pPr>
              <a:buNone/>
            </a:pPr>
            <a:r>
              <a:rPr lang="en-US" sz="3200" dirty="0" smtClean="0">
                <a:latin typeface="Courier New" pitchFamily="49" charset="0"/>
                <a:cs typeface="Courier New" pitchFamily="49" charset="0"/>
                <a:sym typeface="Symbol"/>
              </a:rPr>
              <a:t>   } else {</a:t>
            </a:r>
          </a:p>
          <a:p>
            <a:pPr>
              <a:buNone/>
            </a:pPr>
            <a:r>
              <a:rPr lang="en-US" sz="3200" dirty="0" smtClean="0">
                <a:latin typeface="Courier New" pitchFamily="49" charset="0"/>
                <a:cs typeface="Courier New" pitchFamily="49" charset="0"/>
                <a:sym typeface="Symbol"/>
              </a:rPr>
              <a:t>     </a:t>
            </a:r>
            <a:r>
              <a:rPr lang="en-US" sz="3200" dirty="0" smtClean="0">
                <a:latin typeface="Courier New" pitchFamily="49" charset="0"/>
                <a:cs typeface="Courier New" pitchFamily="49" charset="0"/>
                <a:sym typeface="Math A"/>
              </a:rPr>
              <a:t></a:t>
            </a:r>
            <a:r>
              <a:rPr lang="en-US" sz="3200" dirty="0" smtClean="0">
                <a:latin typeface="Courier New" pitchFamily="49" charset="0"/>
                <a:cs typeface="Courier New" pitchFamily="49" charset="0"/>
                <a:sym typeface="Symbol"/>
              </a:rPr>
              <a:t> = refine(</a:t>
            </a:r>
            <a:r>
              <a:rPr lang="en-US" sz="3200" dirty="0" smtClean="0">
                <a:latin typeface="Courier New" pitchFamily="49" charset="0"/>
                <a:cs typeface="Courier New" pitchFamily="49" charset="0"/>
                <a:sym typeface="Math A"/>
              </a:rPr>
              <a:t>,</a:t>
            </a:r>
            <a:r>
              <a:rPr lang="en-US" sz="3200" dirty="0" smtClean="0">
                <a:latin typeface="Courier New" pitchFamily="49" charset="0"/>
                <a:cs typeface="Courier New" pitchFamily="49" charset="0"/>
                <a:sym typeface="Symbol"/>
              </a:rPr>
              <a:t> )</a:t>
            </a:r>
          </a:p>
          <a:p>
            <a:pPr>
              <a:buNone/>
            </a:pPr>
            <a:r>
              <a:rPr lang="en-US" sz="3200" dirty="0" smtClean="0">
                <a:latin typeface="Courier New" pitchFamily="49" charset="0"/>
                <a:cs typeface="Courier New" pitchFamily="49" charset="0"/>
                <a:sym typeface="Symbol"/>
              </a:rPr>
              <a:t>   }</a:t>
            </a:r>
          </a:p>
          <a:p>
            <a:pPr>
              <a:buNone/>
            </a:pPr>
            <a:r>
              <a:rPr lang="en-US" sz="3200" dirty="0" smtClean="0">
                <a:latin typeface="Courier New" pitchFamily="49" charset="0"/>
                <a:cs typeface="Courier New" pitchFamily="49" charset="0"/>
                <a:sym typeface="Symbol"/>
              </a:rPr>
              <a:t> }</a:t>
            </a:r>
          </a:p>
          <a:p>
            <a:pPr>
              <a:buNone/>
            </a:pPr>
            <a:r>
              <a:rPr lang="en-US" sz="3200" dirty="0" smtClean="0">
                <a:latin typeface="Courier New" pitchFamily="49" charset="0"/>
                <a:cs typeface="Courier New" pitchFamily="49" charset="0"/>
                <a:sym typeface="Symbol"/>
              </a:rPr>
              <a:t> return implement(P,</a:t>
            </a:r>
            <a:r>
              <a:rPr lang="en-US" sz="2800" dirty="0" smtClean="0">
                <a:latin typeface="Courier New" pitchFamily="49" charset="0"/>
                <a:cs typeface="Courier New" pitchFamily="49" charset="0"/>
                <a:sym typeface="Symbol"/>
              </a:rPr>
              <a:t>)</a:t>
            </a:r>
            <a:endParaRPr lang="en-US" dirty="0"/>
          </a:p>
        </p:txBody>
      </p:sp>
      <p:sp>
        <p:nvSpPr>
          <p:cNvPr id="5" name="Rectangle 4"/>
          <p:cNvSpPr/>
          <p:nvPr/>
        </p:nvSpPr>
        <p:spPr>
          <a:xfrm>
            <a:off x="1066800" y="1295400"/>
            <a:ext cx="6629400" cy="828432"/>
          </a:xfrm>
          <a:prstGeom prst="rect">
            <a:avLst/>
          </a:prstGeom>
        </p:spPr>
        <p:txBody>
          <a:bodyPr wrap="square">
            <a:spAutoFit/>
          </a:bodyPr>
          <a:lstStyle/>
          <a:p>
            <a:pPr marL="411480" lvl="0" indent="-342900">
              <a:spcBef>
                <a:spcPts val="700"/>
              </a:spcBef>
              <a:buClr>
                <a:srgbClr val="D6ECFF"/>
              </a:buClr>
              <a:buSzPct val="95000"/>
            </a:pPr>
            <a:r>
              <a:rPr lang="en-US" sz="2100" b="1" dirty="0" smtClean="0">
                <a:solidFill>
                  <a:prstClr val="white"/>
                </a:solidFill>
              </a:rPr>
              <a:t>Input:</a:t>
            </a:r>
            <a:r>
              <a:rPr lang="en-US" sz="2100" dirty="0" smtClean="0">
                <a:solidFill>
                  <a:prstClr val="white"/>
                </a:solidFill>
              </a:rPr>
              <a:t> Program </a:t>
            </a:r>
            <a:r>
              <a:rPr lang="en-US" sz="2100" dirty="0" smtClean="0">
                <a:solidFill>
                  <a:schemeClr val="accent4"/>
                </a:solidFill>
              </a:rPr>
              <a:t>P</a:t>
            </a:r>
            <a:r>
              <a:rPr lang="en-US" sz="2100" dirty="0" smtClean="0">
                <a:solidFill>
                  <a:prstClr val="white"/>
                </a:solidFill>
              </a:rPr>
              <a:t>, Specification </a:t>
            </a:r>
            <a:r>
              <a:rPr lang="en-US" sz="2100" dirty="0" smtClean="0">
                <a:solidFill>
                  <a:schemeClr val="accent5"/>
                </a:solidFill>
              </a:rPr>
              <a:t>S</a:t>
            </a:r>
            <a:r>
              <a:rPr lang="en-US" sz="2100" dirty="0" smtClean="0">
                <a:solidFill>
                  <a:prstClr val="white"/>
                </a:solidFill>
              </a:rPr>
              <a:t>, Abstraction </a:t>
            </a:r>
            <a:r>
              <a:rPr lang="en-US" sz="2000" dirty="0" smtClean="0">
                <a:solidFill>
                  <a:schemeClr val="accent1"/>
                </a:solidFill>
                <a:latin typeface="Courier New" pitchFamily="49" charset="0"/>
                <a:cs typeface="Courier New" pitchFamily="49" charset="0"/>
                <a:sym typeface="Math A"/>
              </a:rPr>
              <a:t></a:t>
            </a:r>
            <a:endParaRPr lang="en-US" sz="2100" dirty="0" smtClean="0">
              <a:solidFill>
                <a:schemeClr val="accent1"/>
              </a:solidFill>
            </a:endParaRPr>
          </a:p>
          <a:p>
            <a:pPr marL="411480" lvl="0" indent="-342900">
              <a:spcBef>
                <a:spcPts val="700"/>
              </a:spcBef>
              <a:buClr>
                <a:srgbClr val="D6ECFF"/>
              </a:buClr>
              <a:buSzPct val="95000"/>
            </a:pPr>
            <a:r>
              <a:rPr lang="en-US" sz="2100" b="1" dirty="0" smtClean="0">
                <a:solidFill>
                  <a:prstClr val="white"/>
                </a:solidFill>
              </a:rPr>
              <a:t>Output:</a:t>
            </a:r>
            <a:r>
              <a:rPr lang="en-US" sz="2100" dirty="0" smtClean="0">
                <a:solidFill>
                  <a:prstClr val="white"/>
                </a:solidFill>
              </a:rPr>
              <a:t> Program </a:t>
            </a:r>
            <a:r>
              <a:rPr lang="en-US" sz="2100" dirty="0" smtClean="0">
                <a:solidFill>
                  <a:schemeClr val="accent4"/>
                </a:solidFill>
              </a:rPr>
              <a:t>P’</a:t>
            </a:r>
            <a:r>
              <a:rPr lang="en-US" sz="2100" dirty="0" smtClean="0">
                <a:solidFill>
                  <a:prstClr val="white"/>
                </a:solidFill>
              </a:rPr>
              <a:t> satisfying </a:t>
            </a:r>
            <a:r>
              <a:rPr lang="en-US" sz="2100" dirty="0" smtClean="0">
                <a:solidFill>
                  <a:schemeClr val="accent5"/>
                </a:solidFill>
              </a:rPr>
              <a:t>S</a:t>
            </a:r>
            <a:r>
              <a:rPr lang="en-US" sz="2100" dirty="0" smtClean="0">
                <a:solidFill>
                  <a:prstClr val="white"/>
                </a:solidFill>
              </a:rPr>
              <a:t> under </a:t>
            </a:r>
            <a:r>
              <a:rPr lang="en-US" sz="2000" dirty="0" smtClean="0">
                <a:solidFill>
                  <a:schemeClr val="accent1"/>
                </a:solidFill>
                <a:latin typeface="Courier New" pitchFamily="49" charset="0"/>
                <a:cs typeface="Courier New" pitchFamily="49" charset="0"/>
                <a:sym typeface="Math A"/>
              </a:rPr>
              <a:t></a:t>
            </a:r>
            <a:endParaRPr lang="en-US" sz="2100" dirty="0" smtClean="0">
              <a:solidFill>
                <a:schemeClr val="accent1"/>
              </a:solidFill>
            </a:endParaRPr>
          </a:p>
        </p:txBody>
      </p:sp>
      <p:sp>
        <p:nvSpPr>
          <p:cNvPr id="7" name="Rounded Rectangle 6"/>
          <p:cNvSpPr/>
          <p:nvPr/>
        </p:nvSpPr>
        <p:spPr>
          <a:xfrm>
            <a:off x="2425700" y="2717800"/>
            <a:ext cx="2222500" cy="381000"/>
          </a:xfrm>
          <a:prstGeom prst="roundRect">
            <a:avLst/>
          </a:prstGeom>
          <a:solidFill>
            <a:schemeClr val="accent4">
              <a:alpha val="27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752600" y="3200400"/>
            <a:ext cx="5410200" cy="381000"/>
          </a:xfrm>
          <a:prstGeom prst="roundRect">
            <a:avLst/>
          </a:prstGeom>
          <a:solidFill>
            <a:schemeClr val="accent4">
              <a:alpha val="27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2374900" y="3619500"/>
            <a:ext cx="381000" cy="342900"/>
          </a:xfrm>
          <a:prstGeom prst="roundRect">
            <a:avLst/>
          </a:prstGeom>
          <a:solidFill>
            <a:schemeClr val="accent4">
              <a:alpha val="27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2590800" y="5753100"/>
            <a:ext cx="2362200" cy="342900"/>
          </a:xfrm>
          <a:prstGeom prst="roundRect">
            <a:avLst/>
          </a:prstGeom>
          <a:solidFill>
            <a:schemeClr val="accent4">
              <a:alpha val="27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ular Callout 10"/>
          <p:cNvSpPr/>
          <p:nvPr/>
        </p:nvSpPr>
        <p:spPr>
          <a:xfrm>
            <a:off x="5257800" y="1219200"/>
            <a:ext cx="3505200" cy="1600200"/>
          </a:xfrm>
          <a:prstGeom prst="wedgeRoundRectCallout">
            <a:avLst>
              <a:gd name="adj1" fmla="val -67346"/>
              <a:gd name="adj2" fmla="val 44993"/>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Forward Abstract Interpretation, taking </a:t>
            </a:r>
            <a:r>
              <a:rPr lang="en-US" dirty="0" smtClean="0">
                <a:latin typeface="Courier New" pitchFamily="49" charset="0"/>
                <a:cs typeface="Courier New" pitchFamily="49" charset="0"/>
                <a:sym typeface="Symbol"/>
              </a:rPr>
              <a:t> </a:t>
            </a:r>
            <a:r>
              <a:rPr lang="en-US" dirty="0" smtClean="0">
                <a:sym typeface="Symbol"/>
              </a:rPr>
              <a:t>into account for pruning non-feasible interleavings</a:t>
            </a:r>
            <a:r>
              <a:rPr lang="en-US" dirty="0" smtClean="0">
                <a:latin typeface="Courier New" pitchFamily="49" charset="0"/>
                <a:cs typeface="Courier New" pitchFamily="49" charset="0"/>
                <a:sym typeface="Symbol"/>
              </a:rPr>
              <a:t> </a:t>
            </a:r>
            <a:r>
              <a:rPr lang="en-US" dirty="0" smtClean="0"/>
              <a:t> </a:t>
            </a:r>
            <a:endParaRPr lang="en-US" dirty="0"/>
          </a:p>
        </p:txBody>
      </p:sp>
      <p:sp>
        <p:nvSpPr>
          <p:cNvPr id="13" name="Rounded Rectangular Callout 12"/>
          <p:cNvSpPr/>
          <p:nvPr/>
        </p:nvSpPr>
        <p:spPr>
          <a:xfrm>
            <a:off x="4343400" y="4876800"/>
            <a:ext cx="4495800" cy="1828800"/>
          </a:xfrm>
          <a:prstGeom prst="wedgeRoundRectCallout">
            <a:avLst>
              <a:gd name="adj1" fmla="val -85304"/>
              <a:gd name="adj2" fmla="val -102032"/>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Choosing between Abstraction Refinement / Program </a:t>
            </a:r>
            <a:r>
              <a:rPr lang="en-US" dirty="0" err="1" smtClean="0"/>
              <a:t>Restricton</a:t>
            </a:r>
            <a:r>
              <a:rPr lang="en-US" dirty="0" smtClean="0"/>
              <a:t>.</a:t>
            </a:r>
          </a:p>
          <a:p>
            <a:pPr algn="ctr">
              <a:buFontTx/>
              <a:buChar char="-"/>
            </a:pPr>
            <a:r>
              <a:rPr lang="en-US" dirty="0" smtClean="0"/>
              <a:t>Refinement not always possible</a:t>
            </a:r>
          </a:p>
          <a:p>
            <a:pPr algn="ctr">
              <a:buFontTx/>
              <a:buChar char="-"/>
            </a:pPr>
            <a:r>
              <a:rPr lang="en-US" dirty="0" smtClean="0"/>
              <a:t> avoidance not always possible (e.g., serial interleaving)</a:t>
            </a:r>
          </a:p>
          <a:p>
            <a:pPr algn="ctr">
              <a:buFontTx/>
              <a:buChar char="-"/>
            </a:pPr>
            <a:r>
              <a:rPr lang="en-US" dirty="0" smtClean="0"/>
              <a:t> may try and backtrack</a:t>
            </a:r>
            <a:endParaRPr lang="en-US" dirty="0"/>
          </a:p>
        </p:txBody>
      </p:sp>
      <p:sp>
        <p:nvSpPr>
          <p:cNvPr id="14" name="Rounded Rectangular Callout 13"/>
          <p:cNvSpPr/>
          <p:nvPr/>
        </p:nvSpPr>
        <p:spPr>
          <a:xfrm>
            <a:off x="5486400" y="2895600"/>
            <a:ext cx="2895600" cy="1600200"/>
          </a:xfrm>
          <a:prstGeom prst="wedgeRoundRectCallout">
            <a:avLst>
              <a:gd name="adj1" fmla="val -69596"/>
              <a:gd name="adj2" fmla="val 129913"/>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Up to this point did not commit to an implementation mechanism</a:t>
            </a:r>
            <a:endParaRPr lang="en-US" dirty="0"/>
          </a:p>
        </p:txBody>
      </p:sp>
      <p:sp>
        <p:nvSpPr>
          <p:cNvPr id="15" name="Slide Number Placeholder 14"/>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67</a:t>
            </a:fld>
            <a:endParaRPr kumimoji="0" lang="en-US" sz="1200">
              <a:solidFill>
                <a:schemeClr val="tx2"/>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anim calcmode="lin" valueType="num">
                                      <p:cBhvr>
                                        <p:cTn id="11" dur="1000" fill="hold"/>
                                        <p:tgtEl>
                                          <p:spTgt spid="11"/>
                                        </p:tgtEl>
                                        <p:attrNameLst>
                                          <p:attrName>ppt_x</p:attrName>
                                        </p:attrNameLst>
                                      </p:cBhvr>
                                      <p:tavLst>
                                        <p:tav tm="0">
                                          <p:val>
                                            <p:strVal val="#ppt_x"/>
                                          </p:val>
                                        </p:tav>
                                        <p:tav tm="100000">
                                          <p:val>
                                            <p:strVal val="#ppt_x"/>
                                          </p:val>
                                        </p:tav>
                                      </p:tavLst>
                                    </p:anim>
                                    <p:anim calcmode="lin" valueType="num">
                                      <p:cBhvr>
                                        <p:cTn id="1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xit" presetSubtype="0" fill="hold" grpId="1" nodeType="withEffect">
                                  <p:stCondLst>
                                    <p:cond delay="0"/>
                                  </p:stCondLst>
                                  <p:childTnLst>
                                    <p:animEffect transition="out" filter="fade">
                                      <p:cBhvr>
                                        <p:cTn id="19" dur="2000"/>
                                        <p:tgtEl>
                                          <p:spTgt spid="11"/>
                                        </p:tgtEl>
                                      </p:cBhvr>
                                    </p:animEffect>
                                    <p:set>
                                      <p:cBhvr>
                                        <p:cTn id="20" dur="1" fill="hold">
                                          <p:stCondLst>
                                            <p:cond delay="1999"/>
                                          </p:stCondLst>
                                        </p:cTn>
                                        <p:tgtEl>
                                          <p:spTgt spid="11"/>
                                        </p:tgtEl>
                                        <p:attrNameLst>
                                          <p:attrName>style.visibility</p:attrName>
                                        </p:attrNameLst>
                                      </p:cBhvr>
                                      <p:to>
                                        <p:strVal val="hidden"/>
                                      </p:to>
                                    </p:set>
                                  </p:childTnLst>
                                </p:cTn>
                              </p:par>
                              <p:par>
                                <p:cTn id="21" presetID="47"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xit" presetSubtype="0" fill="hold" grpId="1" nodeType="withEffect">
                                  <p:stCondLst>
                                    <p:cond delay="0"/>
                                  </p:stCondLst>
                                  <p:childTnLst>
                                    <p:animEffect transition="out" filter="fade">
                                      <p:cBhvr>
                                        <p:cTn id="32" dur="2000"/>
                                        <p:tgtEl>
                                          <p:spTgt spid="12"/>
                                        </p:tgtEl>
                                      </p:cBhvr>
                                    </p:animEffect>
                                    <p:set>
                                      <p:cBhvr>
                                        <p:cTn id="33" dur="1" fill="hold">
                                          <p:stCondLst>
                                            <p:cond delay="1999"/>
                                          </p:stCondLst>
                                        </p:cTn>
                                        <p:tgtEl>
                                          <p:spTgt spid="12"/>
                                        </p:tgtEl>
                                        <p:attrNameLst>
                                          <p:attrName>style.visibility</p:attrName>
                                        </p:attrNameLst>
                                      </p:cBhvr>
                                      <p:to>
                                        <p:strVal val="hidden"/>
                                      </p:to>
                                    </p:set>
                                  </p:childTnLst>
                                </p:cTn>
                              </p:par>
                              <p:par>
                                <p:cTn id="34" presetID="47"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par>
                                <p:cTn id="44" presetID="10" presetClass="exit" presetSubtype="0" fill="hold" grpId="1" nodeType="withEffect">
                                  <p:stCondLst>
                                    <p:cond delay="0"/>
                                  </p:stCondLst>
                                  <p:childTnLst>
                                    <p:animEffect transition="out" filter="fade">
                                      <p:cBhvr>
                                        <p:cTn id="45" dur="2000"/>
                                        <p:tgtEl>
                                          <p:spTgt spid="13"/>
                                        </p:tgtEl>
                                      </p:cBhvr>
                                    </p:animEffect>
                                    <p:set>
                                      <p:cBhvr>
                                        <p:cTn id="46" dur="1" fill="hold">
                                          <p:stCondLst>
                                            <p:cond delay="1999"/>
                                          </p:stCondLst>
                                        </p:cTn>
                                        <p:tgtEl>
                                          <p:spTgt spid="13"/>
                                        </p:tgtEl>
                                        <p:attrNameLst>
                                          <p:attrName>style.visibility</p:attrName>
                                        </p:attrNameLst>
                                      </p:cBhvr>
                                      <p:to>
                                        <p:strVal val="hidden"/>
                                      </p:to>
                                    </p:set>
                                  </p:childTnLst>
                                </p:cTn>
                              </p:par>
                              <p:par>
                                <p:cTn id="47" presetID="42"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7" grpId="0" animBg="1"/>
      <p:bldP spid="8" grpId="0" animBg="1"/>
      <p:bldP spid="9" grpId="0" animBg="1"/>
      <p:bldP spid="10" grpId="0" animBg="1"/>
      <p:bldP spid="11" grpId="0" animBg="1"/>
      <p:bldP spid="11" grpId="1" animBg="1"/>
      <p:bldP spid="13" grpId="0" animBg="1"/>
      <p:bldP spid="13" grpId="1" animBg="1"/>
      <p:bldP spid="14"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Implementability</a:t>
            </a:r>
            <a:endParaRPr lang="en-US" dirty="0"/>
          </a:p>
        </p:txBody>
      </p:sp>
      <p:sp>
        <p:nvSpPr>
          <p:cNvPr id="3" name="Content Placeholder 2"/>
          <p:cNvSpPr>
            <a:spLocks noGrp="1"/>
          </p:cNvSpPr>
          <p:nvPr>
            <p:ph idx="1"/>
          </p:nvPr>
        </p:nvSpPr>
        <p:spPr>
          <a:xfrm>
            <a:off x="914400" y="5791200"/>
            <a:ext cx="7772400" cy="1066800"/>
          </a:xfrm>
        </p:spPr>
        <p:txBody>
          <a:bodyPr>
            <a:normAutofit/>
          </a:bodyPr>
          <a:lstStyle/>
          <a:p>
            <a:r>
              <a:rPr lang="en-US" sz="2400" dirty="0" smtClean="0"/>
              <a:t>No program transformations (e.g., loop unrolling)</a:t>
            </a:r>
          </a:p>
          <a:p>
            <a:r>
              <a:rPr lang="en-US" sz="2400" dirty="0" err="1" smtClean="0"/>
              <a:t>Memoryless</a:t>
            </a:r>
            <a:r>
              <a:rPr lang="en-US" sz="2400" dirty="0" smtClean="0"/>
              <a:t> strategy</a:t>
            </a:r>
          </a:p>
        </p:txBody>
      </p:sp>
      <p:sp>
        <p:nvSpPr>
          <p:cNvPr id="4" name="TextBox 3"/>
          <p:cNvSpPr txBox="1">
            <a:spLocks noChangeArrowheads="1"/>
          </p:cNvSpPr>
          <p:nvPr/>
        </p:nvSpPr>
        <p:spPr bwMode="auto">
          <a:xfrm>
            <a:off x="2362200" y="3808274"/>
            <a:ext cx="1465466" cy="1754326"/>
          </a:xfrm>
          <a:prstGeom prst="rect">
            <a:avLst/>
          </a:prstGeom>
          <a:noFill/>
          <a:ln w="9525">
            <a:noFill/>
            <a:miter lim="800000"/>
            <a:headEnd/>
            <a:tailEnd/>
          </a:ln>
        </p:spPr>
        <p:txBody>
          <a:bodyPr wrap="none">
            <a:spAutoFit/>
          </a:bodyPr>
          <a:lstStyle/>
          <a:p>
            <a:pPr algn="l"/>
            <a:r>
              <a:rPr lang="en-US" dirty="0">
                <a:solidFill>
                  <a:schemeClr val="tx1"/>
                </a:solidFill>
                <a:latin typeface="Calibri" pitchFamily="34" charset="0"/>
              </a:rPr>
              <a:t>T1 </a:t>
            </a:r>
            <a:endParaRPr lang="en-US" dirty="0" smtClean="0">
              <a:solidFill>
                <a:schemeClr val="tx1"/>
              </a:solidFill>
              <a:latin typeface="Calibri" pitchFamily="34" charset="0"/>
            </a:endParaRPr>
          </a:p>
          <a:p>
            <a:pPr algn="l"/>
            <a:endParaRPr lang="en-US" dirty="0">
              <a:solidFill>
                <a:schemeClr val="tx1"/>
              </a:solidFill>
              <a:latin typeface="Calibri" pitchFamily="34" charset="0"/>
            </a:endParaRPr>
          </a:p>
          <a:p>
            <a:pPr algn="l"/>
            <a:r>
              <a:rPr lang="en-US" dirty="0">
                <a:solidFill>
                  <a:schemeClr val="tx1"/>
                </a:solidFill>
                <a:latin typeface="Calibri" pitchFamily="34" charset="0"/>
              </a:rPr>
              <a:t>  1: </a:t>
            </a:r>
            <a:r>
              <a:rPr lang="en-US" dirty="0" smtClean="0">
                <a:solidFill>
                  <a:schemeClr val="tx1"/>
                </a:solidFill>
                <a:latin typeface="Calibri" pitchFamily="34" charset="0"/>
              </a:rPr>
              <a:t>while(*) { </a:t>
            </a:r>
          </a:p>
          <a:p>
            <a:pPr algn="l"/>
            <a:r>
              <a:rPr lang="en-US" dirty="0" smtClean="0">
                <a:latin typeface="Calibri" pitchFamily="34" charset="0"/>
              </a:rPr>
              <a:t>  2:    </a:t>
            </a:r>
            <a:r>
              <a:rPr lang="en-US" dirty="0" smtClean="0">
                <a:solidFill>
                  <a:schemeClr val="tx1"/>
                </a:solidFill>
                <a:latin typeface="Calibri" pitchFamily="34" charset="0"/>
              </a:rPr>
              <a:t>x++</a:t>
            </a:r>
            <a:endParaRPr lang="en-US" dirty="0">
              <a:solidFill>
                <a:schemeClr val="tx1"/>
              </a:solidFill>
              <a:latin typeface="Calibri" pitchFamily="34" charset="0"/>
            </a:endParaRPr>
          </a:p>
          <a:p>
            <a:pPr algn="l"/>
            <a:r>
              <a:rPr lang="en-US" dirty="0">
                <a:solidFill>
                  <a:schemeClr val="tx1"/>
                </a:solidFill>
                <a:latin typeface="Calibri" pitchFamily="34" charset="0"/>
              </a:rPr>
              <a:t>  </a:t>
            </a:r>
            <a:r>
              <a:rPr lang="en-US" dirty="0" smtClean="0">
                <a:solidFill>
                  <a:schemeClr val="tx1"/>
                </a:solidFill>
                <a:latin typeface="Calibri" pitchFamily="34" charset="0"/>
              </a:rPr>
              <a:t>3:    x++</a:t>
            </a:r>
          </a:p>
          <a:p>
            <a:pPr algn="l"/>
            <a:r>
              <a:rPr lang="en-US" dirty="0" smtClean="0">
                <a:latin typeface="Calibri" pitchFamily="34" charset="0"/>
              </a:rPr>
              <a:t>  4: } </a:t>
            </a:r>
            <a:endParaRPr lang="en-US" dirty="0">
              <a:solidFill>
                <a:schemeClr val="tx1"/>
              </a:solidFill>
              <a:latin typeface="Calibri" pitchFamily="34" charset="0"/>
            </a:endParaRPr>
          </a:p>
        </p:txBody>
      </p:sp>
      <p:sp>
        <p:nvSpPr>
          <p:cNvPr id="5" name="TextBox 4"/>
          <p:cNvSpPr txBox="1">
            <a:spLocks noChangeArrowheads="1"/>
          </p:cNvSpPr>
          <p:nvPr/>
        </p:nvSpPr>
        <p:spPr bwMode="auto">
          <a:xfrm>
            <a:off x="4785344" y="3808274"/>
            <a:ext cx="2148856" cy="1200329"/>
          </a:xfrm>
          <a:prstGeom prst="rect">
            <a:avLst/>
          </a:prstGeom>
          <a:noFill/>
          <a:ln w="9525">
            <a:noFill/>
            <a:miter lim="800000"/>
            <a:headEnd/>
            <a:tailEnd/>
          </a:ln>
        </p:spPr>
        <p:txBody>
          <a:bodyPr wrap="square">
            <a:spAutoFit/>
          </a:bodyPr>
          <a:lstStyle/>
          <a:p>
            <a:pPr algn="l"/>
            <a:r>
              <a:rPr lang="en-US" dirty="0">
                <a:solidFill>
                  <a:schemeClr val="tx1"/>
                </a:solidFill>
                <a:latin typeface="Calibri" pitchFamily="34" charset="0"/>
              </a:rPr>
              <a:t>T2 </a:t>
            </a:r>
            <a:endParaRPr lang="en-US" dirty="0" smtClean="0">
              <a:solidFill>
                <a:schemeClr val="tx1"/>
              </a:solidFill>
              <a:latin typeface="Calibri" pitchFamily="34" charset="0"/>
            </a:endParaRPr>
          </a:p>
          <a:p>
            <a:pPr algn="l"/>
            <a:endParaRPr lang="en-US" dirty="0">
              <a:solidFill>
                <a:schemeClr val="tx1"/>
              </a:solidFill>
              <a:latin typeface="Calibri" pitchFamily="34" charset="0"/>
            </a:endParaRPr>
          </a:p>
          <a:p>
            <a:pPr algn="l"/>
            <a:r>
              <a:rPr lang="en-US" dirty="0">
                <a:solidFill>
                  <a:schemeClr val="tx1"/>
                </a:solidFill>
                <a:latin typeface="Calibri" pitchFamily="34" charset="0"/>
              </a:rPr>
              <a:t>  1: </a:t>
            </a:r>
            <a:r>
              <a:rPr lang="en-US" dirty="0" smtClean="0">
                <a:solidFill>
                  <a:schemeClr val="tx1"/>
                </a:solidFill>
                <a:latin typeface="Calibri" pitchFamily="34" charset="0"/>
              </a:rPr>
              <a:t>assert (x != 1)</a:t>
            </a:r>
            <a:endParaRPr lang="en-US" dirty="0">
              <a:solidFill>
                <a:schemeClr val="tx1"/>
              </a:solidFill>
              <a:latin typeface="Calibri" pitchFamily="34" charset="0"/>
            </a:endParaRPr>
          </a:p>
          <a:p>
            <a:pPr algn="l"/>
            <a:endParaRPr lang="en-US" dirty="0">
              <a:solidFill>
                <a:schemeClr val="tx1"/>
              </a:solidFill>
              <a:latin typeface="Calibri" pitchFamily="34" charset="0"/>
            </a:endParaRPr>
          </a:p>
        </p:txBody>
      </p:sp>
      <p:grpSp>
        <p:nvGrpSpPr>
          <p:cNvPr id="6" name="Group 14"/>
          <p:cNvGrpSpPr/>
          <p:nvPr/>
        </p:nvGrpSpPr>
        <p:grpSpPr>
          <a:xfrm>
            <a:off x="4298432" y="3808274"/>
            <a:ext cx="152400" cy="1600200"/>
            <a:chOff x="2438400" y="2057400"/>
            <a:chExt cx="152400" cy="1600200"/>
          </a:xfrm>
        </p:grpSpPr>
        <p:cxnSp>
          <p:nvCxnSpPr>
            <p:cNvPr id="10" name="Straight Connector 9"/>
            <p:cNvCxnSpPr/>
            <p:nvPr/>
          </p:nvCxnSpPr>
          <p:spPr>
            <a:xfrm rot="5400000">
              <a:off x="1638300" y="2857500"/>
              <a:ext cx="1600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1790700" y="2857500"/>
              <a:ext cx="1600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Content Placeholder 2"/>
          <p:cNvSpPr txBox="1">
            <a:spLocks/>
          </p:cNvSpPr>
          <p:nvPr/>
        </p:nvSpPr>
        <p:spPr>
          <a:xfrm>
            <a:off x="914400" y="1524000"/>
            <a:ext cx="7772400" cy="1219200"/>
          </a:xfrm>
          <a:prstGeom prst="rect">
            <a:avLst/>
          </a:prstGeom>
        </p:spPr>
        <p:txBody>
          <a:bodyPr vert="horz">
            <a:noAutofit/>
          </a:bodyPr>
          <a:lstStyle/>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Separation</a:t>
            </a:r>
            <a:r>
              <a:rPr kumimoji="0" lang="en-US" sz="2400" b="0" i="0" u="none" strike="noStrike" kern="1200" cap="none" spc="0" normalizeH="0" noProof="0" dirty="0" smtClean="0">
                <a:ln>
                  <a:noFill/>
                </a:ln>
                <a:solidFill>
                  <a:schemeClr val="tx1"/>
                </a:solidFill>
                <a:effectLst/>
                <a:uLnTx/>
                <a:uFillTx/>
                <a:latin typeface="+mn-lt"/>
                <a:ea typeface="+mn-ea"/>
                <a:cs typeface="+mn-cs"/>
              </a:rPr>
              <a:t> between schedule constraints and how they are realized </a:t>
            </a:r>
          </a:p>
          <a:p>
            <a:pPr marL="868680" lvl="1" indent="-342900">
              <a:spcBef>
                <a:spcPts val="700"/>
              </a:spcBef>
              <a:buClr>
                <a:schemeClr val="tx2"/>
              </a:buClr>
              <a:buSzPct val="95000"/>
              <a:buFont typeface="Wingdings"/>
              <a:buChar char=""/>
            </a:pPr>
            <a:r>
              <a:rPr lang="en-US" sz="2400" baseline="0" dirty="0" smtClean="0"/>
              <a:t>Can</a:t>
            </a:r>
            <a:r>
              <a:rPr lang="en-US" sz="2400" dirty="0" smtClean="0"/>
              <a:t> realize in program: atomic sections, locks,…</a:t>
            </a:r>
          </a:p>
          <a:p>
            <a:pPr marL="868680" lvl="1" indent="-342900">
              <a:spcBef>
                <a:spcPts val="700"/>
              </a:spcBef>
              <a:buClr>
                <a:schemeClr val="tx2"/>
              </a:buClr>
              <a:buSzPct val="95000"/>
              <a:buFont typeface="Wingdings"/>
              <a:buChar cha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Can realize in scheduler</a:t>
            </a:r>
            <a:r>
              <a:rPr lang="en-US" sz="2400" dirty="0" smtClean="0"/>
              <a:t>: benevolent scheduler</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3" name="Rounded Rectangle 12"/>
          <p:cNvSpPr/>
          <p:nvPr/>
        </p:nvSpPr>
        <p:spPr>
          <a:xfrm>
            <a:off x="2057400" y="3505200"/>
            <a:ext cx="5257800" cy="2209800"/>
          </a:xfrm>
          <a:prstGeom prst="round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 Bracket 13"/>
          <p:cNvSpPr/>
          <p:nvPr/>
        </p:nvSpPr>
        <p:spPr>
          <a:xfrm>
            <a:off x="2413000" y="4686300"/>
            <a:ext cx="228600" cy="533400"/>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Slide Number Placeholder 14"/>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68</a:t>
            </a:fld>
            <a:endParaRPr kumimoji="0" lang="en-US" sz="1200">
              <a:solidFill>
                <a:schemeClr val="tx2"/>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Intuition</a:t>
            </a:r>
            <a:endParaRPr lang="en-US" dirty="0"/>
          </a:p>
        </p:txBody>
      </p:sp>
      <p:sp>
        <p:nvSpPr>
          <p:cNvPr id="45" name="Content Placeholder 44"/>
          <p:cNvSpPr>
            <a:spLocks noGrp="1"/>
          </p:cNvSpPr>
          <p:nvPr>
            <p:ph idx="1"/>
          </p:nvPr>
        </p:nvSpPr>
        <p:spPr>
          <a:xfrm>
            <a:off x="914400" y="1783560"/>
            <a:ext cx="7772400" cy="2026440"/>
          </a:xfrm>
        </p:spPr>
        <p:txBody>
          <a:bodyPr/>
          <a:lstStyle/>
          <a:p>
            <a:r>
              <a:rPr lang="en-US" dirty="0" smtClean="0"/>
              <a:t>If can show disjoint access can avoid synchronization</a:t>
            </a:r>
          </a:p>
          <a:p>
            <a:r>
              <a:rPr lang="en-US" dirty="0" smtClean="0"/>
              <a:t>Requires abstractions rich enough to capture access pattern to shared data</a:t>
            </a:r>
          </a:p>
        </p:txBody>
      </p:sp>
      <p:sp>
        <p:nvSpPr>
          <p:cNvPr id="18" name="Rounded Rectangle 17"/>
          <p:cNvSpPr/>
          <p:nvPr/>
        </p:nvSpPr>
        <p:spPr>
          <a:xfrm>
            <a:off x="3276600" y="4114800"/>
            <a:ext cx="365760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3276600" y="4114800"/>
            <a:ext cx="30480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3581400" y="4114800"/>
            <a:ext cx="30480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3886200" y="4114800"/>
            <a:ext cx="30480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4191000" y="4114800"/>
            <a:ext cx="30480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4495800" y="4114800"/>
            <a:ext cx="30480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4800600" y="4114800"/>
            <a:ext cx="30480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5105400" y="4114800"/>
            <a:ext cx="30480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5410200" y="4114800"/>
            <a:ext cx="30480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5715000" y="4114800"/>
            <a:ext cx="30480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6019800" y="4114800"/>
            <a:ext cx="30480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6324600" y="4114800"/>
            <a:ext cx="30480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6629400" y="4114800"/>
            <a:ext cx="30480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752600" y="4203700"/>
            <a:ext cx="1011815" cy="369332"/>
          </a:xfrm>
          <a:prstGeom prst="rect">
            <a:avLst/>
          </a:prstGeom>
        </p:spPr>
        <p:txBody>
          <a:bodyPr wrap="none">
            <a:spAutoFit/>
          </a:bodyPr>
          <a:lstStyle/>
          <a:p>
            <a:r>
              <a:rPr lang="en-US" dirty="0" smtClean="0">
                <a:latin typeface="Courier New" pitchFamily="49" charset="0"/>
                <a:cs typeface="Courier New" pitchFamily="49" charset="0"/>
              </a:rPr>
              <a:t>Parity</a:t>
            </a:r>
            <a:endParaRPr lang="en-US" dirty="0"/>
          </a:p>
        </p:txBody>
      </p:sp>
      <p:sp>
        <p:nvSpPr>
          <p:cNvPr id="33" name="Rounded Rectangle 32"/>
          <p:cNvSpPr/>
          <p:nvPr/>
        </p:nvSpPr>
        <p:spPr>
          <a:xfrm>
            <a:off x="3276600" y="4127500"/>
            <a:ext cx="304800" cy="4572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3581400" y="4127500"/>
            <a:ext cx="30480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3886200" y="4127500"/>
            <a:ext cx="304800" cy="4572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4191000" y="4127500"/>
            <a:ext cx="30480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4495800" y="4127500"/>
            <a:ext cx="304800" cy="4572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4800600" y="4127500"/>
            <a:ext cx="30480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5105400" y="4127500"/>
            <a:ext cx="304800" cy="4572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5410200" y="4127500"/>
            <a:ext cx="30480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5715000" y="4127500"/>
            <a:ext cx="304800" cy="4572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6019800" y="4127500"/>
            <a:ext cx="30480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6324600" y="4127500"/>
            <a:ext cx="304800" cy="4572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6629400" y="4127500"/>
            <a:ext cx="30480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3276600" y="4813300"/>
            <a:ext cx="365760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3276600" y="4813300"/>
            <a:ext cx="30480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3581400" y="4813300"/>
            <a:ext cx="30480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3886200" y="4813300"/>
            <a:ext cx="30480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4191000" y="4813300"/>
            <a:ext cx="30480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4495800" y="4813300"/>
            <a:ext cx="30480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a:off x="4800600" y="4813300"/>
            <a:ext cx="30480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5105400" y="4813300"/>
            <a:ext cx="30480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a:off x="5410200" y="4813300"/>
            <a:ext cx="30480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a:off x="5715000" y="4813300"/>
            <a:ext cx="30480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a:off x="6019800" y="4813300"/>
            <a:ext cx="30480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6324600" y="4813300"/>
            <a:ext cx="30480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a:off x="6629400" y="4813300"/>
            <a:ext cx="30480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1752600" y="4902200"/>
            <a:ext cx="1425390" cy="369332"/>
          </a:xfrm>
          <a:prstGeom prst="rect">
            <a:avLst/>
          </a:prstGeom>
        </p:spPr>
        <p:txBody>
          <a:bodyPr wrap="none">
            <a:spAutoFit/>
          </a:bodyPr>
          <a:lstStyle/>
          <a:p>
            <a:r>
              <a:rPr lang="en-US" dirty="0" smtClean="0">
                <a:latin typeface="Courier New" pitchFamily="49" charset="0"/>
                <a:cs typeface="Courier New" pitchFamily="49" charset="0"/>
              </a:rPr>
              <a:t>Intervals</a:t>
            </a:r>
            <a:endParaRPr lang="en-US" dirty="0"/>
          </a:p>
        </p:txBody>
      </p:sp>
      <p:sp>
        <p:nvSpPr>
          <p:cNvPr id="60" name="Rounded Rectangle 59"/>
          <p:cNvSpPr/>
          <p:nvPr/>
        </p:nvSpPr>
        <p:spPr>
          <a:xfrm>
            <a:off x="3276600" y="4826000"/>
            <a:ext cx="30480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a:off x="3581400" y="4826000"/>
            <a:ext cx="30480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a:off x="3886200" y="4826000"/>
            <a:ext cx="30480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a:off x="4191000" y="4826000"/>
            <a:ext cx="30480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4495800" y="4826000"/>
            <a:ext cx="30480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a:off x="4800600" y="4826000"/>
            <a:ext cx="30480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a:off x="5105400" y="4826000"/>
            <a:ext cx="304800" cy="4572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a:off x="5410200" y="4826000"/>
            <a:ext cx="304800" cy="4572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a:off x="5715000" y="4826000"/>
            <a:ext cx="304800" cy="4572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p:nvSpPr>
        <p:spPr>
          <a:xfrm>
            <a:off x="6019800" y="4826000"/>
            <a:ext cx="304800" cy="4572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a:off x="6324600" y="4826000"/>
            <a:ext cx="304800" cy="4572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p:nvSpPr>
        <p:spPr>
          <a:xfrm>
            <a:off x="6629400" y="4826000"/>
            <a:ext cx="304800" cy="4572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Slide Number Placeholder 71"/>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69</a:t>
            </a:fld>
            <a:endParaRPr kumimoji="0" lang="en-US" sz="1200">
              <a:solidFill>
                <a:schemeClr val="tx2"/>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Rounded Rectangle 21"/>
          <p:cNvSpPr/>
          <p:nvPr/>
        </p:nvSpPr>
        <p:spPr>
          <a:xfrm>
            <a:off x="3071802" y="1785926"/>
            <a:ext cx="5000660" cy="1714512"/>
          </a:xfrm>
          <a:prstGeom prst="round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Concurrent Counter</a:t>
            </a:r>
            <a:endParaRPr lang="en-US" dirty="0"/>
          </a:p>
        </p:txBody>
      </p:sp>
      <p:sp>
        <p:nvSpPr>
          <p:cNvPr id="4" name="TextBox 3"/>
          <p:cNvSpPr txBox="1"/>
          <p:nvPr/>
        </p:nvSpPr>
        <p:spPr>
          <a:xfrm>
            <a:off x="1071538" y="1857364"/>
            <a:ext cx="1390124" cy="1938992"/>
          </a:xfrm>
          <a:prstGeom prst="rect">
            <a:avLst/>
          </a:prstGeom>
          <a:noFill/>
        </p:spPr>
        <p:txBody>
          <a:bodyPr wrap="none" rtlCol="0">
            <a:spAutoFit/>
          </a:bodyPr>
          <a:lstStyle/>
          <a:p>
            <a:r>
              <a:rPr lang="en-US" sz="2400" dirty="0" err="1" smtClean="0">
                <a:latin typeface="+mn-lt"/>
              </a:rPr>
              <a:t>int</a:t>
            </a:r>
            <a:r>
              <a:rPr lang="en-US" sz="2400" dirty="0" smtClean="0">
                <a:latin typeface="+mn-lt"/>
              </a:rPr>
              <a:t> tick() {</a:t>
            </a:r>
          </a:p>
          <a:p>
            <a:r>
              <a:rPr lang="en-US" sz="2400" dirty="0" smtClean="0">
                <a:latin typeface="+mn-lt"/>
              </a:rPr>
              <a:t>  t = </a:t>
            </a:r>
            <a:r>
              <a:rPr lang="en-US" sz="2400" dirty="0" err="1" smtClean="0">
                <a:latin typeface="+mn-lt"/>
              </a:rPr>
              <a:t>val</a:t>
            </a:r>
            <a:endParaRPr lang="en-US" sz="2400" dirty="0" smtClean="0">
              <a:latin typeface="+mn-lt"/>
            </a:endParaRPr>
          </a:p>
          <a:p>
            <a:r>
              <a:rPr lang="en-US" sz="2400" dirty="0" smtClean="0">
                <a:latin typeface="+mn-lt"/>
              </a:rPr>
              <a:t>  </a:t>
            </a:r>
            <a:r>
              <a:rPr lang="en-US" sz="2400" dirty="0" err="1" smtClean="0">
                <a:latin typeface="+mn-lt"/>
              </a:rPr>
              <a:t>val</a:t>
            </a:r>
            <a:r>
              <a:rPr lang="en-US" sz="2400" dirty="0" smtClean="0">
                <a:latin typeface="+mn-lt"/>
              </a:rPr>
              <a:t> = t+1</a:t>
            </a:r>
          </a:p>
          <a:p>
            <a:r>
              <a:rPr lang="en-US" sz="2400" dirty="0" smtClean="0">
                <a:latin typeface="+mn-lt"/>
              </a:rPr>
              <a:t>  return t</a:t>
            </a:r>
          </a:p>
          <a:p>
            <a:r>
              <a:rPr lang="en-US" sz="2400" dirty="0" smtClean="0">
                <a:latin typeface="+mn-lt"/>
              </a:rPr>
              <a:t>}</a:t>
            </a:r>
            <a:endParaRPr lang="en-US" sz="2400" dirty="0">
              <a:latin typeface="+mn-lt"/>
            </a:endParaRPr>
          </a:p>
        </p:txBody>
      </p:sp>
      <p:sp>
        <p:nvSpPr>
          <p:cNvPr id="5" name="TextBox 4"/>
          <p:cNvSpPr txBox="1"/>
          <p:nvPr/>
        </p:nvSpPr>
        <p:spPr>
          <a:xfrm>
            <a:off x="1000100" y="4143380"/>
            <a:ext cx="1548822" cy="2677656"/>
          </a:xfrm>
          <a:prstGeom prst="rect">
            <a:avLst/>
          </a:prstGeom>
          <a:noFill/>
        </p:spPr>
        <p:txBody>
          <a:bodyPr wrap="none" rtlCol="0">
            <a:spAutoFit/>
          </a:bodyPr>
          <a:lstStyle/>
          <a:p>
            <a:r>
              <a:rPr lang="en-US" sz="2400" dirty="0" err="1" smtClean="0">
                <a:latin typeface="+mn-lt"/>
              </a:rPr>
              <a:t>int</a:t>
            </a:r>
            <a:r>
              <a:rPr lang="en-US" sz="2400" dirty="0" smtClean="0">
                <a:latin typeface="+mn-lt"/>
              </a:rPr>
              <a:t> tick() {</a:t>
            </a:r>
          </a:p>
          <a:p>
            <a:r>
              <a:rPr lang="en-US" sz="2400" b="1" dirty="0" smtClean="0">
                <a:latin typeface="+mn-lt"/>
              </a:rPr>
              <a:t>  lock(L)</a:t>
            </a:r>
          </a:p>
          <a:p>
            <a:r>
              <a:rPr lang="en-US" sz="2400" dirty="0" smtClean="0">
                <a:latin typeface="+mn-lt"/>
              </a:rPr>
              <a:t>  t = </a:t>
            </a:r>
            <a:r>
              <a:rPr lang="en-US" sz="2400" dirty="0" err="1" smtClean="0">
                <a:latin typeface="+mn-lt"/>
              </a:rPr>
              <a:t>val</a:t>
            </a:r>
            <a:endParaRPr lang="en-US" sz="2400" dirty="0" smtClean="0">
              <a:latin typeface="+mn-lt"/>
            </a:endParaRPr>
          </a:p>
          <a:p>
            <a:r>
              <a:rPr lang="en-US" sz="2400" dirty="0" smtClean="0">
                <a:latin typeface="+mn-lt"/>
              </a:rPr>
              <a:t>  </a:t>
            </a:r>
            <a:r>
              <a:rPr lang="en-US" sz="2400" dirty="0" err="1" smtClean="0">
                <a:latin typeface="+mn-lt"/>
              </a:rPr>
              <a:t>val</a:t>
            </a:r>
            <a:r>
              <a:rPr lang="en-US" sz="2400" dirty="0" smtClean="0">
                <a:latin typeface="+mn-lt"/>
              </a:rPr>
              <a:t> = t+1</a:t>
            </a:r>
          </a:p>
          <a:p>
            <a:r>
              <a:rPr lang="en-US" sz="2400" b="1" dirty="0" smtClean="0">
                <a:latin typeface="+mn-lt"/>
              </a:rPr>
              <a:t>  unlock(L)</a:t>
            </a:r>
          </a:p>
          <a:p>
            <a:r>
              <a:rPr lang="en-US" sz="2400" dirty="0" smtClean="0">
                <a:latin typeface="+mn-lt"/>
              </a:rPr>
              <a:t>  return t</a:t>
            </a:r>
          </a:p>
          <a:p>
            <a:r>
              <a:rPr lang="en-US" sz="2400" dirty="0" smtClean="0">
                <a:latin typeface="+mn-lt"/>
              </a:rPr>
              <a:t>}</a:t>
            </a:r>
            <a:endParaRPr lang="en-US" sz="2400" dirty="0">
              <a:latin typeface="+mn-lt"/>
            </a:endParaRPr>
          </a:p>
        </p:txBody>
      </p:sp>
      <p:sp>
        <p:nvSpPr>
          <p:cNvPr id="6" name="TextBox 5"/>
          <p:cNvSpPr txBox="1"/>
          <p:nvPr/>
        </p:nvSpPr>
        <p:spPr>
          <a:xfrm>
            <a:off x="3143240" y="2500306"/>
            <a:ext cx="1000132" cy="307777"/>
          </a:xfrm>
          <a:prstGeom prst="rect">
            <a:avLst/>
          </a:prstGeom>
          <a:noFill/>
        </p:spPr>
        <p:txBody>
          <a:bodyPr wrap="square" rtlCol="0">
            <a:spAutoFit/>
          </a:bodyPr>
          <a:lstStyle/>
          <a:p>
            <a:r>
              <a:rPr lang="en-US" sz="1400" dirty="0" err="1" smtClean="0"/>
              <a:t>val</a:t>
            </a:r>
            <a:r>
              <a:rPr lang="en-US" sz="1400" dirty="0" smtClean="0"/>
              <a:t> = 0</a:t>
            </a:r>
            <a:endParaRPr lang="en-US" sz="1400" dirty="0"/>
          </a:p>
        </p:txBody>
      </p:sp>
      <p:grpSp>
        <p:nvGrpSpPr>
          <p:cNvPr id="47" name="Group 46"/>
          <p:cNvGrpSpPr/>
          <p:nvPr/>
        </p:nvGrpSpPr>
        <p:grpSpPr>
          <a:xfrm>
            <a:off x="3929058" y="2000240"/>
            <a:ext cx="1000132" cy="571504"/>
            <a:chOff x="3929058" y="2000240"/>
            <a:chExt cx="1000132" cy="571504"/>
          </a:xfrm>
          <a:effectLst/>
        </p:grpSpPr>
        <p:sp>
          <p:nvSpPr>
            <p:cNvPr id="7" name="Right Arrow 6"/>
            <p:cNvSpPr/>
            <p:nvPr/>
          </p:nvSpPr>
          <p:spPr>
            <a:xfrm>
              <a:off x="4071934" y="2285992"/>
              <a:ext cx="428628" cy="285752"/>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3929058" y="2000240"/>
              <a:ext cx="1000132" cy="307777"/>
            </a:xfrm>
            <a:prstGeom prst="rect">
              <a:avLst/>
            </a:prstGeom>
            <a:noFill/>
            <a:ln>
              <a:noFill/>
            </a:ln>
          </p:spPr>
          <p:txBody>
            <a:bodyPr wrap="square" rtlCol="0">
              <a:spAutoFit/>
            </a:bodyPr>
            <a:lstStyle/>
            <a:p>
              <a:r>
                <a:rPr lang="en-US" sz="1400" dirty="0" smtClean="0"/>
                <a:t>t = </a:t>
              </a:r>
              <a:r>
                <a:rPr lang="en-US" sz="1400" dirty="0" err="1" smtClean="0"/>
                <a:t>val</a:t>
              </a:r>
              <a:endParaRPr lang="en-US" sz="1400" dirty="0"/>
            </a:p>
          </p:txBody>
        </p:sp>
      </p:grpSp>
      <p:grpSp>
        <p:nvGrpSpPr>
          <p:cNvPr id="48" name="Group 47"/>
          <p:cNvGrpSpPr/>
          <p:nvPr/>
        </p:nvGrpSpPr>
        <p:grpSpPr>
          <a:xfrm>
            <a:off x="4929190" y="2000240"/>
            <a:ext cx="1000132" cy="571504"/>
            <a:chOff x="4929190" y="2000240"/>
            <a:chExt cx="1000132" cy="571504"/>
          </a:xfrm>
          <a:effectLst/>
        </p:grpSpPr>
        <p:sp>
          <p:nvSpPr>
            <p:cNvPr id="9" name="Right Arrow 8"/>
            <p:cNvSpPr/>
            <p:nvPr/>
          </p:nvSpPr>
          <p:spPr>
            <a:xfrm>
              <a:off x="5072066" y="2285992"/>
              <a:ext cx="428628" cy="285752"/>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4929190" y="2000240"/>
              <a:ext cx="1000132" cy="307777"/>
            </a:xfrm>
            <a:prstGeom prst="rect">
              <a:avLst/>
            </a:prstGeom>
            <a:noFill/>
            <a:ln>
              <a:noFill/>
            </a:ln>
          </p:spPr>
          <p:txBody>
            <a:bodyPr wrap="square" rtlCol="0">
              <a:spAutoFit/>
            </a:bodyPr>
            <a:lstStyle/>
            <a:p>
              <a:r>
                <a:rPr lang="en-US" sz="1400" dirty="0" err="1" smtClean="0"/>
                <a:t>val</a:t>
              </a:r>
              <a:r>
                <a:rPr lang="en-US" sz="1400" dirty="0" smtClean="0"/>
                <a:t> = t+1</a:t>
              </a:r>
              <a:endParaRPr lang="en-US" sz="1400" dirty="0"/>
            </a:p>
          </p:txBody>
        </p:sp>
      </p:grpSp>
      <p:grpSp>
        <p:nvGrpSpPr>
          <p:cNvPr id="50" name="Group 49"/>
          <p:cNvGrpSpPr/>
          <p:nvPr/>
        </p:nvGrpSpPr>
        <p:grpSpPr>
          <a:xfrm>
            <a:off x="4572000" y="2643182"/>
            <a:ext cx="1000132" cy="571504"/>
            <a:chOff x="4572000" y="2643182"/>
            <a:chExt cx="1000132" cy="571504"/>
          </a:xfrm>
          <a:effectLst/>
        </p:grpSpPr>
        <p:sp>
          <p:nvSpPr>
            <p:cNvPr id="8" name="Right Arrow 7"/>
            <p:cNvSpPr/>
            <p:nvPr/>
          </p:nvSpPr>
          <p:spPr>
            <a:xfrm>
              <a:off x="4627562" y="2928934"/>
              <a:ext cx="428628" cy="285752"/>
            </a:xfrm>
            <a:prstGeom prst="rightArrow">
              <a:avLst/>
            </a:prstGeom>
            <a:solidFill>
              <a:srgbClr val="00B05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4572000" y="2643182"/>
              <a:ext cx="1000132" cy="307777"/>
            </a:xfrm>
            <a:prstGeom prst="rect">
              <a:avLst/>
            </a:prstGeom>
            <a:noFill/>
          </p:spPr>
          <p:txBody>
            <a:bodyPr wrap="square" rtlCol="0">
              <a:spAutoFit/>
            </a:bodyPr>
            <a:lstStyle/>
            <a:p>
              <a:r>
                <a:rPr lang="en-US" sz="1400" dirty="0" smtClean="0"/>
                <a:t>t = </a:t>
              </a:r>
              <a:r>
                <a:rPr lang="en-US" sz="1400" dirty="0" err="1" smtClean="0"/>
                <a:t>val</a:t>
              </a:r>
              <a:endParaRPr lang="en-US" sz="1400" dirty="0"/>
            </a:p>
          </p:txBody>
        </p:sp>
      </p:grpSp>
      <p:grpSp>
        <p:nvGrpSpPr>
          <p:cNvPr id="51" name="Group 50"/>
          <p:cNvGrpSpPr/>
          <p:nvPr/>
        </p:nvGrpSpPr>
        <p:grpSpPr>
          <a:xfrm>
            <a:off x="5357818" y="2643182"/>
            <a:ext cx="1000132" cy="571504"/>
            <a:chOff x="5357818" y="2643182"/>
            <a:chExt cx="1000132" cy="571504"/>
          </a:xfrm>
          <a:effectLst/>
        </p:grpSpPr>
        <p:sp>
          <p:nvSpPr>
            <p:cNvPr id="13" name="Right Arrow 12"/>
            <p:cNvSpPr/>
            <p:nvPr/>
          </p:nvSpPr>
          <p:spPr>
            <a:xfrm>
              <a:off x="5556256" y="2928934"/>
              <a:ext cx="428628" cy="285752"/>
            </a:xfrm>
            <a:prstGeom prst="rightArrow">
              <a:avLst/>
            </a:prstGeom>
            <a:solidFill>
              <a:srgbClr val="00B05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5357818" y="2643182"/>
              <a:ext cx="1000132" cy="307777"/>
            </a:xfrm>
            <a:prstGeom prst="rect">
              <a:avLst/>
            </a:prstGeom>
            <a:noFill/>
          </p:spPr>
          <p:txBody>
            <a:bodyPr wrap="square" rtlCol="0">
              <a:spAutoFit/>
            </a:bodyPr>
            <a:lstStyle/>
            <a:p>
              <a:r>
                <a:rPr lang="en-US" sz="1400" dirty="0" err="1" smtClean="0"/>
                <a:t>val</a:t>
              </a:r>
              <a:r>
                <a:rPr lang="en-US" sz="1400" dirty="0" smtClean="0"/>
                <a:t> = t + 1</a:t>
              </a:r>
              <a:endParaRPr lang="en-US" sz="1400" dirty="0"/>
            </a:p>
          </p:txBody>
        </p:sp>
      </p:grpSp>
      <p:grpSp>
        <p:nvGrpSpPr>
          <p:cNvPr id="49" name="Group 48"/>
          <p:cNvGrpSpPr/>
          <p:nvPr/>
        </p:nvGrpSpPr>
        <p:grpSpPr>
          <a:xfrm>
            <a:off x="5929322" y="2000240"/>
            <a:ext cx="1285884" cy="571504"/>
            <a:chOff x="5929322" y="2000240"/>
            <a:chExt cx="1285884" cy="571504"/>
          </a:xfrm>
          <a:effectLst/>
        </p:grpSpPr>
        <p:sp>
          <p:nvSpPr>
            <p:cNvPr id="15" name="Right Arrow 14"/>
            <p:cNvSpPr/>
            <p:nvPr/>
          </p:nvSpPr>
          <p:spPr>
            <a:xfrm>
              <a:off x="6016636" y="2285992"/>
              <a:ext cx="428628" cy="285752"/>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5929322" y="2000240"/>
              <a:ext cx="1285884" cy="307777"/>
            </a:xfrm>
            <a:prstGeom prst="rect">
              <a:avLst/>
            </a:prstGeom>
            <a:noFill/>
            <a:ln>
              <a:noFill/>
            </a:ln>
          </p:spPr>
          <p:txBody>
            <a:bodyPr wrap="square" rtlCol="0">
              <a:spAutoFit/>
            </a:bodyPr>
            <a:lstStyle/>
            <a:p>
              <a:r>
                <a:rPr lang="en-US" sz="1400" dirty="0" smtClean="0"/>
                <a:t>return t = 0</a:t>
              </a:r>
              <a:endParaRPr lang="en-US" sz="1400" dirty="0"/>
            </a:p>
          </p:txBody>
        </p:sp>
      </p:grpSp>
      <p:grpSp>
        <p:nvGrpSpPr>
          <p:cNvPr id="52" name="Group 51"/>
          <p:cNvGrpSpPr/>
          <p:nvPr/>
        </p:nvGrpSpPr>
        <p:grpSpPr>
          <a:xfrm>
            <a:off x="6357950" y="2643182"/>
            <a:ext cx="1285884" cy="571504"/>
            <a:chOff x="6357950" y="2643182"/>
            <a:chExt cx="1285884" cy="571504"/>
          </a:xfrm>
          <a:effectLst/>
        </p:grpSpPr>
        <p:sp>
          <p:nvSpPr>
            <p:cNvPr id="16" name="Right Arrow 15"/>
            <p:cNvSpPr/>
            <p:nvPr/>
          </p:nvSpPr>
          <p:spPr>
            <a:xfrm>
              <a:off x="6500826" y="2928934"/>
              <a:ext cx="428628" cy="285752"/>
            </a:xfrm>
            <a:prstGeom prst="rightArrow">
              <a:avLst/>
            </a:prstGeom>
            <a:solidFill>
              <a:srgbClr val="00B05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6357950" y="2643182"/>
              <a:ext cx="1285884" cy="307777"/>
            </a:xfrm>
            <a:prstGeom prst="rect">
              <a:avLst/>
            </a:prstGeom>
            <a:noFill/>
          </p:spPr>
          <p:txBody>
            <a:bodyPr wrap="square" rtlCol="0">
              <a:spAutoFit/>
            </a:bodyPr>
            <a:lstStyle/>
            <a:p>
              <a:r>
                <a:rPr lang="en-US" sz="1400" dirty="0" smtClean="0"/>
                <a:t>return t = 0</a:t>
              </a:r>
              <a:endParaRPr lang="en-US" sz="1400" dirty="0"/>
            </a:p>
          </p:txBody>
        </p:sp>
      </p:grpSp>
      <p:cxnSp>
        <p:nvCxnSpPr>
          <p:cNvPr id="20" name="Straight Connector 19"/>
          <p:cNvCxnSpPr/>
          <p:nvPr/>
        </p:nvCxnSpPr>
        <p:spPr>
          <a:xfrm>
            <a:off x="3857620" y="2643182"/>
            <a:ext cx="3929090" cy="0"/>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sp>
        <p:nvSpPr>
          <p:cNvPr id="24" name="Rounded Rectangle 23"/>
          <p:cNvSpPr/>
          <p:nvPr/>
        </p:nvSpPr>
        <p:spPr>
          <a:xfrm>
            <a:off x="3071802" y="4357694"/>
            <a:ext cx="5000660" cy="1714512"/>
          </a:xfrm>
          <a:prstGeom prst="round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3143240" y="5072074"/>
            <a:ext cx="1000132" cy="307777"/>
          </a:xfrm>
          <a:prstGeom prst="rect">
            <a:avLst/>
          </a:prstGeom>
          <a:noFill/>
        </p:spPr>
        <p:txBody>
          <a:bodyPr wrap="square" rtlCol="0">
            <a:spAutoFit/>
          </a:bodyPr>
          <a:lstStyle/>
          <a:p>
            <a:r>
              <a:rPr lang="en-US" sz="1400" dirty="0" err="1" smtClean="0"/>
              <a:t>val</a:t>
            </a:r>
            <a:r>
              <a:rPr lang="en-US" sz="1400" dirty="0" smtClean="0"/>
              <a:t> = 0</a:t>
            </a:r>
            <a:endParaRPr lang="en-US" sz="1400" dirty="0"/>
          </a:p>
        </p:txBody>
      </p:sp>
      <p:sp>
        <p:nvSpPr>
          <p:cNvPr id="26" name="Right Arrow 25"/>
          <p:cNvSpPr/>
          <p:nvPr/>
        </p:nvSpPr>
        <p:spPr>
          <a:xfrm>
            <a:off x="4479924" y="4857760"/>
            <a:ext cx="428628" cy="285752"/>
          </a:xfrm>
          <a:prstGeom prst="rightArrow">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ight Arrow 26"/>
          <p:cNvSpPr/>
          <p:nvPr/>
        </p:nvSpPr>
        <p:spPr>
          <a:xfrm>
            <a:off x="7485082" y="5500702"/>
            <a:ext cx="428628" cy="285752"/>
          </a:xfrm>
          <a:prstGeom prst="rightArrow">
            <a:avLst/>
          </a:prstGeom>
          <a:solidFill>
            <a:srgbClr val="00B05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ight Arrow 27"/>
          <p:cNvSpPr/>
          <p:nvPr/>
        </p:nvSpPr>
        <p:spPr>
          <a:xfrm>
            <a:off x="5072066" y="4857760"/>
            <a:ext cx="428628" cy="285752"/>
          </a:xfrm>
          <a:prstGeom prst="rightArrow">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4337048" y="4572008"/>
            <a:ext cx="1000132" cy="307777"/>
          </a:xfrm>
          <a:prstGeom prst="rect">
            <a:avLst/>
          </a:prstGeom>
          <a:noFill/>
        </p:spPr>
        <p:txBody>
          <a:bodyPr wrap="square" rtlCol="0">
            <a:spAutoFit/>
          </a:bodyPr>
          <a:lstStyle/>
          <a:p>
            <a:r>
              <a:rPr lang="en-US" sz="1400" dirty="0" smtClean="0"/>
              <a:t>t = </a:t>
            </a:r>
            <a:r>
              <a:rPr lang="en-US" sz="1400" dirty="0" err="1" smtClean="0"/>
              <a:t>val</a:t>
            </a:r>
            <a:endParaRPr lang="en-US" sz="1400" dirty="0"/>
          </a:p>
        </p:txBody>
      </p:sp>
      <p:sp>
        <p:nvSpPr>
          <p:cNvPr id="30" name="TextBox 29"/>
          <p:cNvSpPr txBox="1"/>
          <p:nvPr/>
        </p:nvSpPr>
        <p:spPr>
          <a:xfrm>
            <a:off x="4929190" y="4572008"/>
            <a:ext cx="1000132" cy="307777"/>
          </a:xfrm>
          <a:prstGeom prst="rect">
            <a:avLst/>
          </a:prstGeom>
          <a:noFill/>
        </p:spPr>
        <p:txBody>
          <a:bodyPr wrap="square" rtlCol="0">
            <a:spAutoFit/>
          </a:bodyPr>
          <a:lstStyle/>
          <a:p>
            <a:r>
              <a:rPr lang="en-US" sz="1400" dirty="0" err="1" smtClean="0"/>
              <a:t>val</a:t>
            </a:r>
            <a:r>
              <a:rPr lang="en-US" sz="1400" dirty="0" smtClean="0"/>
              <a:t> = t+1</a:t>
            </a:r>
            <a:endParaRPr lang="en-US" sz="1400" dirty="0"/>
          </a:p>
        </p:txBody>
      </p:sp>
      <p:sp>
        <p:nvSpPr>
          <p:cNvPr id="31" name="TextBox 30"/>
          <p:cNvSpPr txBox="1"/>
          <p:nvPr/>
        </p:nvSpPr>
        <p:spPr>
          <a:xfrm>
            <a:off x="7429520" y="5214950"/>
            <a:ext cx="714380" cy="307777"/>
          </a:xfrm>
          <a:prstGeom prst="rect">
            <a:avLst/>
          </a:prstGeom>
          <a:noFill/>
        </p:spPr>
        <p:txBody>
          <a:bodyPr wrap="square" rtlCol="0">
            <a:spAutoFit/>
          </a:bodyPr>
          <a:lstStyle/>
          <a:p>
            <a:r>
              <a:rPr lang="en-US" sz="1400" dirty="0" smtClean="0"/>
              <a:t>t = </a:t>
            </a:r>
            <a:r>
              <a:rPr lang="en-US" sz="1400" dirty="0" err="1" smtClean="0"/>
              <a:t>val</a:t>
            </a:r>
            <a:endParaRPr lang="en-US" sz="1400" dirty="0"/>
          </a:p>
        </p:txBody>
      </p:sp>
      <p:sp>
        <p:nvSpPr>
          <p:cNvPr id="34" name="Right Arrow 33"/>
          <p:cNvSpPr/>
          <p:nvPr/>
        </p:nvSpPr>
        <p:spPr>
          <a:xfrm>
            <a:off x="5802322" y="4857760"/>
            <a:ext cx="428628" cy="285752"/>
          </a:xfrm>
          <a:prstGeom prst="rightArrow">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ight Arrow 34"/>
          <p:cNvSpPr/>
          <p:nvPr/>
        </p:nvSpPr>
        <p:spPr>
          <a:xfrm>
            <a:off x="6929454" y="5500702"/>
            <a:ext cx="428628" cy="285752"/>
          </a:xfrm>
          <a:prstGeom prst="rightArrow">
            <a:avLst/>
          </a:prstGeom>
          <a:solidFill>
            <a:srgbClr val="00B05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p:cNvSpPr txBox="1"/>
          <p:nvPr/>
        </p:nvSpPr>
        <p:spPr>
          <a:xfrm>
            <a:off x="5715008" y="4572008"/>
            <a:ext cx="1285884" cy="307777"/>
          </a:xfrm>
          <a:prstGeom prst="rect">
            <a:avLst/>
          </a:prstGeom>
          <a:noFill/>
        </p:spPr>
        <p:txBody>
          <a:bodyPr wrap="square" rtlCol="0">
            <a:spAutoFit/>
          </a:bodyPr>
          <a:lstStyle/>
          <a:p>
            <a:r>
              <a:rPr lang="en-US" sz="1400" dirty="0" smtClean="0"/>
              <a:t>ret t = 0</a:t>
            </a:r>
            <a:endParaRPr lang="en-US" sz="1400" dirty="0"/>
          </a:p>
        </p:txBody>
      </p:sp>
      <p:sp>
        <p:nvSpPr>
          <p:cNvPr id="37" name="TextBox 36"/>
          <p:cNvSpPr txBox="1"/>
          <p:nvPr/>
        </p:nvSpPr>
        <p:spPr>
          <a:xfrm>
            <a:off x="6786578" y="5214950"/>
            <a:ext cx="1285884" cy="307777"/>
          </a:xfrm>
          <a:prstGeom prst="rect">
            <a:avLst/>
          </a:prstGeom>
          <a:noFill/>
        </p:spPr>
        <p:txBody>
          <a:bodyPr wrap="square" rtlCol="0">
            <a:spAutoFit/>
          </a:bodyPr>
          <a:lstStyle/>
          <a:p>
            <a:r>
              <a:rPr lang="en-US" sz="1400" dirty="0" smtClean="0"/>
              <a:t>lock(L)</a:t>
            </a:r>
            <a:endParaRPr lang="en-US" sz="1400" dirty="0"/>
          </a:p>
        </p:txBody>
      </p:sp>
      <p:cxnSp>
        <p:nvCxnSpPr>
          <p:cNvPr id="38" name="Straight Connector 37"/>
          <p:cNvCxnSpPr/>
          <p:nvPr/>
        </p:nvCxnSpPr>
        <p:spPr>
          <a:xfrm>
            <a:off x="3857620" y="5214950"/>
            <a:ext cx="4000528" cy="0"/>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sp>
        <p:nvSpPr>
          <p:cNvPr id="39" name="Right Arrow 38"/>
          <p:cNvSpPr/>
          <p:nvPr/>
        </p:nvSpPr>
        <p:spPr>
          <a:xfrm>
            <a:off x="3857620" y="4857760"/>
            <a:ext cx="428628" cy="285752"/>
          </a:xfrm>
          <a:prstGeom prst="rightArrow">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p:cNvSpPr txBox="1"/>
          <p:nvPr/>
        </p:nvSpPr>
        <p:spPr>
          <a:xfrm>
            <a:off x="3714744" y="4572008"/>
            <a:ext cx="857256" cy="307777"/>
          </a:xfrm>
          <a:prstGeom prst="rect">
            <a:avLst/>
          </a:prstGeom>
          <a:noFill/>
        </p:spPr>
        <p:txBody>
          <a:bodyPr wrap="square" rtlCol="0">
            <a:spAutoFit/>
          </a:bodyPr>
          <a:lstStyle/>
          <a:p>
            <a:r>
              <a:rPr lang="en-US" sz="1400" dirty="0" smtClean="0"/>
              <a:t>lock(L)</a:t>
            </a:r>
            <a:endParaRPr lang="en-US" sz="1400" dirty="0"/>
          </a:p>
        </p:txBody>
      </p:sp>
      <p:sp>
        <p:nvSpPr>
          <p:cNvPr id="41" name="Right Arrow 40"/>
          <p:cNvSpPr/>
          <p:nvPr/>
        </p:nvSpPr>
        <p:spPr>
          <a:xfrm>
            <a:off x="6445264" y="4857760"/>
            <a:ext cx="428628" cy="285752"/>
          </a:xfrm>
          <a:prstGeom prst="rightArrow">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p:cNvSpPr txBox="1"/>
          <p:nvPr/>
        </p:nvSpPr>
        <p:spPr>
          <a:xfrm>
            <a:off x="6357950" y="4572008"/>
            <a:ext cx="928694" cy="307777"/>
          </a:xfrm>
          <a:prstGeom prst="rect">
            <a:avLst/>
          </a:prstGeom>
          <a:noFill/>
        </p:spPr>
        <p:txBody>
          <a:bodyPr wrap="square" rtlCol="0">
            <a:spAutoFit/>
          </a:bodyPr>
          <a:lstStyle/>
          <a:p>
            <a:r>
              <a:rPr lang="en-US" sz="1400" dirty="0" smtClean="0"/>
              <a:t>unlock(L)</a:t>
            </a:r>
            <a:endParaRPr lang="en-US" sz="1400" dirty="0"/>
          </a:p>
        </p:txBody>
      </p:sp>
      <p:sp>
        <p:nvSpPr>
          <p:cNvPr id="43" name="TextBox 42"/>
          <p:cNvSpPr txBox="1"/>
          <p:nvPr/>
        </p:nvSpPr>
        <p:spPr>
          <a:xfrm>
            <a:off x="3214678" y="2071678"/>
            <a:ext cx="453970" cy="369332"/>
          </a:xfrm>
          <a:prstGeom prst="rect">
            <a:avLst/>
          </a:prstGeom>
          <a:noFill/>
        </p:spPr>
        <p:txBody>
          <a:bodyPr wrap="none" rtlCol="0">
            <a:spAutoFit/>
          </a:bodyPr>
          <a:lstStyle/>
          <a:p>
            <a:r>
              <a:rPr lang="en-US" dirty="0" smtClean="0"/>
              <a:t>T1</a:t>
            </a:r>
            <a:endParaRPr lang="en-US" dirty="0"/>
          </a:p>
        </p:txBody>
      </p:sp>
      <p:sp>
        <p:nvSpPr>
          <p:cNvPr id="44" name="TextBox 43"/>
          <p:cNvSpPr txBox="1"/>
          <p:nvPr/>
        </p:nvSpPr>
        <p:spPr>
          <a:xfrm>
            <a:off x="3214678" y="2916792"/>
            <a:ext cx="453970" cy="369332"/>
          </a:xfrm>
          <a:prstGeom prst="rect">
            <a:avLst/>
          </a:prstGeom>
          <a:noFill/>
        </p:spPr>
        <p:txBody>
          <a:bodyPr wrap="none" rtlCol="0">
            <a:spAutoFit/>
          </a:bodyPr>
          <a:lstStyle/>
          <a:p>
            <a:r>
              <a:rPr lang="en-US" dirty="0" smtClean="0"/>
              <a:t>T2</a:t>
            </a:r>
            <a:endParaRPr lang="en-US" dirty="0"/>
          </a:p>
        </p:txBody>
      </p:sp>
      <p:sp>
        <p:nvSpPr>
          <p:cNvPr id="45" name="TextBox 44"/>
          <p:cNvSpPr txBox="1"/>
          <p:nvPr/>
        </p:nvSpPr>
        <p:spPr>
          <a:xfrm>
            <a:off x="3214678" y="4643446"/>
            <a:ext cx="453970" cy="369332"/>
          </a:xfrm>
          <a:prstGeom prst="rect">
            <a:avLst/>
          </a:prstGeom>
          <a:noFill/>
        </p:spPr>
        <p:txBody>
          <a:bodyPr wrap="none" rtlCol="0">
            <a:spAutoFit/>
          </a:bodyPr>
          <a:lstStyle/>
          <a:p>
            <a:r>
              <a:rPr lang="en-US" dirty="0" smtClean="0"/>
              <a:t>T1</a:t>
            </a:r>
            <a:endParaRPr lang="en-US" dirty="0"/>
          </a:p>
        </p:txBody>
      </p:sp>
      <p:sp>
        <p:nvSpPr>
          <p:cNvPr id="46" name="TextBox 45"/>
          <p:cNvSpPr txBox="1"/>
          <p:nvPr/>
        </p:nvSpPr>
        <p:spPr>
          <a:xfrm>
            <a:off x="3214678" y="5488560"/>
            <a:ext cx="453970" cy="369332"/>
          </a:xfrm>
          <a:prstGeom prst="rect">
            <a:avLst/>
          </a:prstGeom>
          <a:noFill/>
        </p:spPr>
        <p:txBody>
          <a:bodyPr wrap="none" rtlCol="0">
            <a:spAutoFit/>
          </a:bodyPr>
          <a:lstStyle/>
          <a:p>
            <a:r>
              <a:rPr lang="en-US" dirty="0" smtClean="0"/>
              <a:t>T2</a:t>
            </a:r>
            <a:endParaRPr lang="en-US" dirty="0"/>
          </a:p>
        </p:txBody>
      </p:sp>
      <p:sp>
        <p:nvSpPr>
          <p:cNvPr id="53" name="TextBox 52"/>
          <p:cNvSpPr txBox="1"/>
          <p:nvPr/>
        </p:nvSpPr>
        <p:spPr>
          <a:xfrm>
            <a:off x="7858148" y="1643050"/>
            <a:ext cx="1120820" cy="1862048"/>
          </a:xfrm>
          <a:prstGeom prst="rect">
            <a:avLst/>
          </a:prstGeom>
          <a:noFill/>
        </p:spPr>
        <p:txBody>
          <a:bodyPr wrap="none" rtlCol="0">
            <a:spAutoFit/>
          </a:bodyPr>
          <a:lstStyle/>
          <a:p>
            <a:r>
              <a:rPr lang="en-US" sz="11500" dirty="0" smtClean="0">
                <a:solidFill>
                  <a:srgbClr val="FF0000"/>
                </a:solidFill>
                <a:sym typeface="Wingdings"/>
              </a:rPr>
              <a:t></a:t>
            </a:r>
            <a:endParaRPr lang="en-US" sz="11500" dirty="0">
              <a:solidFill>
                <a:srgbClr val="FF0000"/>
              </a:solidFill>
            </a:endParaRPr>
          </a:p>
        </p:txBody>
      </p:sp>
      <p:sp>
        <p:nvSpPr>
          <p:cNvPr id="54" name="TextBox 53"/>
          <p:cNvSpPr txBox="1"/>
          <p:nvPr/>
        </p:nvSpPr>
        <p:spPr>
          <a:xfrm>
            <a:off x="7728956" y="4071942"/>
            <a:ext cx="1343638" cy="1862048"/>
          </a:xfrm>
          <a:prstGeom prst="rect">
            <a:avLst/>
          </a:prstGeom>
          <a:noFill/>
        </p:spPr>
        <p:txBody>
          <a:bodyPr wrap="none" rtlCol="0">
            <a:spAutoFit/>
          </a:bodyPr>
          <a:lstStyle/>
          <a:p>
            <a:r>
              <a:rPr lang="en-US" sz="11500" dirty="0" smtClean="0">
                <a:solidFill>
                  <a:srgbClr val="92D050"/>
                </a:solidFill>
                <a:sym typeface="Wingdings"/>
              </a:rPr>
              <a:t></a:t>
            </a:r>
            <a:endParaRPr lang="en-US" sz="11500" dirty="0">
              <a:solidFill>
                <a:srgbClr val="92D050"/>
              </a:solidFill>
            </a:endParaRPr>
          </a:p>
        </p:txBody>
      </p:sp>
      <p:sp>
        <p:nvSpPr>
          <p:cNvPr id="55" name="Slide Number Placeholder 54"/>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7</a:t>
            </a:fld>
            <a:endParaRPr kumimoji="0" lang="en-US" sz="1200">
              <a:solidFill>
                <a:schemeClr val="tx2"/>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fade">
                                      <p:cBhvr>
                                        <p:cTn id="24" dur="500"/>
                                        <p:tgtEl>
                                          <p:spTgt spid="4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500"/>
                                        <p:tgtEl>
                                          <p:spTgt spid="5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500"/>
                                        <p:tgtEl>
                                          <p:spTgt spid="4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fade">
                                      <p:cBhvr>
                                        <p:cTn id="39" dur="500"/>
                                        <p:tgtEl>
                                          <p:spTgt spid="5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fade">
                                      <p:cBhvr>
                                        <p:cTn id="44" dur="500"/>
                                        <p:tgtEl>
                                          <p:spTgt spid="4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500"/>
                                        <p:tgtEl>
                                          <p:spTgt spid="5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fade">
                                      <p:cBhvr>
                                        <p:cTn id="52" dur="2000"/>
                                        <p:tgtEl>
                                          <p:spTgt spid="5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500"/>
                                        <p:tgtEl>
                                          <p:spTgt spid="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500"/>
                                        <p:tgtEl>
                                          <p:spTgt spid="2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500"/>
                                        <p:tgtEl>
                                          <p:spTgt spid="2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500"/>
                                        <p:tgtEl>
                                          <p:spTgt spid="26"/>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fade">
                                      <p:cBhvr>
                                        <p:cTn id="71" dur="500"/>
                                        <p:tgtEl>
                                          <p:spTgt spid="2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500"/>
                                        <p:tgtEl>
                                          <p:spTgt spid="28"/>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fade">
                                      <p:cBhvr>
                                        <p:cTn id="77" dur="500"/>
                                        <p:tgtEl>
                                          <p:spTgt spid="29"/>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fade">
                                      <p:cBhvr>
                                        <p:cTn id="80" dur="500"/>
                                        <p:tgtEl>
                                          <p:spTgt spid="30"/>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500"/>
                                        <p:tgtEl>
                                          <p:spTgt spid="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fade">
                                      <p:cBhvr>
                                        <p:cTn id="86" dur="500"/>
                                        <p:tgtEl>
                                          <p:spTgt spid="34"/>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5"/>
                                        </p:tgtEl>
                                        <p:attrNameLst>
                                          <p:attrName>style.visibility</p:attrName>
                                        </p:attrNameLst>
                                      </p:cBhvr>
                                      <p:to>
                                        <p:strVal val="visible"/>
                                      </p:to>
                                    </p:set>
                                    <p:animEffect transition="in" filter="fade">
                                      <p:cBhvr>
                                        <p:cTn id="89" dur="500"/>
                                        <p:tgtEl>
                                          <p:spTgt spid="35"/>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36"/>
                                        </p:tgtEl>
                                        <p:attrNameLst>
                                          <p:attrName>style.visibility</p:attrName>
                                        </p:attrNameLst>
                                      </p:cBhvr>
                                      <p:to>
                                        <p:strVal val="visible"/>
                                      </p:to>
                                    </p:set>
                                    <p:animEffect transition="in" filter="fade">
                                      <p:cBhvr>
                                        <p:cTn id="92" dur="500"/>
                                        <p:tgtEl>
                                          <p:spTgt spid="36"/>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fade">
                                      <p:cBhvr>
                                        <p:cTn id="95" dur="500"/>
                                        <p:tgtEl>
                                          <p:spTgt spid="37"/>
                                        </p:tgtEl>
                                      </p:cBhvr>
                                    </p:animEffect>
                                  </p:childTnLst>
                                </p:cTn>
                              </p:par>
                              <p:par>
                                <p:cTn id="96" presetID="10" presetClass="entr" presetSubtype="0" fill="hold"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500"/>
                                        <p:tgtEl>
                                          <p:spTgt spid="38"/>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500"/>
                                        <p:tgtEl>
                                          <p:spTgt spid="39"/>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fade">
                                      <p:cBhvr>
                                        <p:cTn id="104" dur="500"/>
                                        <p:tgtEl>
                                          <p:spTgt spid="40"/>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41"/>
                                        </p:tgtEl>
                                        <p:attrNameLst>
                                          <p:attrName>style.visibility</p:attrName>
                                        </p:attrNameLst>
                                      </p:cBhvr>
                                      <p:to>
                                        <p:strVal val="visible"/>
                                      </p:to>
                                    </p:set>
                                    <p:animEffect transition="in" filter="fade">
                                      <p:cBhvr>
                                        <p:cTn id="107" dur="500"/>
                                        <p:tgtEl>
                                          <p:spTgt spid="41"/>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42"/>
                                        </p:tgtEl>
                                        <p:attrNameLst>
                                          <p:attrName>style.visibility</p:attrName>
                                        </p:attrNameLst>
                                      </p:cBhvr>
                                      <p:to>
                                        <p:strVal val="visible"/>
                                      </p:to>
                                    </p:set>
                                    <p:animEffect transition="in" filter="fade">
                                      <p:cBhvr>
                                        <p:cTn id="110" dur="500"/>
                                        <p:tgtEl>
                                          <p:spTgt spid="42"/>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500"/>
                                        <p:tgtEl>
                                          <p:spTgt spid="45"/>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46"/>
                                        </p:tgtEl>
                                        <p:attrNameLst>
                                          <p:attrName>style.visibility</p:attrName>
                                        </p:attrNameLst>
                                      </p:cBhvr>
                                      <p:to>
                                        <p:strVal val="visible"/>
                                      </p:to>
                                    </p:set>
                                    <p:animEffect transition="in" filter="fade">
                                      <p:cBhvr>
                                        <p:cTn id="116" dur="500"/>
                                        <p:tgtEl>
                                          <p:spTgt spid="46"/>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fade">
                                      <p:cBhvr>
                                        <p:cTn id="119" dur="2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5" grpId="0"/>
      <p:bldP spid="6" grpId="0"/>
      <p:bldP spid="24" grpId="0" animBg="1"/>
      <p:bldP spid="25" grpId="0"/>
      <p:bldP spid="26" grpId="0" animBg="1"/>
      <p:bldP spid="27" grpId="0" animBg="1"/>
      <p:bldP spid="28" grpId="0" animBg="1"/>
      <p:bldP spid="29" grpId="0"/>
      <p:bldP spid="30" grpId="0"/>
      <p:bldP spid="31" grpId="0"/>
      <p:bldP spid="34" grpId="0" animBg="1"/>
      <p:bldP spid="35" grpId="0" animBg="1"/>
      <p:bldP spid="36" grpId="0"/>
      <p:bldP spid="37" grpId="0"/>
      <p:bldP spid="39" grpId="0" animBg="1"/>
      <p:bldP spid="40" grpId="0"/>
      <p:bldP spid="41" grpId="0" animBg="1"/>
      <p:bldP spid="42" grpId="0"/>
      <p:bldP spid="43" grpId="0"/>
      <p:bldP spid="44" grpId="0"/>
      <p:bldP spid="45" grpId="0"/>
      <p:bldP spid="46" grpId="0"/>
      <p:bldP spid="53" grpId="0"/>
      <p:bldP spid="54" grpId="0"/>
    </p:bld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“Double Buffering”</a:t>
            </a:r>
            <a:endParaRPr lang="en-US" dirty="0"/>
          </a:p>
        </p:txBody>
      </p:sp>
      <p:sp>
        <p:nvSpPr>
          <p:cNvPr id="3" name="Content Placeholder 2"/>
          <p:cNvSpPr>
            <a:spLocks noGrp="1"/>
          </p:cNvSpPr>
          <p:nvPr>
            <p:ph idx="1"/>
          </p:nvPr>
        </p:nvSpPr>
        <p:spPr>
          <a:xfrm>
            <a:off x="876300" y="2819400"/>
            <a:ext cx="4114800" cy="2800767"/>
          </a:xfrm>
        </p:spPr>
        <p:txBody>
          <a:bodyPr wrap="square">
            <a:spAutoFit/>
          </a:bodyPr>
          <a:lstStyle/>
          <a:p>
            <a:pPr marL="0">
              <a:spcBef>
                <a:spcPts val="0"/>
              </a:spcBef>
              <a:buNone/>
            </a:pPr>
            <a:r>
              <a:rPr lang="en-US" sz="1600" b="1" dirty="0" smtClean="0">
                <a:latin typeface="Courier New" pitchFamily="49" charset="0"/>
                <a:cs typeface="Courier New" pitchFamily="49" charset="0"/>
              </a:rPr>
              <a:t>fill() {</a:t>
            </a:r>
          </a:p>
          <a:p>
            <a:pPr marL="0">
              <a:spcBef>
                <a:spcPts val="0"/>
              </a:spcBef>
              <a:buNone/>
            </a:pPr>
            <a:r>
              <a:rPr lang="en-US" sz="1600" b="1" dirty="0" smtClean="0">
                <a:latin typeface="Courier New" pitchFamily="49" charset="0"/>
                <a:cs typeface="Courier New" pitchFamily="49" charset="0"/>
              </a:rPr>
              <a:t> </a:t>
            </a:r>
            <a:r>
              <a:rPr lang="en-US" sz="1600" dirty="0" smtClean="0">
                <a:latin typeface="Courier New" pitchFamily="49" charset="0"/>
                <a:cs typeface="Courier New" pitchFamily="49" charset="0"/>
              </a:rPr>
              <a:t>L1</a:t>
            </a:r>
            <a:r>
              <a:rPr lang="en-US" sz="1600" b="1" dirty="0" smtClean="0">
                <a:latin typeface="Courier New" pitchFamily="49" charset="0"/>
                <a:cs typeface="Courier New" pitchFamily="49" charset="0"/>
              </a:rPr>
              <a:t>:if (</a:t>
            </a:r>
            <a:r>
              <a:rPr lang="en-US" sz="1600" b="1" dirty="0" err="1" smtClean="0">
                <a:latin typeface="Courier New" pitchFamily="49" charset="0"/>
                <a:cs typeface="Courier New" pitchFamily="49" charset="0"/>
              </a:rPr>
              <a:t>i</a:t>
            </a:r>
            <a:r>
              <a:rPr lang="en-US" sz="1600" b="1" dirty="0" smtClean="0">
                <a:latin typeface="Courier New" pitchFamily="49" charset="0"/>
                <a:cs typeface="Courier New" pitchFamily="49" charset="0"/>
              </a:rPr>
              <a:t> &lt; N) { </a:t>
            </a:r>
          </a:p>
          <a:p>
            <a:pPr marL="0">
              <a:spcBef>
                <a:spcPts val="0"/>
              </a:spcBef>
              <a:buNone/>
            </a:pPr>
            <a:r>
              <a:rPr lang="en-US" sz="1600" b="1" dirty="0" smtClean="0">
                <a:latin typeface="Courier New" pitchFamily="49" charset="0"/>
                <a:cs typeface="Courier New" pitchFamily="49" charset="0"/>
              </a:rPr>
              <a:t>  </a:t>
            </a:r>
            <a:r>
              <a:rPr lang="en-US" sz="1600" dirty="0" smtClean="0">
                <a:latin typeface="Courier New" pitchFamily="49" charset="0"/>
                <a:cs typeface="Courier New" pitchFamily="49" charset="0"/>
              </a:rPr>
              <a:t>L2</a:t>
            </a:r>
            <a:r>
              <a:rPr lang="en-US" sz="1600" b="1" dirty="0" smtClean="0">
                <a:latin typeface="Courier New" pitchFamily="49" charset="0"/>
                <a:cs typeface="Courier New" pitchFamily="49" charset="0"/>
              </a:rPr>
              <a:t>:Im[Fill][</a:t>
            </a:r>
            <a:r>
              <a:rPr lang="en-US" sz="1600" b="1" dirty="0" err="1" smtClean="0">
                <a:latin typeface="Courier New" pitchFamily="49" charset="0"/>
                <a:cs typeface="Courier New" pitchFamily="49" charset="0"/>
              </a:rPr>
              <a:t>i</a:t>
            </a:r>
            <a:r>
              <a:rPr lang="en-US" sz="1600" b="1" dirty="0" smtClean="0">
                <a:latin typeface="Courier New" pitchFamily="49" charset="0"/>
                <a:cs typeface="Courier New" pitchFamily="49" charset="0"/>
              </a:rPr>
              <a:t>] = read();</a:t>
            </a:r>
          </a:p>
          <a:p>
            <a:pPr marL="0">
              <a:spcBef>
                <a:spcPts val="0"/>
              </a:spcBef>
              <a:buNone/>
            </a:pPr>
            <a:r>
              <a:rPr lang="en-US" sz="1600" b="1" dirty="0" smtClean="0">
                <a:latin typeface="Courier New" pitchFamily="49" charset="0"/>
                <a:cs typeface="Courier New" pitchFamily="49" charset="0"/>
              </a:rPr>
              <a:t>  </a:t>
            </a:r>
            <a:r>
              <a:rPr lang="en-US" sz="1600" dirty="0" smtClean="0">
                <a:latin typeface="Courier New" pitchFamily="49" charset="0"/>
                <a:cs typeface="Courier New" pitchFamily="49" charset="0"/>
              </a:rPr>
              <a:t>L3</a:t>
            </a:r>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i</a:t>
            </a:r>
            <a:r>
              <a:rPr lang="en-US" sz="1600" b="1" dirty="0" smtClean="0">
                <a:latin typeface="Courier New" pitchFamily="49" charset="0"/>
                <a:cs typeface="Courier New" pitchFamily="49" charset="0"/>
              </a:rPr>
              <a:t> += 1;</a:t>
            </a:r>
          </a:p>
          <a:p>
            <a:pPr marL="0">
              <a:spcBef>
                <a:spcPts val="0"/>
              </a:spcBef>
              <a:buNone/>
            </a:pPr>
            <a:r>
              <a:rPr lang="en-US" sz="1600" b="1" dirty="0" smtClean="0">
                <a:latin typeface="Courier New" pitchFamily="49" charset="0"/>
                <a:cs typeface="Courier New" pitchFamily="49" charset="0"/>
              </a:rPr>
              <a:t>  </a:t>
            </a:r>
            <a:r>
              <a:rPr lang="en-US" sz="1600" dirty="0" smtClean="0">
                <a:latin typeface="Courier New" pitchFamily="49" charset="0"/>
                <a:cs typeface="Courier New" pitchFamily="49" charset="0"/>
              </a:rPr>
              <a:t>L4</a:t>
            </a:r>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goto</a:t>
            </a:r>
            <a:r>
              <a:rPr lang="en-US" sz="1600" b="1" dirty="0" smtClean="0">
                <a:latin typeface="Courier New" pitchFamily="49" charset="0"/>
                <a:cs typeface="Courier New" pitchFamily="49" charset="0"/>
              </a:rPr>
              <a:t> L1;</a:t>
            </a:r>
          </a:p>
          <a:p>
            <a:pPr marL="0">
              <a:spcBef>
                <a:spcPts val="0"/>
              </a:spcBef>
              <a:buNone/>
            </a:pPr>
            <a:r>
              <a:rPr lang="en-US" sz="1600" b="1" dirty="0" smtClean="0">
                <a:latin typeface="Courier New" pitchFamily="49" charset="0"/>
                <a:cs typeface="Courier New" pitchFamily="49" charset="0"/>
              </a:rPr>
              <a:t> }</a:t>
            </a:r>
          </a:p>
          <a:p>
            <a:pPr marL="0">
              <a:spcBef>
                <a:spcPts val="0"/>
              </a:spcBef>
              <a:buNone/>
            </a:pPr>
            <a:r>
              <a:rPr lang="en-US" sz="1600" b="1" dirty="0" smtClean="0">
                <a:latin typeface="Courier New" pitchFamily="49" charset="0"/>
                <a:cs typeface="Courier New" pitchFamily="49" charset="0"/>
              </a:rPr>
              <a:t> </a:t>
            </a:r>
            <a:r>
              <a:rPr lang="en-US" sz="1600" dirty="0" smtClean="0">
                <a:latin typeface="Courier New" pitchFamily="49" charset="0"/>
                <a:cs typeface="Courier New" pitchFamily="49" charset="0"/>
              </a:rPr>
              <a:t>L5</a:t>
            </a:r>
            <a:r>
              <a:rPr lang="en-US" sz="1600" b="1" dirty="0" smtClean="0">
                <a:latin typeface="Courier New" pitchFamily="49" charset="0"/>
                <a:cs typeface="Courier New" pitchFamily="49" charset="0"/>
              </a:rPr>
              <a:t>: Fill ˆ= 1;</a:t>
            </a:r>
          </a:p>
          <a:p>
            <a:pPr marL="0">
              <a:spcBef>
                <a:spcPts val="0"/>
              </a:spcBef>
              <a:buNone/>
            </a:pPr>
            <a:r>
              <a:rPr lang="en-US" sz="1600" b="1" dirty="0" smtClean="0">
                <a:latin typeface="Courier New" pitchFamily="49" charset="0"/>
                <a:cs typeface="Courier New" pitchFamily="49" charset="0"/>
              </a:rPr>
              <a:t> </a:t>
            </a:r>
            <a:r>
              <a:rPr lang="en-US" sz="1600" dirty="0" smtClean="0">
                <a:latin typeface="Courier New" pitchFamily="49" charset="0"/>
                <a:cs typeface="Courier New" pitchFamily="49" charset="0"/>
              </a:rPr>
              <a:t>L6</a:t>
            </a:r>
            <a:r>
              <a:rPr lang="en-US" sz="1600" b="1" dirty="0" smtClean="0">
                <a:latin typeface="Courier New" pitchFamily="49" charset="0"/>
                <a:cs typeface="Courier New" pitchFamily="49" charset="0"/>
              </a:rPr>
              <a:t>: Render ˆ= 1;</a:t>
            </a:r>
          </a:p>
          <a:p>
            <a:pPr marL="0">
              <a:spcBef>
                <a:spcPts val="0"/>
              </a:spcBef>
              <a:buNone/>
            </a:pPr>
            <a:r>
              <a:rPr lang="en-US" sz="1600" b="1" dirty="0" smtClean="0">
                <a:latin typeface="Courier New" pitchFamily="49" charset="0"/>
                <a:cs typeface="Courier New" pitchFamily="49" charset="0"/>
              </a:rPr>
              <a:t> </a:t>
            </a:r>
            <a:r>
              <a:rPr lang="en-US" sz="1600" dirty="0" smtClean="0">
                <a:latin typeface="Courier New" pitchFamily="49" charset="0"/>
                <a:cs typeface="Courier New" pitchFamily="49" charset="0"/>
              </a:rPr>
              <a:t>L7</a:t>
            </a:r>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i</a:t>
            </a:r>
            <a:r>
              <a:rPr lang="en-US" sz="1600" b="1" dirty="0" smtClean="0">
                <a:latin typeface="Courier New" pitchFamily="49" charset="0"/>
                <a:cs typeface="Courier New" pitchFamily="49" charset="0"/>
              </a:rPr>
              <a:t> = 0;</a:t>
            </a:r>
          </a:p>
          <a:p>
            <a:pPr marL="0">
              <a:spcBef>
                <a:spcPts val="0"/>
              </a:spcBef>
              <a:buNone/>
            </a:pPr>
            <a:r>
              <a:rPr lang="en-US" sz="1600" b="1" dirty="0" smtClean="0">
                <a:latin typeface="Courier New" pitchFamily="49" charset="0"/>
                <a:cs typeface="Courier New" pitchFamily="49" charset="0"/>
              </a:rPr>
              <a:t> </a:t>
            </a:r>
            <a:r>
              <a:rPr lang="en-US" sz="1600" dirty="0" smtClean="0">
                <a:latin typeface="Courier New" pitchFamily="49" charset="0"/>
                <a:cs typeface="Courier New" pitchFamily="49" charset="0"/>
              </a:rPr>
              <a:t>L8</a:t>
            </a:r>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goto</a:t>
            </a:r>
            <a:r>
              <a:rPr lang="en-US" sz="1600" b="1" dirty="0" smtClean="0">
                <a:latin typeface="Courier New" pitchFamily="49" charset="0"/>
                <a:cs typeface="Courier New" pitchFamily="49" charset="0"/>
              </a:rPr>
              <a:t> L1;</a:t>
            </a:r>
          </a:p>
          <a:p>
            <a:pPr marL="0">
              <a:spcBef>
                <a:spcPts val="0"/>
              </a:spcBef>
              <a:buNone/>
            </a:pPr>
            <a:r>
              <a:rPr lang="en-US" sz="1600" b="1" dirty="0" smtClean="0">
                <a:latin typeface="Courier New" pitchFamily="49" charset="0"/>
                <a:cs typeface="Courier New" pitchFamily="49" charset="0"/>
              </a:rPr>
              <a:t>}</a:t>
            </a:r>
          </a:p>
        </p:txBody>
      </p:sp>
      <p:sp>
        <p:nvSpPr>
          <p:cNvPr id="4" name="Rectangle 3"/>
          <p:cNvSpPr/>
          <p:nvPr/>
        </p:nvSpPr>
        <p:spPr>
          <a:xfrm>
            <a:off x="4800600" y="2842498"/>
            <a:ext cx="4191000" cy="2339102"/>
          </a:xfrm>
          <a:prstGeom prst="rect">
            <a:avLst/>
          </a:prstGeom>
        </p:spPr>
        <p:txBody>
          <a:bodyPr wrap="square">
            <a:spAutoFit/>
          </a:bodyPr>
          <a:lstStyle/>
          <a:p>
            <a:pPr>
              <a:buNone/>
            </a:pPr>
            <a:r>
              <a:rPr lang="en-US" sz="1600" b="1" dirty="0" smtClean="0">
                <a:latin typeface="Courier New" pitchFamily="49" charset="0"/>
                <a:cs typeface="Courier New" pitchFamily="49" charset="0"/>
              </a:rPr>
              <a:t>render() {</a:t>
            </a:r>
          </a:p>
          <a:p>
            <a:pPr>
              <a:buNone/>
            </a:pPr>
            <a:r>
              <a:rPr lang="en-US" sz="1600" dirty="0" smtClean="0">
                <a:latin typeface="Courier New" pitchFamily="49" charset="0"/>
                <a:cs typeface="Courier New" pitchFamily="49" charset="0"/>
              </a:rPr>
              <a:t> L1:</a:t>
            </a:r>
            <a:r>
              <a:rPr lang="en-US" sz="1600" b="1" dirty="0" smtClean="0">
                <a:latin typeface="Courier New" pitchFamily="49" charset="0"/>
                <a:cs typeface="Courier New" pitchFamily="49" charset="0"/>
              </a:rPr>
              <a:t>if (j &lt; N) {</a:t>
            </a:r>
          </a:p>
          <a:p>
            <a:pPr>
              <a:buNone/>
            </a:pPr>
            <a:r>
              <a:rPr lang="en-US" sz="1600" dirty="0" smtClean="0">
                <a:latin typeface="Courier New" pitchFamily="49" charset="0"/>
                <a:cs typeface="Courier New" pitchFamily="49" charset="0"/>
              </a:rPr>
              <a:t>  L2: write(</a:t>
            </a:r>
            <a:r>
              <a:rPr lang="en-US" sz="1600" dirty="0" err="1" smtClean="0">
                <a:latin typeface="Courier New" pitchFamily="49" charset="0"/>
                <a:cs typeface="Courier New" pitchFamily="49" charset="0"/>
              </a:rPr>
              <a:t>Im</a:t>
            </a:r>
            <a:r>
              <a:rPr lang="en-US" sz="1600" dirty="0" smtClean="0">
                <a:latin typeface="Courier New" pitchFamily="49" charset="0"/>
                <a:cs typeface="Courier New" pitchFamily="49" charset="0"/>
              </a:rPr>
              <a:t>[Render][j]);</a:t>
            </a:r>
          </a:p>
          <a:p>
            <a:pPr>
              <a:buNone/>
            </a:pPr>
            <a:r>
              <a:rPr lang="en-US" sz="1600" dirty="0" smtClean="0">
                <a:latin typeface="Courier New" pitchFamily="49" charset="0"/>
                <a:cs typeface="Courier New" pitchFamily="49" charset="0"/>
              </a:rPr>
              <a:t>  L3: j += 1;</a:t>
            </a:r>
          </a:p>
          <a:p>
            <a:pPr>
              <a:buNone/>
            </a:pPr>
            <a:r>
              <a:rPr lang="en-US" sz="1600" dirty="0" smtClean="0">
                <a:latin typeface="Courier New" pitchFamily="49" charset="0"/>
                <a:cs typeface="Courier New" pitchFamily="49" charset="0"/>
              </a:rPr>
              <a:t>  L4: </a:t>
            </a:r>
            <a:r>
              <a:rPr lang="en-US" sz="1600" b="1" dirty="0" err="1" smtClean="0">
                <a:latin typeface="Courier New" pitchFamily="49" charset="0"/>
                <a:cs typeface="Courier New" pitchFamily="49" charset="0"/>
              </a:rPr>
              <a:t>goto</a:t>
            </a:r>
            <a:r>
              <a:rPr lang="en-US" sz="1600" b="1" dirty="0" smtClean="0">
                <a:latin typeface="Courier New" pitchFamily="49" charset="0"/>
                <a:cs typeface="Courier New" pitchFamily="49" charset="0"/>
              </a:rPr>
              <a:t> L1;</a:t>
            </a:r>
          </a:p>
          <a:p>
            <a:pPr>
              <a:buNone/>
            </a:pPr>
            <a:r>
              <a:rPr lang="en-US" sz="1600" dirty="0" smtClean="0">
                <a:latin typeface="Courier New" pitchFamily="49" charset="0"/>
                <a:cs typeface="Courier New" pitchFamily="49" charset="0"/>
              </a:rPr>
              <a:t>  }</a:t>
            </a:r>
          </a:p>
          <a:p>
            <a:pPr>
              <a:buNone/>
            </a:pPr>
            <a:r>
              <a:rPr lang="en-US" sz="1600" dirty="0" smtClean="0">
                <a:latin typeface="Courier New" pitchFamily="49" charset="0"/>
                <a:cs typeface="Courier New" pitchFamily="49" charset="0"/>
              </a:rPr>
              <a:t>  L5: j = 0;</a:t>
            </a:r>
          </a:p>
          <a:p>
            <a:pPr>
              <a:buNone/>
            </a:pPr>
            <a:r>
              <a:rPr lang="en-US" sz="1600" dirty="0" smtClean="0">
                <a:latin typeface="Courier New" pitchFamily="49" charset="0"/>
                <a:cs typeface="Courier New" pitchFamily="49" charset="0"/>
              </a:rPr>
              <a:t>  L6: </a:t>
            </a:r>
            <a:r>
              <a:rPr lang="en-US" sz="1600" b="1" dirty="0" err="1" smtClean="0">
                <a:latin typeface="Courier New" pitchFamily="49" charset="0"/>
                <a:cs typeface="Courier New" pitchFamily="49" charset="0"/>
              </a:rPr>
              <a:t>goto</a:t>
            </a:r>
            <a:r>
              <a:rPr lang="en-US" sz="1600" b="1" dirty="0" smtClean="0">
                <a:latin typeface="Courier New" pitchFamily="49" charset="0"/>
                <a:cs typeface="Courier New" pitchFamily="49" charset="0"/>
              </a:rPr>
              <a:t> 1;</a:t>
            </a:r>
          </a:p>
          <a:p>
            <a:pPr>
              <a:buNone/>
            </a:pPr>
            <a:r>
              <a:rPr lang="en-US" sz="1600" dirty="0" smtClean="0">
                <a:latin typeface="Courier New" pitchFamily="49" charset="0"/>
                <a:cs typeface="Courier New" pitchFamily="49" charset="0"/>
              </a:rPr>
              <a:t>}</a:t>
            </a:r>
          </a:p>
        </p:txBody>
      </p:sp>
      <p:sp>
        <p:nvSpPr>
          <p:cNvPr id="5" name="Rectangle 4"/>
          <p:cNvSpPr/>
          <p:nvPr/>
        </p:nvSpPr>
        <p:spPr>
          <a:xfrm>
            <a:off x="4876800" y="5105400"/>
            <a:ext cx="2895600" cy="1569660"/>
          </a:xfrm>
          <a:prstGeom prst="rect">
            <a:avLst/>
          </a:prstGeom>
        </p:spPr>
        <p:txBody>
          <a:bodyPr wrap="square">
            <a:spAutoFit/>
          </a:bodyPr>
          <a:lstStyle/>
          <a:p>
            <a:pPr>
              <a:buNone/>
            </a:pPr>
            <a:r>
              <a:rPr lang="en-US" sz="1600" dirty="0" err="1" smtClean="0">
                <a:latin typeface="Courier New" pitchFamily="49" charset="0"/>
                <a:cs typeface="Courier New" pitchFamily="49" charset="0"/>
              </a:rPr>
              <a:t>int</a:t>
            </a:r>
            <a:r>
              <a:rPr lang="en-US" sz="1600" dirty="0" smtClean="0">
                <a:latin typeface="Courier New" pitchFamily="49" charset="0"/>
                <a:cs typeface="Courier New" pitchFamily="49" charset="0"/>
              </a:rPr>
              <a:t> Fill = 1;</a:t>
            </a:r>
          </a:p>
          <a:p>
            <a:pPr>
              <a:buNone/>
            </a:pPr>
            <a:r>
              <a:rPr lang="en-US" sz="1600" dirty="0" err="1" smtClean="0">
                <a:latin typeface="Courier New" pitchFamily="49" charset="0"/>
                <a:cs typeface="Courier New" pitchFamily="49" charset="0"/>
              </a:rPr>
              <a:t>int</a:t>
            </a:r>
            <a:r>
              <a:rPr lang="en-US" sz="1600" dirty="0" smtClean="0">
                <a:latin typeface="Courier New" pitchFamily="49" charset="0"/>
                <a:cs typeface="Courier New" pitchFamily="49" charset="0"/>
              </a:rPr>
              <a:t> Render = 0;</a:t>
            </a:r>
          </a:p>
          <a:p>
            <a:pPr>
              <a:buNone/>
            </a:pPr>
            <a:r>
              <a:rPr lang="en-US" sz="1600" dirty="0" err="1" smtClean="0">
                <a:latin typeface="Courier New" pitchFamily="49" charset="0"/>
                <a:cs typeface="Courier New" pitchFamily="49" charset="0"/>
              </a:rPr>
              <a:t>int</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i</a:t>
            </a:r>
            <a:r>
              <a:rPr lang="en-US" sz="1600" dirty="0" smtClean="0">
                <a:latin typeface="Courier New" pitchFamily="49" charset="0"/>
                <a:cs typeface="Courier New" pitchFamily="49" charset="0"/>
              </a:rPr>
              <a:t> = j = 0;</a:t>
            </a:r>
            <a:endParaRPr lang="en-US" sz="1600" b="1" dirty="0" smtClean="0">
              <a:latin typeface="Courier New" pitchFamily="49" charset="0"/>
              <a:cs typeface="Courier New" pitchFamily="49" charset="0"/>
            </a:endParaRPr>
          </a:p>
          <a:p>
            <a:pPr>
              <a:buNone/>
            </a:pPr>
            <a:r>
              <a:rPr lang="en-US" sz="1600" b="1" dirty="0" smtClean="0">
                <a:latin typeface="Courier New" pitchFamily="49" charset="0"/>
                <a:cs typeface="Courier New" pitchFamily="49" charset="0"/>
              </a:rPr>
              <a:t>main() {</a:t>
            </a:r>
          </a:p>
          <a:p>
            <a:pPr>
              <a:buNone/>
            </a:pPr>
            <a:r>
              <a:rPr lang="en-US" sz="1600" dirty="0" smtClean="0">
                <a:latin typeface="Courier New" pitchFamily="49" charset="0"/>
                <a:cs typeface="Courier New" pitchFamily="49" charset="0"/>
              </a:rPr>
              <a:t>fill() || render();</a:t>
            </a:r>
          </a:p>
          <a:p>
            <a:pPr>
              <a:buNone/>
            </a:pPr>
            <a:r>
              <a:rPr lang="en-US" sz="1600" dirty="0" smtClean="0">
                <a:latin typeface="Courier New" pitchFamily="49" charset="0"/>
                <a:cs typeface="Courier New" pitchFamily="49" charset="0"/>
              </a:rPr>
              <a:t>}</a:t>
            </a:r>
            <a:endParaRPr lang="en-US" sz="1600" dirty="0">
              <a:latin typeface="Courier New" pitchFamily="49" charset="0"/>
              <a:cs typeface="Courier New" pitchFamily="49" charset="0"/>
            </a:endParaRPr>
          </a:p>
        </p:txBody>
      </p:sp>
      <p:sp>
        <p:nvSpPr>
          <p:cNvPr id="9" name="Rounded Rectangle 8"/>
          <p:cNvSpPr/>
          <p:nvPr/>
        </p:nvSpPr>
        <p:spPr>
          <a:xfrm>
            <a:off x="533400" y="2781300"/>
            <a:ext cx="7924800" cy="3924300"/>
          </a:xfrm>
          <a:prstGeom prst="round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3"/>
          <p:cNvGrpSpPr/>
          <p:nvPr/>
        </p:nvGrpSpPr>
        <p:grpSpPr>
          <a:xfrm>
            <a:off x="2057400" y="1422400"/>
            <a:ext cx="3657600" cy="927100"/>
            <a:chOff x="2057400" y="1422400"/>
            <a:chExt cx="3657600" cy="927100"/>
          </a:xfrm>
        </p:grpSpPr>
        <p:sp>
          <p:nvSpPr>
            <p:cNvPr id="10" name="Rounded Rectangle 9"/>
            <p:cNvSpPr/>
            <p:nvPr/>
          </p:nvSpPr>
          <p:spPr>
            <a:xfrm>
              <a:off x="2057400" y="1422400"/>
              <a:ext cx="365760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2057400" y="1422400"/>
              <a:ext cx="30480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2362200" y="1422400"/>
              <a:ext cx="30480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2667000" y="1422400"/>
              <a:ext cx="30480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2971800" y="1422400"/>
              <a:ext cx="30480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3276600" y="1422400"/>
              <a:ext cx="30480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3581400" y="1422400"/>
              <a:ext cx="30480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886200" y="1422400"/>
              <a:ext cx="30480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4191000" y="1422400"/>
              <a:ext cx="30480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4495800" y="1422400"/>
              <a:ext cx="30480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4800600" y="1422400"/>
              <a:ext cx="30480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5105400" y="1422400"/>
              <a:ext cx="30480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5410200" y="1422400"/>
              <a:ext cx="30480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2057400" y="1892300"/>
              <a:ext cx="365760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2057400" y="1892300"/>
              <a:ext cx="30480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2362200" y="1892300"/>
              <a:ext cx="30480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2667000" y="1892300"/>
              <a:ext cx="30480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2971800" y="1892300"/>
              <a:ext cx="30480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3276600" y="1892300"/>
              <a:ext cx="30480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3581400" y="1892300"/>
              <a:ext cx="30480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3886200" y="1892300"/>
              <a:ext cx="30480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4191000" y="1892300"/>
              <a:ext cx="30480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4495800" y="1892300"/>
              <a:ext cx="30480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4800600" y="1892300"/>
              <a:ext cx="30480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5105400" y="1892300"/>
              <a:ext cx="30480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5410200" y="1892300"/>
              <a:ext cx="30480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ectangle 39"/>
          <p:cNvSpPr/>
          <p:nvPr/>
        </p:nvSpPr>
        <p:spPr>
          <a:xfrm>
            <a:off x="838200" y="1447800"/>
            <a:ext cx="1149674" cy="369332"/>
          </a:xfrm>
          <a:prstGeom prst="rect">
            <a:avLst/>
          </a:prstGeom>
        </p:spPr>
        <p:txBody>
          <a:bodyPr wrap="none">
            <a:spAutoFit/>
          </a:bodyPr>
          <a:lstStyle/>
          <a:p>
            <a:r>
              <a:rPr lang="en-US" dirty="0" smtClean="0">
                <a:latin typeface="Courier New" pitchFamily="49" charset="0"/>
                <a:cs typeface="Courier New" pitchFamily="49" charset="0"/>
              </a:rPr>
              <a:t>Render </a:t>
            </a:r>
            <a:endParaRPr lang="en-US" dirty="0"/>
          </a:p>
        </p:txBody>
      </p:sp>
      <p:sp>
        <p:nvSpPr>
          <p:cNvPr id="41" name="Rectangle 40"/>
          <p:cNvSpPr/>
          <p:nvPr/>
        </p:nvSpPr>
        <p:spPr>
          <a:xfrm>
            <a:off x="838200" y="1905000"/>
            <a:ext cx="736099" cy="369332"/>
          </a:xfrm>
          <a:prstGeom prst="rect">
            <a:avLst/>
          </a:prstGeom>
        </p:spPr>
        <p:txBody>
          <a:bodyPr wrap="none">
            <a:spAutoFit/>
          </a:bodyPr>
          <a:lstStyle/>
          <a:p>
            <a:r>
              <a:rPr lang="en-US" dirty="0" smtClean="0">
                <a:latin typeface="Courier New" pitchFamily="49" charset="0"/>
                <a:cs typeface="Courier New" pitchFamily="49" charset="0"/>
              </a:rPr>
              <a:t>Fill</a:t>
            </a:r>
            <a:endParaRPr lang="en-US" dirty="0"/>
          </a:p>
        </p:txBody>
      </p:sp>
      <p:sp>
        <p:nvSpPr>
          <p:cNvPr id="42" name="Rounded Rectangle 41"/>
          <p:cNvSpPr/>
          <p:nvPr/>
        </p:nvSpPr>
        <p:spPr>
          <a:xfrm>
            <a:off x="2057400" y="1905000"/>
            <a:ext cx="304800" cy="4572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2362200" y="1905000"/>
            <a:ext cx="304800" cy="4572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2667000" y="1905000"/>
            <a:ext cx="304800" cy="4572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2971800" y="1905000"/>
            <a:ext cx="304800" cy="4572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3276600" y="1905000"/>
            <a:ext cx="304800" cy="4572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3581400" y="1905000"/>
            <a:ext cx="304800" cy="4572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3886200" y="1905000"/>
            <a:ext cx="304800" cy="4572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4191000" y="1905000"/>
            <a:ext cx="304800" cy="4572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4495800" y="1905000"/>
            <a:ext cx="304800" cy="4572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4800600" y="1905000"/>
            <a:ext cx="304800" cy="4572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a:off x="5105400" y="1905000"/>
            <a:ext cx="304800" cy="4572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5410200" y="1905000"/>
            <a:ext cx="304800" cy="4572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a:off x="2057400" y="1435100"/>
            <a:ext cx="30480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a:off x="2362200" y="1435100"/>
            <a:ext cx="30480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2667000" y="1435100"/>
            <a:ext cx="30480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a:off x="2971800" y="1435100"/>
            <a:ext cx="30480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3276600" y="1435100"/>
            <a:ext cx="30480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3581400" y="1435100"/>
            <a:ext cx="30480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a:off x="3886200" y="1435100"/>
            <a:ext cx="30480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a:off x="4191000" y="1435100"/>
            <a:ext cx="30480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a:off x="4495800" y="1435100"/>
            <a:ext cx="30480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4800600" y="1435100"/>
            <a:ext cx="30480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a:off x="5105400" y="1435100"/>
            <a:ext cx="30480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a:off x="5410200" y="1435100"/>
            <a:ext cx="30480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Slide Number Placeholder 66"/>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70</a:t>
            </a:fld>
            <a:endParaRPr kumimoji="0" lang="en-US" sz="1200">
              <a:solidFill>
                <a:schemeClr val="tx2"/>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500"/>
                                        <p:tgtEl>
                                          <p:spTgt spid="56"/>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500"/>
                                        <p:tgtEl>
                                          <p:spTgt spid="4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fade">
                                      <p:cBhvr>
                                        <p:cTn id="23" dur="500"/>
                                        <p:tgtEl>
                                          <p:spTgt spid="57"/>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500"/>
                                        <p:tgtEl>
                                          <p:spTgt spid="4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fade">
                                      <p:cBhvr>
                                        <p:cTn id="38" dur="500"/>
                                        <p:tgtEl>
                                          <p:spTgt spid="58"/>
                                        </p:tgtEl>
                                      </p:cBhvr>
                                    </p:animEffect>
                                  </p:childTnLst>
                                </p:cTn>
                              </p:par>
                            </p:childTnLst>
                          </p:cTn>
                        </p:par>
                        <p:par>
                          <p:cTn id="39" fill="hold">
                            <p:stCondLst>
                              <p:cond delay="3000"/>
                            </p:stCondLst>
                            <p:childTnLst>
                              <p:par>
                                <p:cTn id="40" presetID="10" presetClass="entr" presetSubtype="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500"/>
                                        <p:tgtEl>
                                          <p:spTgt spid="48"/>
                                        </p:tgtEl>
                                      </p:cBhvr>
                                    </p:animEffect>
                                  </p:childTnLst>
                                </p:cTn>
                              </p:par>
                            </p:childTnLst>
                          </p:cTn>
                        </p:par>
                        <p:par>
                          <p:cTn id="43" fill="hold">
                            <p:stCondLst>
                              <p:cond delay="3500"/>
                            </p:stCondLst>
                            <p:childTnLst>
                              <p:par>
                                <p:cTn id="44" presetID="10" presetClass="entr" presetSubtype="0" fill="hold" grpId="0" nodeType="after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fade">
                                      <p:cBhvr>
                                        <p:cTn id="46" dur="500"/>
                                        <p:tgtEl>
                                          <p:spTgt spid="4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500"/>
                                        <p:tgtEl>
                                          <p:spTgt spid="59"/>
                                        </p:tgtEl>
                                      </p:cBhvr>
                                    </p:animEffect>
                                  </p:childTnLst>
                                </p:cTn>
                              </p:par>
                            </p:childTnLst>
                          </p:cTn>
                        </p:par>
                        <p:par>
                          <p:cTn id="50" fill="hold">
                            <p:stCondLst>
                              <p:cond delay="4000"/>
                            </p:stCondLst>
                            <p:childTnLst>
                              <p:par>
                                <p:cTn id="51" presetID="10" presetClass="entr" presetSubtype="0" fill="hold" grpId="0" nodeType="afterEffect">
                                  <p:stCondLst>
                                    <p:cond delay="0"/>
                                  </p:stCondLst>
                                  <p:childTnLst>
                                    <p:set>
                                      <p:cBhvr>
                                        <p:cTn id="52" dur="1" fill="hold">
                                          <p:stCondLst>
                                            <p:cond delay="0"/>
                                          </p:stCondLst>
                                        </p:cTn>
                                        <p:tgtEl>
                                          <p:spTgt spid="50"/>
                                        </p:tgtEl>
                                        <p:attrNameLst>
                                          <p:attrName>style.visibility</p:attrName>
                                        </p:attrNameLst>
                                      </p:cBhvr>
                                      <p:to>
                                        <p:strVal val="visible"/>
                                      </p:to>
                                    </p:set>
                                    <p:animEffect transition="in" filter="fade">
                                      <p:cBhvr>
                                        <p:cTn id="53" dur="500"/>
                                        <p:tgtEl>
                                          <p:spTgt spid="50"/>
                                        </p:tgtEl>
                                      </p:cBhvr>
                                    </p:animEffect>
                                  </p:childTnLst>
                                </p:cTn>
                              </p:par>
                            </p:childTnLst>
                          </p:cTn>
                        </p:par>
                        <p:par>
                          <p:cTn id="54" fill="hold">
                            <p:stCondLst>
                              <p:cond delay="4500"/>
                            </p:stCondLst>
                            <p:childTnLst>
                              <p:par>
                                <p:cTn id="55" presetID="10"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500"/>
                                        <p:tgtEl>
                                          <p:spTgt spid="51"/>
                                        </p:tgtEl>
                                      </p:cBhvr>
                                    </p:animEffect>
                                  </p:childTnLst>
                                </p:cTn>
                              </p:par>
                            </p:childTnLst>
                          </p:cTn>
                        </p:par>
                        <p:par>
                          <p:cTn id="58" fill="hold">
                            <p:stCondLst>
                              <p:cond delay="5000"/>
                            </p:stCondLst>
                            <p:childTnLst>
                              <p:par>
                                <p:cTn id="59" presetID="10" presetClass="entr" presetSubtype="0" fill="hold" grpId="0" nodeType="after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fade">
                                      <p:cBhvr>
                                        <p:cTn id="61" dur="500"/>
                                        <p:tgtEl>
                                          <p:spTgt spid="52"/>
                                        </p:tgtEl>
                                      </p:cBhvr>
                                    </p:animEffect>
                                  </p:childTnLst>
                                </p:cTn>
                              </p:par>
                            </p:childTnLst>
                          </p:cTn>
                        </p:par>
                        <p:par>
                          <p:cTn id="62" fill="hold">
                            <p:stCondLst>
                              <p:cond delay="5500"/>
                            </p:stCondLst>
                            <p:childTnLst>
                              <p:par>
                                <p:cTn id="63" presetID="10" presetClass="entr" presetSubtype="0"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Effect transition="in" filter="fade">
                                      <p:cBhvr>
                                        <p:cTn id="65" dur="500"/>
                                        <p:tgtEl>
                                          <p:spTgt spid="53"/>
                                        </p:tgtEl>
                                      </p:cBhvr>
                                    </p:animEffect>
                                  </p:childTnLst>
                                </p:cTn>
                              </p:par>
                            </p:childTnLst>
                          </p:cTn>
                        </p:par>
                        <p:par>
                          <p:cTn id="66" fill="hold">
                            <p:stCondLst>
                              <p:cond delay="6000"/>
                            </p:stCondLst>
                            <p:childTnLst>
                              <p:par>
                                <p:cTn id="67" presetID="10" presetClass="entr" presetSubtype="0" fill="hold" grpId="0"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fade">
                                      <p:cBhvr>
                                        <p:cTn id="69" dur="500"/>
                                        <p:tgtEl>
                                          <p:spTgt spid="60"/>
                                        </p:tgtEl>
                                      </p:cBhvr>
                                    </p:animEffect>
                                  </p:childTnLst>
                                </p:cTn>
                              </p:par>
                            </p:childTnLst>
                          </p:cTn>
                        </p:par>
                        <p:par>
                          <p:cTn id="70" fill="hold">
                            <p:stCondLst>
                              <p:cond delay="6500"/>
                            </p:stCondLst>
                            <p:childTnLst>
                              <p:par>
                                <p:cTn id="71" presetID="10" presetClass="entr" presetSubtype="0" fill="hold" grpId="0" nodeType="afterEffect">
                                  <p:stCondLst>
                                    <p:cond delay="0"/>
                                  </p:stCondLst>
                                  <p:childTnLst>
                                    <p:set>
                                      <p:cBhvr>
                                        <p:cTn id="72" dur="1" fill="hold">
                                          <p:stCondLst>
                                            <p:cond delay="0"/>
                                          </p:stCondLst>
                                        </p:cTn>
                                        <p:tgtEl>
                                          <p:spTgt spid="61"/>
                                        </p:tgtEl>
                                        <p:attrNameLst>
                                          <p:attrName>style.visibility</p:attrName>
                                        </p:attrNameLst>
                                      </p:cBhvr>
                                      <p:to>
                                        <p:strVal val="visible"/>
                                      </p:to>
                                    </p:set>
                                    <p:animEffect transition="in" filter="fade">
                                      <p:cBhvr>
                                        <p:cTn id="73" dur="500"/>
                                        <p:tgtEl>
                                          <p:spTgt spid="61"/>
                                        </p:tgtEl>
                                      </p:cBhvr>
                                    </p:animEffect>
                                  </p:childTnLst>
                                </p:cTn>
                              </p:par>
                            </p:childTnLst>
                          </p:cTn>
                        </p:par>
                        <p:par>
                          <p:cTn id="74" fill="hold">
                            <p:stCondLst>
                              <p:cond delay="7000"/>
                            </p:stCondLst>
                            <p:childTnLst>
                              <p:par>
                                <p:cTn id="75" presetID="10" presetClass="entr" presetSubtype="0" fill="hold" grpId="0" nodeType="afterEffect">
                                  <p:stCondLst>
                                    <p:cond delay="0"/>
                                  </p:stCondLst>
                                  <p:childTnLst>
                                    <p:set>
                                      <p:cBhvr>
                                        <p:cTn id="76" dur="1" fill="hold">
                                          <p:stCondLst>
                                            <p:cond delay="0"/>
                                          </p:stCondLst>
                                        </p:cTn>
                                        <p:tgtEl>
                                          <p:spTgt spid="62"/>
                                        </p:tgtEl>
                                        <p:attrNameLst>
                                          <p:attrName>style.visibility</p:attrName>
                                        </p:attrNameLst>
                                      </p:cBhvr>
                                      <p:to>
                                        <p:strVal val="visible"/>
                                      </p:to>
                                    </p:set>
                                    <p:animEffect transition="in" filter="fade">
                                      <p:cBhvr>
                                        <p:cTn id="77" dur="500"/>
                                        <p:tgtEl>
                                          <p:spTgt spid="62"/>
                                        </p:tgtEl>
                                      </p:cBhvr>
                                    </p:animEffect>
                                  </p:childTnLst>
                                </p:cTn>
                              </p:par>
                            </p:childTnLst>
                          </p:cTn>
                        </p:par>
                        <p:par>
                          <p:cTn id="78" fill="hold">
                            <p:stCondLst>
                              <p:cond delay="7500"/>
                            </p:stCondLst>
                            <p:childTnLst>
                              <p:par>
                                <p:cTn id="79" presetID="10" presetClass="entr" presetSubtype="0"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Effect transition="in" filter="fade">
                                      <p:cBhvr>
                                        <p:cTn id="81" dur="500"/>
                                        <p:tgtEl>
                                          <p:spTgt spid="63"/>
                                        </p:tgtEl>
                                      </p:cBhvr>
                                    </p:animEffect>
                                  </p:childTnLst>
                                </p:cTn>
                              </p:par>
                            </p:childTnLst>
                          </p:cTn>
                        </p:par>
                        <p:par>
                          <p:cTn id="82" fill="hold">
                            <p:stCondLst>
                              <p:cond delay="8000"/>
                            </p:stCondLst>
                            <p:childTnLst>
                              <p:par>
                                <p:cTn id="83" presetID="10"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500"/>
                                        <p:tgtEl>
                                          <p:spTgt spid="64"/>
                                        </p:tgtEl>
                                      </p:cBhvr>
                                    </p:animEffect>
                                  </p:childTnLst>
                                </p:cTn>
                              </p:par>
                            </p:childTnLst>
                          </p:cTn>
                        </p:par>
                        <p:par>
                          <p:cTn id="86" fill="hold">
                            <p:stCondLst>
                              <p:cond delay="8500"/>
                            </p:stCondLst>
                            <p:childTnLst>
                              <p:par>
                                <p:cTn id="87" presetID="10"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500"/>
                                        <p:tgtEl>
                                          <p:spTgt spid="65"/>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66"/>
                                        </p:tgtEl>
                                        <p:attrNameLst>
                                          <p:attrName>style.visibility</p:attrName>
                                        </p:attrNameLst>
                                      </p:cBhvr>
                                      <p:to>
                                        <p:strVal val="visible"/>
                                      </p:to>
                                    </p:set>
                                    <p:animEffect transition="in" filter="fade">
                                      <p:cBhvr>
                                        <p:cTn id="93"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Results</a:t>
            </a:r>
            <a:endParaRPr lang="en-US" dirty="0"/>
          </a:p>
        </p:txBody>
      </p:sp>
      <p:sp>
        <p:nvSpPr>
          <p:cNvPr id="3" name="Content Placeholder 2"/>
          <p:cNvSpPr>
            <a:spLocks noGrp="1"/>
          </p:cNvSpPr>
          <p:nvPr>
            <p:ph idx="1"/>
          </p:nvPr>
        </p:nvSpPr>
        <p:spPr>
          <a:xfrm>
            <a:off x="914400" y="1783560"/>
            <a:ext cx="7772400" cy="1950240"/>
          </a:xfrm>
        </p:spPr>
        <p:txBody>
          <a:bodyPr>
            <a:normAutofit/>
          </a:bodyPr>
          <a:lstStyle/>
          <a:p>
            <a:r>
              <a:rPr lang="en-US" sz="2400" dirty="0" smtClean="0"/>
              <a:t>Simplified versions of </a:t>
            </a:r>
          </a:p>
          <a:p>
            <a:pPr lvl="1"/>
            <a:r>
              <a:rPr lang="en-US" sz="2000" dirty="0" smtClean="0"/>
              <a:t>Double buffering</a:t>
            </a:r>
          </a:p>
          <a:p>
            <a:pPr lvl="1"/>
            <a:r>
              <a:rPr lang="en-US" sz="2000" dirty="0" smtClean="0"/>
              <a:t>Defragmentation </a:t>
            </a:r>
          </a:p>
          <a:p>
            <a:pPr lvl="1"/>
            <a:r>
              <a:rPr lang="en-US" sz="2000" dirty="0" smtClean="0"/>
              <a:t>…</a:t>
            </a:r>
          </a:p>
          <a:p>
            <a:pPr lvl="1"/>
            <a:endParaRPr lang="en-US" sz="2000" dirty="0" smtClean="0"/>
          </a:p>
        </p:txBody>
      </p:sp>
      <p:graphicFrame>
        <p:nvGraphicFramePr>
          <p:cNvPr id="5" name="Table 4"/>
          <p:cNvGraphicFramePr>
            <a:graphicFrameLocks noGrp="1"/>
          </p:cNvGraphicFramePr>
          <p:nvPr/>
        </p:nvGraphicFramePr>
        <p:xfrm>
          <a:off x="1676400" y="3733800"/>
          <a:ext cx="6096000" cy="2747556"/>
        </p:xfrm>
        <a:graphic>
          <a:graphicData uri="http://schemas.openxmlformats.org/drawingml/2006/table">
            <a:tbl>
              <a:tblPr firstRow="1" bandRow="1">
                <a:tableStyleId>{8FD4443E-F989-4FC4-A0C8-D5A2AF1F390B}</a:tableStyleId>
              </a:tblPr>
              <a:tblGrid>
                <a:gridCol w="2032000"/>
                <a:gridCol w="2032000"/>
                <a:gridCol w="2032000"/>
              </a:tblGrid>
              <a:tr h="457926">
                <a:tc>
                  <a:txBody>
                    <a:bodyPr/>
                    <a:lstStyle/>
                    <a:p>
                      <a:r>
                        <a:rPr lang="en-US" dirty="0" smtClean="0"/>
                        <a:t>Program</a:t>
                      </a:r>
                      <a:endParaRPr lang="en-US" dirty="0"/>
                    </a:p>
                  </a:txBody>
                  <a:tcPr/>
                </a:tc>
                <a:tc>
                  <a:txBody>
                    <a:bodyPr/>
                    <a:lstStyle/>
                    <a:p>
                      <a:r>
                        <a:rPr lang="en-US" dirty="0" smtClean="0"/>
                        <a:t>Refine</a:t>
                      </a:r>
                      <a:r>
                        <a:rPr lang="en-US" baseline="0" dirty="0" smtClean="0"/>
                        <a:t> Steps</a:t>
                      </a:r>
                      <a:endParaRPr lang="en-US" dirty="0"/>
                    </a:p>
                  </a:txBody>
                  <a:tcPr/>
                </a:tc>
                <a:tc>
                  <a:txBody>
                    <a:bodyPr/>
                    <a:lstStyle/>
                    <a:p>
                      <a:r>
                        <a:rPr lang="en-US" dirty="0" smtClean="0"/>
                        <a:t>Avoid Steps</a:t>
                      </a:r>
                      <a:endParaRPr lang="en-US" dirty="0"/>
                    </a:p>
                  </a:txBody>
                  <a:tcPr/>
                </a:tc>
              </a:tr>
              <a:tr h="457926">
                <a:tc>
                  <a:txBody>
                    <a:bodyPr/>
                    <a:lstStyle/>
                    <a:p>
                      <a:r>
                        <a:rPr lang="en-US" dirty="0" smtClean="0"/>
                        <a:t>Double buffering</a:t>
                      </a:r>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r>
              <a:tr h="457926">
                <a:tc>
                  <a:txBody>
                    <a:bodyPr/>
                    <a:lstStyle/>
                    <a:p>
                      <a:r>
                        <a:rPr lang="en-US" dirty="0" smtClean="0"/>
                        <a:t>Defragmentation</a:t>
                      </a:r>
                      <a:endParaRPr lang="en-US" dirty="0"/>
                    </a:p>
                  </a:txBody>
                  <a:tcPr/>
                </a:tc>
                <a:tc>
                  <a:txBody>
                    <a:bodyPr/>
                    <a:lstStyle/>
                    <a:p>
                      <a:r>
                        <a:rPr lang="en-US" dirty="0" smtClean="0"/>
                        <a:t>1</a:t>
                      </a:r>
                      <a:endParaRPr lang="en-US" dirty="0"/>
                    </a:p>
                  </a:txBody>
                  <a:tcPr/>
                </a:tc>
                <a:tc>
                  <a:txBody>
                    <a:bodyPr/>
                    <a:lstStyle/>
                    <a:p>
                      <a:r>
                        <a:rPr lang="en-US" dirty="0" smtClean="0"/>
                        <a:t>8</a:t>
                      </a:r>
                      <a:endParaRPr lang="en-US" dirty="0"/>
                    </a:p>
                  </a:txBody>
                  <a:tcPr/>
                </a:tc>
              </a:tr>
              <a:tr h="457926">
                <a:tc>
                  <a:txBody>
                    <a:bodyPr/>
                    <a:lstStyle/>
                    <a:p>
                      <a:r>
                        <a:rPr lang="en-US" dirty="0" smtClean="0"/>
                        <a:t>3D</a:t>
                      </a:r>
                      <a:r>
                        <a:rPr lang="en-US" baseline="0" dirty="0" smtClean="0"/>
                        <a:t> array update</a:t>
                      </a:r>
                      <a:endParaRPr lang="en-US" dirty="0"/>
                    </a:p>
                  </a:txBody>
                  <a:tcPr/>
                </a:tc>
                <a:tc>
                  <a:txBody>
                    <a:bodyPr/>
                    <a:lstStyle/>
                    <a:p>
                      <a:r>
                        <a:rPr lang="en-US" dirty="0" smtClean="0"/>
                        <a:t>2</a:t>
                      </a:r>
                      <a:endParaRPr lang="en-US" dirty="0"/>
                    </a:p>
                  </a:txBody>
                  <a:tcPr/>
                </a:tc>
                <a:tc>
                  <a:txBody>
                    <a:bodyPr/>
                    <a:lstStyle/>
                    <a:p>
                      <a:r>
                        <a:rPr lang="en-US" dirty="0" smtClean="0"/>
                        <a:t>23</a:t>
                      </a:r>
                      <a:endParaRPr lang="en-US" dirty="0"/>
                    </a:p>
                  </a:txBody>
                  <a:tcPr/>
                </a:tc>
              </a:tr>
              <a:tr h="457926">
                <a:tc>
                  <a:txBody>
                    <a:bodyPr/>
                    <a:lstStyle/>
                    <a:p>
                      <a:r>
                        <a:rPr lang="en-US" dirty="0" smtClean="0"/>
                        <a:t>Array Removal</a:t>
                      </a:r>
                      <a:endParaRPr lang="en-US" dirty="0"/>
                    </a:p>
                  </a:txBody>
                  <a:tcPr/>
                </a:tc>
                <a:tc>
                  <a:txBody>
                    <a:bodyPr/>
                    <a:lstStyle/>
                    <a:p>
                      <a:r>
                        <a:rPr lang="en-US" dirty="0" smtClean="0"/>
                        <a:t>1</a:t>
                      </a:r>
                      <a:endParaRPr lang="en-US" dirty="0"/>
                    </a:p>
                  </a:txBody>
                  <a:tcPr/>
                </a:tc>
                <a:tc>
                  <a:txBody>
                    <a:bodyPr/>
                    <a:lstStyle/>
                    <a:p>
                      <a:r>
                        <a:rPr lang="en-US" dirty="0" smtClean="0"/>
                        <a:t>17</a:t>
                      </a:r>
                      <a:endParaRPr lang="en-US" dirty="0"/>
                    </a:p>
                  </a:txBody>
                  <a:tcPr/>
                </a:tc>
              </a:tr>
              <a:tr h="457926">
                <a:tc>
                  <a:txBody>
                    <a:bodyPr/>
                    <a:lstStyle/>
                    <a:p>
                      <a:r>
                        <a:rPr lang="en-US" dirty="0" smtClean="0"/>
                        <a:t>Array Init</a:t>
                      </a:r>
                      <a:endParaRPr lang="en-US" dirty="0"/>
                    </a:p>
                  </a:txBody>
                  <a:tcPr/>
                </a:tc>
                <a:tc>
                  <a:txBody>
                    <a:bodyPr/>
                    <a:lstStyle/>
                    <a:p>
                      <a:r>
                        <a:rPr lang="en-US" dirty="0" smtClean="0"/>
                        <a:t>1</a:t>
                      </a:r>
                      <a:endParaRPr lang="en-US" dirty="0"/>
                    </a:p>
                  </a:txBody>
                  <a:tcPr/>
                </a:tc>
                <a:tc>
                  <a:txBody>
                    <a:bodyPr/>
                    <a:lstStyle/>
                    <a:p>
                      <a:r>
                        <a:rPr lang="en-US" dirty="0" smtClean="0"/>
                        <a:t>56</a:t>
                      </a:r>
                      <a:endParaRPr lang="en-US" dirty="0"/>
                    </a:p>
                  </a:txBody>
                  <a:tcPr/>
                </a:tc>
              </a:tr>
            </a:tbl>
          </a:graphicData>
        </a:graphic>
      </p:graphicFrame>
      <p:sp>
        <p:nvSpPr>
          <p:cNvPr id="6" name="Slide Number Placeholder 5"/>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71</a:t>
            </a:fld>
            <a:endParaRPr kumimoji="0" lang="en-US" sz="1200">
              <a:solidFill>
                <a:schemeClr val="tx2"/>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571472" y="1428736"/>
            <a:ext cx="8420128" cy="5072098"/>
          </a:xfrm>
        </p:spPr>
        <p:txBody>
          <a:bodyPr>
            <a:normAutofit fontScale="92500"/>
          </a:bodyPr>
          <a:lstStyle/>
          <a:p>
            <a:r>
              <a:rPr lang="en-US" dirty="0" smtClean="0"/>
              <a:t>Machine-assisted construction of highly-concurrent algorithms</a:t>
            </a:r>
          </a:p>
          <a:p>
            <a:r>
              <a:rPr lang="en-US" dirty="0" smtClean="0">
                <a:solidFill>
                  <a:srgbClr val="FFFF00"/>
                </a:solidFill>
              </a:rPr>
              <a:t>Exhaustive search in a space of algorithms</a:t>
            </a:r>
          </a:p>
          <a:p>
            <a:pPr lvl="1"/>
            <a:r>
              <a:rPr lang="en-US" dirty="0" smtClean="0"/>
              <a:t>Verification used as a black-box</a:t>
            </a:r>
          </a:p>
          <a:p>
            <a:pPr lvl="1"/>
            <a:r>
              <a:rPr lang="en-US" dirty="0" smtClean="0"/>
              <a:t>Effective, but based on syntactic manipulation of algorithms</a:t>
            </a:r>
          </a:p>
          <a:p>
            <a:r>
              <a:rPr lang="en-US" dirty="0" smtClean="0"/>
              <a:t>An algorithm for </a:t>
            </a:r>
            <a:r>
              <a:rPr lang="en-US" dirty="0" smtClean="0">
                <a:solidFill>
                  <a:srgbClr val="FFFF00"/>
                </a:solidFill>
              </a:rPr>
              <a:t>Abstraction-Guided Synthesis </a:t>
            </a:r>
            <a:r>
              <a:rPr lang="en-US" dirty="0" smtClean="0"/>
              <a:t>(AGS)</a:t>
            </a:r>
          </a:p>
          <a:p>
            <a:pPr lvl="1"/>
            <a:r>
              <a:rPr lang="en-US" dirty="0" smtClean="0"/>
              <a:t>Synthesize efficient and correct synchronization</a:t>
            </a:r>
          </a:p>
          <a:p>
            <a:pPr lvl="1"/>
            <a:r>
              <a:rPr lang="en-US" dirty="0" smtClean="0"/>
              <a:t>Refine the abstraction and/or restrict program behavior</a:t>
            </a:r>
          </a:p>
          <a:p>
            <a:pPr lvl="1"/>
            <a:r>
              <a:rPr lang="en-US" dirty="0" smtClean="0"/>
              <a:t>Interplay between abstraction and synchronization</a:t>
            </a:r>
          </a:p>
          <a:p>
            <a:endParaRPr lang="en-US" dirty="0"/>
          </a:p>
        </p:txBody>
      </p:sp>
      <p:sp>
        <p:nvSpPr>
          <p:cNvPr id="4" name="Slide Number Placeholder 3"/>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72</a:t>
            </a:fld>
            <a:endParaRPr kumimoji="0" lang="en-US" sz="1200">
              <a:solidFill>
                <a:schemeClr val="tx2"/>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73</a:t>
            </a:fld>
            <a:endParaRPr kumimoji="0" lang="en-US" sz="1200">
              <a:solidFill>
                <a:schemeClr val="tx2"/>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(1/2)</a:t>
            </a:r>
            <a:endParaRPr lang="en-US" dirty="0"/>
          </a:p>
        </p:txBody>
      </p:sp>
      <p:sp>
        <p:nvSpPr>
          <p:cNvPr id="3" name="Content Placeholder 2"/>
          <p:cNvSpPr>
            <a:spLocks noGrp="1"/>
          </p:cNvSpPr>
          <p:nvPr>
            <p:ph idx="1"/>
          </p:nvPr>
        </p:nvSpPr>
        <p:spPr/>
        <p:txBody>
          <a:bodyPr>
            <a:normAutofit lnSpcReduction="10000"/>
          </a:bodyPr>
          <a:lstStyle/>
          <a:p>
            <a:r>
              <a:rPr lang="en-US" sz="1600" b="1" dirty="0" smtClean="0"/>
              <a:t>Experience with Model Checking </a:t>
            </a:r>
            <a:r>
              <a:rPr lang="en-US" sz="1600" b="1" dirty="0" err="1" smtClean="0"/>
              <a:t>Linearizability</a:t>
            </a:r>
            <a:r>
              <a:rPr lang="en-US" sz="1600" b="1" dirty="0" smtClean="0"/>
              <a:t/>
            </a:r>
            <a:br>
              <a:rPr lang="en-US" sz="1600" b="1" dirty="0" smtClean="0"/>
            </a:br>
            <a:r>
              <a:rPr lang="en-US" sz="1600" dirty="0" err="1" smtClean="0"/>
              <a:t>Vechev</a:t>
            </a:r>
            <a:r>
              <a:rPr lang="en-US" sz="1600" dirty="0" smtClean="0"/>
              <a:t> M., </a:t>
            </a:r>
            <a:r>
              <a:rPr lang="en-US" sz="1600" dirty="0" err="1" smtClean="0"/>
              <a:t>Yahav</a:t>
            </a:r>
            <a:r>
              <a:rPr lang="en-US" sz="1600" dirty="0" smtClean="0"/>
              <a:t> E., </a:t>
            </a:r>
            <a:r>
              <a:rPr lang="en-US" sz="1600" dirty="0" err="1" smtClean="0"/>
              <a:t>Yorsh</a:t>
            </a:r>
            <a:r>
              <a:rPr lang="en-US" sz="1600" dirty="0" smtClean="0"/>
              <a:t> G.</a:t>
            </a:r>
            <a:br>
              <a:rPr lang="en-US" sz="1600" dirty="0" smtClean="0"/>
            </a:br>
            <a:r>
              <a:rPr lang="en-US" sz="1600" dirty="0" smtClean="0"/>
              <a:t>SPIN '09: 16th International SPIN Workshop on Model Checking of Software</a:t>
            </a:r>
          </a:p>
          <a:p>
            <a:r>
              <a:rPr lang="en-US" sz="1600" b="1" dirty="0" smtClean="0"/>
              <a:t>Verifying Optimistic Algorithms Should be Easy</a:t>
            </a:r>
            <a:br>
              <a:rPr lang="en-US" sz="1600" b="1" dirty="0" smtClean="0"/>
            </a:br>
            <a:r>
              <a:rPr lang="en-US" sz="1600" dirty="0" err="1" smtClean="0"/>
              <a:t>Rinetzky</a:t>
            </a:r>
            <a:r>
              <a:rPr lang="en-US" sz="1600" dirty="0" smtClean="0"/>
              <a:t> N, </a:t>
            </a:r>
            <a:r>
              <a:rPr lang="en-US" sz="1600" dirty="0" err="1" smtClean="0"/>
              <a:t>Vechev</a:t>
            </a:r>
            <a:r>
              <a:rPr lang="en-US" sz="1600" dirty="0" smtClean="0"/>
              <a:t> M., </a:t>
            </a:r>
            <a:r>
              <a:rPr lang="en-US" sz="1600" dirty="0" err="1" smtClean="0"/>
              <a:t>Yahav</a:t>
            </a:r>
            <a:r>
              <a:rPr lang="en-US" sz="1600" dirty="0" smtClean="0"/>
              <a:t> E., </a:t>
            </a:r>
            <a:r>
              <a:rPr lang="en-US" sz="1600" dirty="0" err="1" smtClean="0"/>
              <a:t>Yorsh</a:t>
            </a:r>
            <a:r>
              <a:rPr lang="en-US" sz="1600" dirty="0" smtClean="0"/>
              <a:t> G.</a:t>
            </a:r>
            <a:br>
              <a:rPr lang="en-US" sz="1600" dirty="0" smtClean="0"/>
            </a:br>
            <a:r>
              <a:rPr lang="en-US" sz="1600" dirty="0" smtClean="0"/>
              <a:t>(EC)^2 '09: Exploiting Concurrency Efficiently and Correctly, CAV 2009 Workshop</a:t>
            </a:r>
          </a:p>
          <a:p>
            <a:r>
              <a:rPr lang="en-US" sz="1600" b="1" dirty="0" smtClean="0"/>
              <a:t>Inferring Synchronization Under Limited </a:t>
            </a:r>
            <a:r>
              <a:rPr lang="en-US" sz="1600" b="1" dirty="0" err="1" smtClean="0"/>
              <a:t>Observability</a:t>
            </a:r>
            <a:r>
              <a:rPr lang="en-US" sz="1600" b="1" dirty="0" smtClean="0"/>
              <a:t/>
            </a:r>
            <a:br>
              <a:rPr lang="en-US" sz="1600" b="1" dirty="0" smtClean="0"/>
            </a:br>
            <a:r>
              <a:rPr lang="en-US" sz="1600" dirty="0" err="1" smtClean="0"/>
              <a:t>Vechev</a:t>
            </a:r>
            <a:r>
              <a:rPr lang="en-US" sz="1600" dirty="0" smtClean="0"/>
              <a:t> M., </a:t>
            </a:r>
            <a:r>
              <a:rPr lang="en-US" sz="1600" dirty="0" err="1" smtClean="0"/>
              <a:t>Yahav</a:t>
            </a:r>
            <a:r>
              <a:rPr lang="en-US" sz="1600" dirty="0" smtClean="0"/>
              <a:t> E., </a:t>
            </a:r>
            <a:r>
              <a:rPr lang="en-US" sz="1600" dirty="0" err="1" smtClean="0"/>
              <a:t>Yorsh</a:t>
            </a:r>
            <a:r>
              <a:rPr lang="en-US" sz="1600" dirty="0" smtClean="0"/>
              <a:t> G.</a:t>
            </a:r>
            <a:br>
              <a:rPr lang="en-US" sz="1600" dirty="0" smtClean="0"/>
            </a:br>
            <a:r>
              <a:rPr lang="en-US" sz="1600" dirty="0" smtClean="0"/>
              <a:t>TACAS '09: 15th International Conference on Tools and Algorithms for the Construction and Analysis of Systems</a:t>
            </a:r>
          </a:p>
          <a:p>
            <a:r>
              <a:rPr lang="en-US" sz="1600" b="1" dirty="0" smtClean="0"/>
              <a:t>Computer-Assisted Construction of Efficient Concurrent Algorithms</a:t>
            </a:r>
            <a:br>
              <a:rPr lang="en-US" sz="1600" b="1" dirty="0" smtClean="0"/>
            </a:br>
            <a:r>
              <a:rPr lang="en-US" sz="1600" dirty="0" err="1" smtClean="0"/>
              <a:t>Vechev</a:t>
            </a:r>
            <a:r>
              <a:rPr lang="en-US" sz="1600" dirty="0" smtClean="0"/>
              <a:t> M., </a:t>
            </a:r>
            <a:r>
              <a:rPr lang="en-US" sz="1600" dirty="0" err="1" smtClean="0"/>
              <a:t>Yahav</a:t>
            </a:r>
            <a:r>
              <a:rPr lang="en-US" sz="1600" dirty="0" smtClean="0"/>
              <a:t> E., Michael M., </a:t>
            </a:r>
            <a:r>
              <a:rPr lang="en-US" sz="1600" dirty="0" err="1" smtClean="0"/>
              <a:t>Attiya</a:t>
            </a:r>
            <a:r>
              <a:rPr lang="en-US" sz="1600" dirty="0" smtClean="0"/>
              <a:t> H., </a:t>
            </a:r>
            <a:r>
              <a:rPr lang="en-US" sz="1600" dirty="0" err="1" smtClean="0"/>
              <a:t>Yorsh</a:t>
            </a:r>
            <a:r>
              <a:rPr lang="en-US" sz="1600" dirty="0" smtClean="0"/>
              <a:t> G.</a:t>
            </a:r>
            <a:br>
              <a:rPr lang="en-US" sz="1600" dirty="0" smtClean="0"/>
            </a:br>
            <a:r>
              <a:rPr lang="en-US" sz="1600" dirty="0" smtClean="0"/>
              <a:t>EC2: Exploiting Concurrency Efficiently and Correctly -- CAV 2008 Workshop</a:t>
            </a:r>
          </a:p>
          <a:p>
            <a:r>
              <a:rPr lang="en-US" sz="1600" b="1" dirty="0" smtClean="0"/>
              <a:t>Deriving </a:t>
            </a:r>
            <a:r>
              <a:rPr lang="en-US" sz="1600" b="1" dirty="0" err="1" smtClean="0"/>
              <a:t>Linearizable</a:t>
            </a:r>
            <a:r>
              <a:rPr lang="en-US" sz="1600" b="1" dirty="0" smtClean="0"/>
              <a:t> Fine-Grained Concurrent Objects</a:t>
            </a:r>
            <a:br>
              <a:rPr lang="en-US" sz="1600" b="1" dirty="0" smtClean="0"/>
            </a:br>
            <a:r>
              <a:rPr lang="en-US" sz="1600" dirty="0" err="1" smtClean="0"/>
              <a:t>Vechev</a:t>
            </a:r>
            <a:r>
              <a:rPr lang="en-US" sz="1600" dirty="0" smtClean="0"/>
              <a:t> M., </a:t>
            </a:r>
            <a:r>
              <a:rPr lang="en-US" sz="1600" dirty="0" err="1" smtClean="0"/>
              <a:t>Yahav</a:t>
            </a:r>
            <a:r>
              <a:rPr lang="en-US" sz="1600" dirty="0" smtClean="0"/>
              <a:t> E</a:t>
            </a:r>
            <a:br>
              <a:rPr lang="en-US" sz="1600" dirty="0" smtClean="0"/>
            </a:br>
            <a:r>
              <a:rPr lang="en-US" sz="1600" dirty="0" smtClean="0"/>
              <a:t>PLDI '08: ACM SIGPLAN 2008 Conference on Programming Language Design and Implementation.</a:t>
            </a:r>
          </a:p>
        </p:txBody>
      </p:sp>
      <p:sp>
        <p:nvSpPr>
          <p:cNvPr id="4" name="Slide Number Placeholder 3"/>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74</a:t>
            </a:fld>
            <a:endParaRPr kumimoji="0" lang="en-US" sz="1200">
              <a:solidFill>
                <a:schemeClr val="tx2"/>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(2/2)</a:t>
            </a:r>
            <a:endParaRPr lang="en-US" dirty="0"/>
          </a:p>
        </p:txBody>
      </p:sp>
      <p:sp>
        <p:nvSpPr>
          <p:cNvPr id="3" name="Content Placeholder 2"/>
          <p:cNvSpPr>
            <a:spLocks noGrp="1"/>
          </p:cNvSpPr>
          <p:nvPr>
            <p:ph idx="1"/>
          </p:nvPr>
        </p:nvSpPr>
        <p:spPr/>
        <p:txBody>
          <a:bodyPr>
            <a:normAutofit lnSpcReduction="10000"/>
          </a:bodyPr>
          <a:lstStyle/>
          <a:p>
            <a:r>
              <a:rPr lang="en-US" sz="1600" b="1" dirty="0" err="1" smtClean="0"/>
              <a:t>CGCExplorer</a:t>
            </a:r>
            <a:r>
              <a:rPr lang="en-US" sz="1600" b="1" dirty="0" smtClean="0"/>
              <a:t>: A Semi-Automated Search Procedure for Provably Correct Concurrent Collectors</a:t>
            </a:r>
            <a:r>
              <a:rPr lang="en-US" sz="1600" dirty="0" smtClean="0"/>
              <a:t/>
            </a:r>
            <a:br>
              <a:rPr lang="en-US" sz="1600" dirty="0" smtClean="0"/>
            </a:br>
            <a:r>
              <a:rPr lang="en-US" sz="1600" dirty="0" err="1" smtClean="0"/>
              <a:t>Vechev</a:t>
            </a:r>
            <a:r>
              <a:rPr lang="en-US" sz="1600" dirty="0" smtClean="0"/>
              <a:t> M., </a:t>
            </a:r>
            <a:r>
              <a:rPr lang="en-US" sz="1600" dirty="0" err="1" smtClean="0"/>
              <a:t>Yahav</a:t>
            </a:r>
            <a:r>
              <a:rPr lang="en-US" sz="1600" dirty="0" smtClean="0"/>
              <a:t> E., Bacon D.F., and </a:t>
            </a:r>
            <a:r>
              <a:rPr lang="en-US" sz="1600" dirty="0" err="1" smtClean="0"/>
              <a:t>Rinetzky</a:t>
            </a:r>
            <a:r>
              <a:rPr lang="en-US" sz="1600" dirty="0" smtClean="0"/>
              <a:t> N.</a:t>
            </a:r>
            <a:br>
              <a:rPr lang="en-US" sz="1600" dirty="0" smtClean="0"/>
            </a:br>
            <a:r>
              <a:rPr lang="en-US" sz="1600" dirty="0" smtClean="0"/>
              <a:t>PLDI '07: ACM SIGPLAN 2007 Conference on Programming Language Design and Implementation.</a:t>
            </a:r>
          </a:p>
          <a:p>
            <a:r>
              <a:rPr lang="en-US" sz="1600" b="1" dirty="0" smtClean="0"/>
              <a:t>Comparison under Abstraction for Verifying </a:t>
            </a:r>
            <a:r>
              <a:rPr lang="en-US" sz="1600" b="1" dirty="0" err="1" smtClean="0"/>
              <a:t>Linearizability</a:t>
            </a:r>
            <a:r>
              <a:rPr lang="en-US" sz="1600" b="1" dirty="0" smtClean="0"/>
              <a:t/>
            </a:r>
            <a:br>
              <a:rPr lang="en-US" sz="1600" b="1" dirty="0" smtClean="0"/>
            </a:br>
            <a:r>
              <a:rPr lang="en-US" sz="1600" dirty="0" err="1" smtClean="0"/>
              <a:t>Amit</a:t>
            </a:r>
            <a:r>
              <a:rPr lang="en-US" sz="1600" dirty="0" smtClean="0"/>
              <a:t> D., </a:t>
            </a:r>
            <a:r>
              <a:rPr lang="en-US" sz="1600" dirty="0" err="1" smtClean="0"/>
              <a:t>Rinetzky</a:t>
            </a:r>
            <a:r>
              <a:rPr lang="en-US" sz="1600" dirty="0" smtClean="0"/>
              <a:t> N. , Reps T., </a:t>
            </a:r>
            <a:r>
              <a:rPr lang="en-US" sz="1600" dirty="0" err="1" smtClean="0"/>
              <a:t>Sagiv</a:t>
            </a:r>
            <a:r>
              <a:rPr lang="en-US" sz="1600" dirty="0" smtClean="0"/>
              <a:t> M. and </a:t>
            </a:r>
            <a:r>
              <a:rPr lang="en-US" sz="1600" dirty="0" err="1" smtClean="0"/>
              <a:t>Yahav</a:t>
            </a:r>
            <a:r>
              <a:rPr lang="en-US" sz="1600" dirty="0" smtClean="0"/>
              <a:t> E.</a:t>
            </a:r>
            <a:br>
              <a:rPr lang="en-US" sz="1600" dirty="0" smtClean="0"/>
            </a:br>
            <a:r>
              <a:rPr lang="en-US" sz="1600" dirty="0" smtClean="0"/>
              <a:t>CAV'07: Computer Aided Verification 2007</a:t>
            </a:r>
          </a:p>
          <a:p>
            <a:r>
              <a:rPr lang="en-US" sz="1600" b="1" dirty="0" smtClean="0"/>
              <a:t>Correctness-Preserving Derivation of Concurrent Garbage Collection Algorithms</a:t>
            </a:r>
            <a:br>
              <a:rPr lang="en-US" sz="1600" b="1" dirty="0" smtClean="0"/>
            </a:br>
            <a:r>
              <a:rPr lang="en-US" sz="1600" dirty="0" err="1" smtClean="0"/>
              <a:t>Vechev</a:t>
            </a:r>
            <a:r>
              <a:rPr lang="en-US" sz="1600" dirty="0" smtClean="0"/>
              <a:t> M., </a:t>
            </a:r>
            <a:r>
              <a:rPr lang="en-US" sz="1600" dirty="0" err="1" smtClean="0"/>
              <a:t>Yahav</a:t>
            </a:r>
            <a:r>
              <a:rPr lang="en-US" sz="1600" dirty="0" smtClean="0"/>
              <a:t> E., and Bacon D.F.</a:t>
            </a:r>
            <a:br>
              <a:rPr lang="en-US" sz="1600" dirty="0" smtClean="0"/>
            </a:br>
            <a:r>
              <a:rPr lang="en-US" sz="1600" dirty="0" smtClean="0"/>
              <a:t>PLDI '06: ACM SIGPLAN 2006 Conference on Programming Language Design and Implementation, June 2006.</a:t>
            </a:r>
          </a:p>
          <a:p>
            <a:r>
              <a:rPr lang="en-US" sz="1600" b="1" dirty="0" smtClean="0"/>
              <a:t>Resilient Verification for Optimistic Concurrent Algorithms</a:t>
            </a:r>
            <a:br>
              <a:rPr lang="en-US" sz="1600" b="1" dirty="0" smtClean="0"/>
            </a:br>
            <a:r>
              <a:rPr lang="en-US" sz="1600" dirty="0" err="1" smtClean="0"/>
              <a:t>Rinetzky</a:t>
            </a:r>
            <a:r>
              <a:rPr lang="en-US" sz="1600" dirty="0" smtClean="0"/>
              <a:t> N., </a:t>
            </a:r>
            <a:r>
              <a:rPr lang="en-US" sz="1600" dirty="0" err="1" smtClean="0"/>
              <a:t>O’Hearn</a:t>
            </a:r>
            <a:r>
              <a:rPr lang="en-US" sz="1600" dirty="0" smtClean="0"/>
              <a:t> P. W., </a:t>
            </a:r>
            <a:r>
              <a:rPr lang="en-US" sz="1600" dirty="0" err="1" smtClean="0"/>
              <a:t>Vechev</a:t>
            </a:r>
            <a:r>
              <a:rPr lang="en-US" sz="1600" dirty="0" smtClean="0"/>
              <a:t> M., </a:t>
            </a:r>
            <a:r>
              <a:rPr lang="en-US" sz="1600" dirty="0" err="1" smtClean="0"/>
              <a:t>Yahav</a:t>
            </a:r>
            <a:r>
              <a:rPr lang="en-US" sz="1600" dirty="0" smtClean="0"/>
              <a:t> E., </a:t>
            </a:r>
            <a:r>
              <a:rPr lang="en-US" sz="1600" dirty="0" err="1" smtClean="0"/>
              <a:t>Yorsh</a:t>
            </a:r>
            <a:r>
              <a:rPr lang="en-US" sz="1600" dirty="0" smtClean="0"/>
              <a:t> G.</a:t>
            </a:r>
            <a:br>
              <a:rPr lang="en-US" sz="1600" dirty="0" smtClean="0"/>
            </a:br>
            <a:r>
              <a:rPr lang="en-US" sz="1600" dirty="0" smtClean="0"/>
              <a:t>Queen Mary TR</a:t>
            </a:r>
          </a:p>
          <a:p>
            <a:r>
              <a:rPr lang="en-US" sz="1600" b="1" dirty="0" smtClean="0"/>
              <a:t>Abstraction-Guided Synthesis</a:t>
            </a:r>
            <a:r>
              <a:rPr lang="en-US" sz="1600" dirty="0" smtClean="0"/>
              <a:t/>
            </a:r>
            <a:br>
              <a:rPr lang="en-US" sz="1600" dirty="0" smtClean="0"/>
            </a:br>
            <a:r>
              <a:rPr lang="en-US" sz="1600" dirty="0" err="1" smtClean="0"/>
              <a:t>Vechev</a:t>
            </a:r>
            <a:r>
              <a:rPr lang="en-US" sz="1600" dirty="0" smtClean="0"/>
              <a:t> M., </a:t>
            </a:r>
            <a:r>
              <a:rPr lang="en-US" sz="1600" dirty="0" err="1" smtClean="0"/>
              <a:t>Yahav</a:t>
            </a:r>
            <a:r>
              <a:rPr lang="en-US" sz="1600" dirty="0" smtClean="0"/>
              <a:t> E., </a:t>
            </a:r>
            <a:r>
              <a:rPr lang="en-US" sz="1600" dirty="0" err="1" smtClean="0"/>
              <a:t>Yorsh</a:t>
            </a:r>
            <a:r>
              <a:rPr lang="en-US" sz="1600" dirty="0" smtClean="0"/>
              <a:t> G.</a:t>
            </a:r>
            <a:br>
              <a:rPr lang="en-US" sz="1600" dirty="0" smtClean="0"/>
            </a:br>
            <a:r>
              <a:rPr lang="en-US" sz="1600" dirty="0" smtClean="0"/>
              <a:t>IBM TR</a:t>
            </a:r>
          </a:p>
        </p:txBody>
      </p:sp>
      <p:sp>
        <p:nvSpPr>
          <p:cNvPr id="4" name="Slide Number Placeholder 3"/>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75</a:t>
            </a:fld>
            <a:endParaRPr kumimoji="0" lang="en-US" sz="1200">
              <a:solidFill>
                <a:schemeClr val="tx2"/>
              </a:solidFil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76</a:t>
            </a:fld>
            <a:endParaRPr kumimoji="0" lang="en-US" sz="1200">
              <a:solidFill>
                <a:schemeClr val="tx2"/>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Optimistic Concurrent Counter</a:t>
            </a:r>
            <a:endParaRPr lang="en-US" sz="3600" dirty="0"/>
          </a:p>
        </p:txBody>
      </p:sp>
      <p:sp>
        <p:nvSpPr>
          <p:cNvPr id="5" name="TextBox 4"/>
          <p:cNvSpPr txBox="1"/>
          <p:nvPr/>
        </p:nvSpPr>
        <p:spPr>
          <a:xfrm>
            <a:off x="5143504" y="1500174"/>
            <a:ext cx="3500462" cy="3416320"/>
          </a:xfrm>
          <a:prstGeom prst="rect">
            <a:avLst/>
          </a:prstGeom>
          <a:noFill/>
        </p:spPr>
        <p:txBody>
          <a:bodyPr wrap="square" rtlCol="0">
            <a:spAutoFit/>
          </a:bodyPr>
          <a:lstStyle/>
          <a:p>
            <a:r>
              <a:rPr lang="en-US" sz="2400" dirty="0" err="1" smtClean="0">
                <a:latin typeface="+mn-lt"/>
              </a:rPr>
              <a:t>bool</a:t>
            </a:r>
            <a:r>
              <a:rPr lang="en-US" sz="2400" dirty="0" smtClean="0">
                <a:latin typeface="+mn-lt"/>
              </a:rPr>
              <a:t> CAS(</a:t>
            </a:r>
            <a:r>
              <a:rPr lang="en-US" sz="2400" dirty="0" err="1" smtClean="0">
                <a:latin typeface="+mn-lt"/>
              </a:rPr>
              <a:t>addr</a:t>
            </a:r>
            <a:r>
              <a:rPr lang="en-US" sz="2400" dirty="0" smtClean="0">
                <a:latin typeface="+mn-lt"/>
              </a:rPr>
              <a:t>, old, new) {</a:t>
            </a:r>
          </a:p>
          <a:p>
            <a:r>
              <a:rPr lang="en-US" sz="2400" dirty="0" smtClean="0">
                <a:latin typeface="+mn-lt"/>
              </a:rPr>
              <a:t>  </a:t>
            </a:r>
            <a:r>
              <a:rPr lang="en-US" sz="2400" b="1" dirty="0" smtClean="0">
                <a:solidFill>
                  <a:srgbClr val="FFFF00"/>
                </a:solidFill>
                <a:latin typeface="+mn-lt"/>
              </a:rPr>
              <a:t>atomic</a:t>
            </a:r>
            <a:r>
              <a:rPr lang="en-US" sz="2400" dirty="0" smtClean="0">
                <a:latin typeface="+mn-lt"/>
              </a:rPr>
              <a:t> {</a:t>
            </a:r>
          </a:p>
          <a:p>
            <a:r>
              <a:rPr lang="en-US" sz="2400" dirty="0" smtClean="0">
                <a:latin typeface="+mn-lt"/>
              </a:rPr>
              <a:t>    if (*</a:t>
            </a:r>
            <a:r>
              <a:rPr lang="en-US" sz="2400" dirty="0" err="1" smtClean="0">
                <a:latin typeface="+mn-lt"/>
              </a:rPr>
              <a:t>addr</a:t>
            </a:r>
            <a:r>
              <a:rPr lang="en-US" sz="2400" dirty="0" smtClean="0">
                <a:latin typeface="+mn-lt"/>
              </a:rPr>
              <a:t> == old) {</a:t>
            </a:r>
          </a:p>
          <a:p>
            <a:r>
              <a:rPr lang="en-US" sz="2400" dirty="0" smtClean="0">
                <a:latin typeface="+mn-lt"/>
              </a:rPr>
              <a:t>       *</a:t>
            </a:r>
            <a:r>
              <a:rPr lang="en-US" sz="2400" dirty="0" err="1" smtClean="0">
                <a:latin typeface="+mn-lt"/>
              </a:rPr>
              <a:t>addr</a:t>
            </a:r>
            <a:r>
              <a:rPr lang="en-US" sz="2400" dirty="0" smtClean="0">
                <a:latin typeface="+mn-lt"/>
              </a:rPr>
              <a:t> = new;</a:t>
            </a:r>
          </a:p>
          <a:p>
            <a:r>
              <a:rPr lang="en-US" sz="2400" dirty="0" smtClean="0">
                <a:latin typeface="+mn-lt"/>
              </a:rPr>
              <a:t>       return true;</a:t>
            </a:r>
          </a:p>
          <a:p>
            <a:r>
              <a:rPr lang="en-US" sz="2400" dirty="0" smtClean="0">
                <a:latin typeface="+mn-lt"/>
              </a:rPr>
              <a:t>    } else </a:t>
            </a:r>
          </a:p>
          <a:p>
            <a:r>
              <a:rPr lang="en-US" sz="2400" dirty="0" smtClean="0">
                <a:latin typeface="+mn-lt"/>
              </a:rPr>
              <a:t>       return false;</a:t>
            </a:r>
          </a:p>
          <a:p>
            <a:r>
              <a:rPr lang="en-US" sz="2400" dirty="0" smtClean="0">
                <a:latin typeface="+mn-lt"/>
              </a:rPr>
              <a:t>  }</a:t>
            </a:r>
          </a:p>
          <a:p>
            <a:r>
              <a:rPr lang="en-US" sz="2400" dirty="0" smtClean="0">
                <a:latin typeface="+mn-lt"/>
              </a:rPr>
              <a:t>}</a:t>
            </a:r>
            <a:endParaRPr lang="en-US" sz="2400" dirty="0">
              <a:latin typeface="+mn-lt"/>
            </a:endParaRPr>
          </a:p>
        </p:txBody>
      </p:sp>
      <p:sp>
        <p:nvSpPr>
          <p:cNvPr id="6" name="TextBox 5"/>
          <p:cNvSpPr txBox="1"/>
          <p:nvPr/>
        </p:nvSpPr>
        <p:spPr>
          <a:xfrm>
            <a:off x="1142976" y="1500174"/>
            <a:ext cx="3302699" cy="3785652"/>
          </a:xfrm>
          <a:prstGeom prst="rect">
            <a:avLst/>
          </a:prstGeom>
          <a:noFill/>
        </p:spPr>
        <p:txBody>
          <a:bodyPr wrap="none" rtlCol="0">
            <a:spAutoFit/>
          </a:bodyPr>
          <a:lstStyle/>
          <a:p>
            <a:r>
              <a:rPr lang="en-US" sz="2400" dirty="0" err="1" smtClean="0">
                <a:latin typeface="+mn-lt"/>
              </a:rPr>
              <a:t>int</a:t>
            </a:r>
            <a:r>
              <a:rPr lang="en-US" sz="2400" dirty="0" smtClean="0">
                <a:latin typeface="+mn-lt"/>
              </a:rPr>
              <a:t> tick() {</a:t>
            </a:r>
          </a:p>
          <a:p>
            <a:r>
              <a:rPr lang="en-US" sz="2400" dirty="0" smtClean="0">
                <a:latin typeface="+mn-lt"/>
              </a:rPr>
              <a:t>  </a:t>
            </a:r>
            <a:r>
              <a:rPr lang="en-US" sz="2400" b="1" dirty="0" smtClean="0">
                <a:latin typeface="+mn-lt"/>
              </a:rPr>
              <a:t>restart</a:t>
            </a:r>
            <a:r>
              <a:rPr lang="en-US" sz="2400" dirty="0" smtClean="0">
                <a:latin typeface="+mn-lt"/>
              </a:rPr>
              <a:t>:</a:t>
            </a:r>
          </a:p>
          <a:p>
            <a:r>
              <a:rPr lang="en-US" sz="2400" dirty="0" smtClean="0">
                <a:latin typeface="+mn-lt"/>
              </a:rPr>
              <a:t>     old = </a:t>
            </a:r>
            <a:r>
              <a:rPr lang="en-US" sz="2400" dirty="0" err="1" smtClean="0">
                <a:latin typeface="+mn-lt"/>
              </a:rPr>
              <a:t>val</a:t>
            </a:r>
            <a:r>
              <a:rPr lang="en-US" sz="2400" dirty="0" smtClean="0">
                <a:latin typeface="+mn-lt"/>
              </a:rPr>
              <a:t> </a:t>
            </a:r>
          </a:p>
          <a:p>
            <a:r>
              <a:rPr lang="en-US" sz="2400" dirty="0" smtClean="0">
                <a:latin typeface="+mn-lt"/>
              </a:rPr>
              <a:t>     new = old + 1</a:t>
            </a:r>
          </a:p>
          <a:p>
            <a:r>
              <a:rPr lang="en-US" sz="2400" dirty="0" smtClean="0">
                <a:latin typeface="+mn-lt"/>
              </a:rPr>
              <a:t>     if </a:t>
            </a:r>
            <a:r>
              <a:rPr lang="en-US" sz="2400" b="1" dirty="0" smtClean="0">
                <a:solidFill>
                  <a:srgbClr val="FFFF00"/>
                </a:solidFill>
                <a:latin typeface="+mn-lt"/>
              </a:rPr>
              <a:t>CAS(&amp;</a:t>
            </a:r>
            <a:r>
              <a:rPr lang="en-US" sz="2400" b="1" dirty="0" err="1" smtClean="0">
                <a:solidFill>
                  <a:srgbClr val="FFFF00"/>
                </a:solidFill>
                <a:latin typeface="+mn-lt"/>
              </a:rPr>
              <a:t>val,old,new</a:t>
            </a:r>
            <a:r>
              <a:rPr lang="en-US" sz="2400" b="1" dirty="0" smtClean="0">
                <a:solidFill>
                  <a:srgbClr val="FFFF00"/>
                </a:solidFill>
                <a:latin typeface="+mn-lt"/>
              </a:rPr>
              <a:t>) </a:t>
            </a:r>
          </a:p>
          <a:p>
            <a:r>
              <a:rPr lang="en-US" sz="2400" dirty="0" smtClean="0">
                <a:latin typeface="+mn-lt"/>
              </a:rPr>
              <a:t>        return old</a:t>
            </a:r>
          </a:p>
          <a:p>
            <a:r>
              <a:rPr lang="en-US" sz="2400" dirty="0" smtClean="0">
                <a:latin typeface="+mn-lt"/>
              </a:rPr>
              <a:t>     else </a:t>
            </a:r>
          </a:p>
          <a:p>
            <a:r>
              <a:rPr lang="en-US" sz="2400" dirty="0" smtClean="0">
                <a:latin typeface="+mn-lt"/>
              </a:rPr>
              <a:t>        </a:t>
            </a:r>
            <a:r>
              <a:rPr lang="en-US" sz="2400" b="1" dirty="0" err="1" smtClean="0">
                <a:latin typeface="+mn-lt"/>
              </a:rPr>
              <a:t>goto</a:t>
            </a:r>
            <a:r>
              <a:rPr lang="en-US" sz="2400" b="1" dirty="0" smtClean="0">
                <a:latin typeface="+mn-lt"/>
              </a:rPr>
              <a:t> restart</a:t>
            </a:r>
          </a:p>
          <a:p>
            <a:r>
              <a:rPr lang="en-US" sz="2400" dirty="0" smtClean="0">
                <a:latin typeface="+mn-lt"/>
              </a:rPr>
              <a:t>     return t</a:t>
            </a:r>
          </a:p>
          <a:p>
            <a:r>
              <a:rPr lang="en-US" sz="2400" dirty="0" smtClean="0">
                <a:latin typeface="+mn-lt"/>
              </a:rPr>
              <a:t>}</a:t>
            </a:r>
            <a:endParaRPr lang="en-US" sz="2400" dirty="0">
              <a:latin typeface="+mn-lt"/>
            </a:endParaRPr>
          </a:p>
        </p:txBody>
      </p:sp>
      <p:sp>
        <p:nvSpPr>
          <p:cNvPr id="7" name="TextBox 6"/>
          <p:cNvSpPr txBox="1"/>
          <p:nvPr/>
        </p:nvSpPr>
        <p:spPr>
          <a:xfrm>
            <a:off x="357158" y="5320271"/>
            <a:ext cx="8055026" cy="1323439"/>
          </a:xfrm>
          <a:prstGeom prst="rect">
            <a:avLst/>
          </a:prstGeom>
          <a:noFill/>
        </p:spPr>
        <p:txBody>
          <a:bodyPr wrap="none" rtlCol="0">
            <a:spAutoFit/>
          </a:bodyPr>
          <a:lstStyle/>
          <a:p>
            <a:pPr>
              <a:buFont typeface="Arial" pitchFamily="34" charset="0"/>
              <a:buChar char="•"/>
            </a:pPr>
            <a:r>
              <a:rPr lang="en-US" sz="2000" dirty="0" smtClean="0">
                <a:latin typeface="+mn-lt"/>
              </a:rPr>
              <a:t> Only restart when another thread changed the value of “</a:t>
            </a:r>
            <a:r>
              <a:rPr lang="en-US" sz="2000" dirty="0" err="1" smtClean="0">
                <a:latin typeface="+mn-lt"/>
              </a:rPr>
              <a:t>val</a:t>
            </a:r>
            <a:r>
              <a:rPr lang="en-US" sz="2000" dirty="0" smtClean="0">
                <a:latin typeface="+mn-lt"/>
              </a:rPr>
              <a:t>” concurrently</a:t>
            </a:r>
          </a:p>
          <a:p>
            <a:pPr>
              <a:buFont typeface="Arial" pitchFamily="34" charset="0"/>
              <a:buChar char="•"/>
            </a:pPr>
            <a:r>
              <a:rPr lang="en-US" sz="2000" dirty="0" smtClean="0">
                <a:latin typeface="+mn-lt"/>
              </a:rPr>
              <a:t> </a:t>
            </a:r>
            <a:r>
              <a:rPr lang="en-US" sz="2000" b="1" dirty="0" smtClean="0">
                <a:solidFill>
                  <a:srgbClr val="FFFF00"/>
                </a:solidFill>
                <a:latin typeface="+mn-lt"/>
              </a:rPr>
              <a:t>Lock-free</a:t>
            </a:r>
            <a:r>
              <a:rPr lang="en-US" sz="2000" dirty="0" smtClean="0">
                <a:latin typeface="+mn-lt"/>
              </a:rPr>
              <a:t> (but not wait-free)</a:t>
            </a:r>
          </a:p>
          <a:p>
            <a:pPr lvl="1">
              <a:buFont typeface="Arial" pitchFamily="34" charset="0"/>
              <a:buChar char="•"/>
            </a:pPr>
            <a:r>
              <a:rPr lang="en-US" sz="2000" dirty="0" smtClean="0">
                <a:latin typeface="+mn-lt"/>
              </a:rPr>
              <a:t> CAS in operation fails only when another operation succeeds</a:t>
            </a:r>
          </a:p>
          <a:p>
            <a:pPr lvl="1">
              <a:buFont typeface="Arial" pitchFamily="34" charset="0"/>
              <a:buChar char="•"/>
            </a:pPr>
            <a:r>
              <a:rPr lang="en-US" sz="2000" dirty="0" smtClean="0">
                <a:latin typeface="+mn-lt"/>
              </a:rPr>
              <a:t> note: failed CAS has no effect</a:t>
            </a:r>
            <a:endParaRPr lang="en-US" sz="2000" dirty="0">
              <a:latin typeface="+mn-lt"/>
            </a:endParaRPr>
          </a:p>
        </p:txBody>
      </p:sp>
      <p:sp>
        <p:nvSpPr>
          <p:cNvPr id="8" name="Slide Number Placeholder 7"/>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8</a:t>
            </a:fld>
            <a:endParaRPr kumimoji="0" lang="en-US" sz="1200">
              <a:solidFill>
                <a:schemeClr val="tx2"/>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7" name="Rounded Rectangle 226"/>
          <p:cNvSpPr/>
          <p:nvPr/>
        </p:nvSpPr>
        <p:spPr>
          <a:xfrm>
            <a:off x="3143240" y="3143248"/>
            <a:ext cx="2357454" cy="1643074"/>
          </a:xfrm>
          <a:prstGeom prst="roundRect">
            <a:avLst/>
          </a:prstGeom>
          <a:noFill/>
          <a:ln w="25400" cap="flat" cmpd="sng" algn="ctr">
            <a:solidFill>
              <a:srgbClr val="FFFFF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nvGrpSpPr>
          <p:cNvPr id="246" name="Group 245"/>
          <p:cNvGrpSpPr/>
          <p:nvPr/>
        </p:nvGrpSpPr>
        <p:grpSpPr>
          <a:xfrm>
            <a:off x="1239814" y="3176586"/>
            <a:ext cx="1143008" cy="622304"/>
            <a:chOff x="2239946" y="4449770"/>
            <a:chExt cx="1143008" cy="622304"/>
          </a:xfrm>
        </p:grpSpPr>
        <p:grpSp>
          <p:nvGrpSpPr>
            <p:cNvPr id="247" name="Group 13"/>
            <p:cNvGrpSpPr/>
            <p:nvPr/>
          </p:nvGrpSpPr>
          <p:grpSpPr>
            <a:xfrm>
              <a:off x="2500298" y="4786322"/>
              <a:ext cx="571504" cy="285752"/>
              <a:chOff x="2214546" y="4786322"/>
              <a:chExt cx="571504" cy="285752"/>
            </a:xfrm>
          </p:grpSpPr>
          <p:cxnSp>
            <p:nvCxnSpPr>
              <p:cNvPr id="249" name="Straight Connector 248"/>
              <p:cNvCxnSpPr/>
              <p:nvPr/>
            </p:nvCxnSpPr>
            <p:spPr>
              <a:xfrm>
                <a:off x="2214546" y="4929198"/>
                <a:ext cx="571504" cy="0"/>
              </a:xfrm>
              <a:prstGeom prst="line">
                <a:avLst/>
              </a:prstGeom>
              <a:noFill/>
              <a:ln w="25400" cap="flat" cmpd="sng" algn="ctr">
                <a:solidFill>
                  <a:schemeClr val="tx1"/>
                </a:solidFill>
                <a:prstDash val="solid"/>
              </a:ln>
              <a:effectLst>
                <a:outerShdw blurRad="40000" dist="20000" dir="5400000" rotWithShape="0">
                  <a:srgbClr val="000000">
                    <a:alpha val="38000"/>
                  </a:srgbClr>
                </a:outerShdw>
              </a:effectLst>
            </p:spPr>
          </p:cxnSp>
          <p:cxnSp>
            <p:nvCxnSpPr>
              <p:cNvPr id="250" name="Straight Connector 249"/>
              <p:cNvCxnSpPr/>
              <p:nvPr/>
            </p:nvCxnSpPr>
            <p:spPr>
              <a:xfrm rot="5400000">
                <a:off x="2643174" y="4929198"/>
                <a:ext cx="285752" cy="0"/>
              </a:xfrm>
              <a:prstGeom prst="line">
                <a:avLst/>
              </a:prstGeom>
              <a:noFill/>
              <a:ln w="25400" cap="flat" cmpd="sng" algn="ctr">
                <a:solidFill>
                  <a:schemeClr val="tx1"/>
                </a:solidFill>
                <a:prstDash val="solid"/>
              </a:ln>
              <a:effectLst>
                <a:outerShdw blurRad="40000" dist="20000" dir="5400000" rotWithShape="0">
                  <a:srgbClr val="000000">
                    <a:alpha val="38000"/>
                  </a:srgbClr>
                </a:outerShdw>
              </a:effectLst>
            </p:spPr>
          </p:cxnSp>
          <p:cxnSp>
            <p:nvCxnSpPr>
              <p:cNvPr id="251" name="Straight Connector 250"/>
              <p:cNvCxnSpPr/>
              <p:nvPr/>
            </p:nvCxnSpPr>
            <p:spPr>
              <a:xfrm rot="5400000">
                <a:off x="2071670" y="4929198"/>
                <a:ext cx="285752" cy="0"/>
              </a:xfrm>
              <a:prstGeom prst="line">
                <a:avLst/>
              </a:prstGeom>
              <a:noFill/>
              <a:ln w="25400" cap="flat" cmpd="sng" algn="ctr">
                <a:solidFill>
                  <a:schemeClr val="tx1"/>
                </a:solidFill>
                <a:prstDash val="solid"/>
              </a:ln>
              <a:effectLst>
                <a:outerShdw blurRad="40000" dist="20000" dir="5400000" rotWithShape="0">
                  <a:srgbClr val="000000">
                    <a:alpha val="38000"/>
                  </a:srgbClr>
                </a:outerShdw>
              </a:effectLst>
            </p:spPr>
          </p:cxnSp>
        </p:grpSp>
        <p:sp>
          <p:nvSpPr>
            <p:cNvPr id="248" name="TextBox 247"/>
            <p:cNvSpPr txBox="1"/>
            <p:nvPr/>
          </p:nvSpPr>
          <p:spPr>
            <a:xfrm>
              <a:off x="2239946" y="4449770"/>
              <a:ext cx="1143008"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effectLst/>
                  <a:uLnTx/>
                  <a:uFillTx/>
                </a:rPr>
                <a:t>tick / 0</a:t>
              </a:r>
              <a:endParaRPr kumimoji="0" lang="en-US" sz="1800" b="0" i="0" u="none" strike="noStrike" kern="0" cap="none" spc="0" normalizeH="0" baseline="0" noProof="0" dirty="0">
                <a:ln>
                  <a:noFill/>
                </a:ln>
                <a:effectLst/>
                <a:uLnTx/>
                <a:uFillTx/>
              </a:endParaRPr>
            </a:p>
          </p:txBody>
        </p:sp>
      </p:grpSp>
      <p:grpSp>
        <p:nvGrpSpPr>
          <p:cNvPr id="275" name="Group 274"/>
          <p:cNvGrpSpPr/>
          <p:nvPr/>
        </p:nvGrpSpPr>
        <p:grpSpPr>
          <a:xfrm>
            <a:off x="4240210" y="3941766"/>
            <a:ext cx="1143008" cy="622304"/>
            <a:chOff x="2239946" y="4449770"/>
            <a:chExt cx="1143008" cy="622304"/>
          </a:xfrm>
        </p:grpSpPr>
        <p:grpSp>
          <p:nvGrpSpPr>
            <p:cNvPr id="276" name="Group 18"/>
            <p:cNvGrpSpPr/>
            <p:nvPr/>
          </p:nvGrpSpPr>
          <p:grpSpPr>
            <a:xfrm>
              <a:off x="2500298" y="4786322"/>
              <a:ext cx="571504" cy="285752"/>
              <a:chOff x="2214546" y="4786322"/>
              <a:chExt cx="571504" cy="285752"/>
            </a:xfrm>
          </p:grpSpPr>
          <p:cxnSp>
            <p:nvCxnSpPr>
              <p:cNvPr id="278" name="Straight Connector 277"/>
              <p:cNvCxnSpPr/>
              <p:nvPr/>
            </p:nvCxnSpPr>
            <p:spPr>
              <a:xfrm>
                <a:off x="2214546" y="4929198"/>
                <a:ext cx="571504" cy="0"/>
              </a:xfrm>
              <a:prstGeom prst="line">
                <a:avLst/>
              </a:prstGeom>
              <a:noFill/>
              <a:ln w="25400" cap="flat" cmpd="sng" algn="ctr">
                <a:solidFill>
                  <a:schemeClr val="tx1"/>
                </a:solidFill>
                <a:prstDash val="solid"/>
              </a:ln>
              <a:effectLst>
                <a:outerShdw blurRad="40000" dist="20000" dir="5400000" rotWithShape="0">
                  <a:srgbClr val="000000">
                    <a:alpha val="38000"/>
                  </a:srgbClr>
                </a:outerShdw>
              </a:effectLst>
            </p:spPr>
          </p:cxnSp>
          <p:cxnSp>
            <p:nvCxnSpPr>
              <p:cNvPr id="279" name="Straight Connector 278"/>
              <p:cNvCxnSpPr/>
              <p:nvPr/>
            </p:nvCxnSpPr>
            <p:spPr>
              <a:xfrm rot="5400000">
                <a:off x="2643174" y="4929198"/>
                <a:ext cx="285752" cy="0"/>
              </a:xfrm>
              <a:prstGeom prst="line">
                <a:avLst/>
              </a:prstGeom>
              <a:noFill/>
              <a:ln w="25400" cap="flat" cmpd="sng" algn="ctr">
                <a:solidFill>
                  <a:schemeClr val="tx1"/>
                </a:solidFill>
                <a:prstDash val="solid"/>
              </a:ln>
              <a:effectLst>
                <a:outerShdw blurRad="40000" dist="20000" dir="5400000" rotWithShape="0">
                  <a:srgbClr val="000000">
                    <a:alpha val="38000"/>
                  </a:srgbClr>
                </a:outerShdw>
              </a:effectLst>
            </p:spPr>
          </p:cxnSp>
          <p:cxnSp>
            <p:nvCxnSpPr>
              <p:cNvPr id="280" name="Straight Connector 279"/>
              <p:cNvCxnSpPr/>
              <p:nvPr/>
            </p:nvCxnSpPr>
            <p:spPr>
              <a:xfrm rot="5400000">
                <a:off x="2071670" y="4929198"/>
                <a:ext cx="285752" cy="0"/>
              </a:xfrm>
              <a:prstGeom prst="line">
                <a:avLst/>
              </a:prstGeom>
              <a:noFill/>
              <a:ln w="25400" cap="flat" cmpd="sng" algn="ctr">
                <a:solidFill>
                  <a:schemeClr val="tx1"/>
                </a:solidFill>
                <a:prstDash val="solid"/>
              </a:ln>
              <a:effectLst>
                <a:outerShdw blurRad="40000" dist="20000" dir="5400000" rotWithShape="0">
                  <a:srgbClr val="000000">
                    <a:alpha val="38000"/>
                  </a:srgbClr>
                </a:outerShdw>
              </a:effectLst>
            </p:spPr>
          </p:cxnSp>
        </p:grpSp>
        <p:sp>
          <p:nvSpPr>
            <p:cNvPr id="277" name="TextBox 276"/>
            <p:cNvSpPr txBox="1"/>
            <p:nvPr/>
          </p:nvSpPr>
          <p:spPr>
            <a:xfrm>
              <a:off x="2239946" y="4449770"/>
              <a:ext cx="1143008"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effectLst/>
                  <a:uLnTx/>
                  <a:uFillTx/>
                </a:rPr>
                <a:t>tick / 0</a:t>
              </a:r>
              <a:endParaRPr kumimoji="0" lang="en-US" sz="1800" b="0" i="0" u="none" strike="noStrike" kern="0" cap="none" spc="0" normalizeH="0" baseline="0" noProof="0" dirty="0">
                <a:ln>
                  <a:noFill/>
                </a:ln>
                <a:effectLst/>
                <a:uLnTx/>
                <a:uFillTx/>
              </a:endParaRPr>
            </a:p>
          </p:txBody>
        </p:sp>
      </p:grpSp>
      <p:grpSp>
        <p:nvGrpSpPr>
          <p:cNvPr id="269" name="Group 268"/>
          <p:cNvGrpSpPr/>
          <p:nvPr/>
        </p:nvGrpSpPr>
        <p:grpSpPr>
          <a:xfrm>
            <a:off x="3954458" y="3176586"/>
            <a:ext cx="1143008" cy="622304"/>
            <a:chOff x="2239946" y="4449770"/>
            <a:chExt cx="1143008" cy="622304"/>
          </a:xfrm>
        </p:grpSpPr>
        <p:grpSp>
          <p:nvGrpSpPr>
            <p:cNvPr id="270" name="Group 13"/>
            <p:cNvGrpSpPr/>
            <p:nvPr/>
          </p:nvGrpSpPr>
          <p:grpSpPr>
            <a:xfrm>
              <a:off x="2500298" y="4786322"/>
              <a:ext cx="571504" cy="285752"/>
              <a:chOff x="2214546" y="4786322"/>
              <a:chExt cx="571504" cy="285752"/>
            </a:xfrm>
          </p:grpSpPr>
          <p:cxnSp>
            <p:nvCxnSpPr>
              <p:cNvPr id="272" name="Straight Connector 271"/>
              <p:cNvCxnSpPr/>
              <p:nvPr/>
            </p:nvCxnSpPr>
            <p:spPr>
              <a:xfrm>
                <a:off x="2214546" y="4929198"/>
                <a:ext cx="571504" cy="0"/>
              </a:xfrm>
              <a:prstGeom prst="line">
                <a:avLst/>
              </a:prstGeom>
              <a:noFill/>
              <a:ln w="25400" cap="flat" cmpd="sng" algn="ctr">
                <a:solidFill>
                  <a:schemeClr val="tx1"/>
                </a:solidFill>
                <a:prstDash val="solid"/>
              </a:ln>
              <a:effectLst>
                <a:outerShdw blurRad="40000" dist="20000" dir="5400000" rotWithShape="0">
                  <a:srgbClr val="000000">
                    <a:alpha val="38000"/>
                  </a:srgbClr>
                </a:outerShdw>
              </a:effectLst>
            </p:spPr>
          </p:cxnSp>
          <p:cxnSp>
            <p:nvCxnSpPr>
              <p:cNvPr id="273" name="Straight Connector 272"/>
              <p:cNvCxnSpPr/>
              <p:nvPr/>
            </p:nvCxnSpPr>
            <p:spPr>
              <a:xfrm rot="5400000">
                <a:off x="2643174" y="4929198"/>
                <a:ext cx="285752" cy="0"/>
              </a:xfrm>
              <a:prstGeom prst="line">
                <a:avLst/>
              </a:prstGeom>
              <a:noFill/>
              <a:ln w="25400" cap="flat" cmpd="sng" algn="ctr">
                <a:solidFill>
                  <a:schemeClr val="tx1"/>
                </a:solidFill>
                <a:prstDash val="solid"/>
              </a:ln>
              <a:effectLst>
                <a:outerShdw blurRad="40000" dist="20000" dir="5400000" rotWithShape="0">
                  <a:srgbClr val="000000">
                    <a:alpha val="38000"/>
                  </a:srgbClr>
                </a:outerShdw>
              </a:effectLst>
            </p:spPr>
          </p:cxnSp>
          <p:cxnSp>
            <p:nvCxnSpPr>
              <p:cNvPr id="274" name="Straight Connector 273"/>
              <p:cNvCxnSpPr/>
              <p:nvPr/>
            </p:nvCxnSpPr>
            <p:spPr>
              <a:xfrm rot="5400000">
                <a:off x="2071670" y="4929198"/>
                <a:ext cx="285752" cy="0"/>
              </a:xfrm>
              <a:prstGeom prst="line">
                <a:avLst/>
              </a:prstGeom>
              <a:noFill/>
              <a:ln w="25400" cap="flat" cmpd="sng" algn="ctr">
                <a:solidFill>
                  <a:schemeClr val="tx1"/>
                </a:solidFill>
                <a:prstDash val="solid"/>
              </a:ln>
              <a:effectLst>
                <a:outerShdw blurRad="40000" dist="20000" dir="5400000" rotWithShape="0">
                  <a:srgbClr val="000000">
                    <a:alpha val="38000"/>
                  </a:srgbClr>
                </a:outerShdw>
              </a:effectLst>
            </p:spPr>
          </p:cxnSp>
        </p:grpSp>
        <p:sp>
          <p:nvSpPr>
            <p:cNvPr id="271" name="TextBox 270"/>
            <p:cNvSpPr txBox="1"/>
            <p:nvPr/>
          </p:nvSpPr>
          <p:spPr>
            <a:xfrm>
              <a:off x="2239946" y="4449770"/>
              <a:ext cx="1143008"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effectLst/>
                  <a:uLnTx/>
                  <a:uFillTx/>
                </a:rPr>
                <a:t>tick / 1</a:t>
              </a:r>
              <a:endParaRPr kumimoji="0" lang="en-US" sz="1800" b="0" i="0" u="none" strike="noStrike" kern="0" cap="none" spc="0" normalizeH="0" baseline="0" noProof="0" dirty="0">
                <a:ln>
                  <a:noFill/>
                </a:ln>
                <a:effectLst/>
                <a:uLnTx/>
                <a:uFillTx/>
              </a:endParaRPr>
            </a:p>
          </p:txBody>
        </p:sp>
      </p:grpSp>
      <p:grpSp>
        <p:nvGrpSpPr>
          <p:cNvPr id="260" name="Group 259"/>
          <p:cNvGrpSpPr/>
          <p:nvPr/>
        </p:nvGrpSpPr>
        <p:grpSpPr>
          <a:xfrm>
            <a:off x="1525566" y="3941766"/>
            <a:ext cx="1143008" cy="622304"/>
            <a:chOff x="2239946" y="4449770"/>
            <a:chExt cx="1143008" cy="622304"/>
          </a:xfrm>
        </p:grpSpPr>
        <p:sp>
          <p:nvSpPr>
            <p:cNvPr id="262" name="TextBox 261"/>
            <p:cNvSpPr txBox="1"/>
            <p:nvPr/>
          </p:nvSpPr>
          <p:spPr>
            <a:xfrm>
              <a:off x="2239946" y="4449770"/>
              <a:ext cx="1143008"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effectLst/>
                  <a:uLnTx/>
                  <a:uFillTx/>
                </a:rPr>
                <a:t>tick / 1</a:t>
              </a:r>
              <a:endParaRPr kumimoji="0" lang="en-US" sz="1800" b="0" i="0" u="none" strike="noStrike" kern="0" cap="none" spc="0" normalizeH="0" baseline="0" noProof="0" dirty="0">
                <a:ln>
                  <a:noFill/>
                </a:ln>
                <a:effectLst/>
                <a:uLnTx/>
                <a:uFillTx/>
              </a:endParaRPr>
            </a:p>
          </p:txBody>
        </p:sp>
        <p:grpSp>
          <p:nvGrpSpPr>
            <p:cNvPr id="261" name="Group 18"/>
            <p:cNvGrpSpPr/>
            <p:nvPr/>
          </p:nvGrpSpPr>
          <p:grpSpPr>
            <a:xfrm>
              <a:off x="2500298" y="4786322"/>
              <a:ext cx="571504" cy="285752"/>
              <a:chOff x="2214546" y="4786322"/>
              <a:chExt cx="571504" cy="285752"/>
            </a:xfrm>
          </p:grpSpPr>
          <p:cxnSp>
            <p:nvCxnSpPr>
              <p:cNvPr id="263" name="Straight Connector 262"/>
              <p:cNvCxnSpPr/>
              <p:nvPr/>
            </p:nvCxnSpPr>
            <p:spPr>
              <a:xfrm>
                <a:off x="2214546" y="4929198"/>
                <a:ext cx="571504" cy="0"/>
              </a:xfrm>
              <a:prstGeom prst="line">
                <a:avLst/>
              </a:prstGeom>
              <a:noFill/>
              <a:ln w="25400" cap="flat" cmpd="sng" algn="ctr">
                <a:solidFill>
                  <a:schemeClr val="tx1"/>
                </a:solidFill>
                <a:prstDash val="solid"/>
              </a:ln>
              <a:effectLst>
                <a:outerShdw blurRad="40000" dist="20000" dir="5400000" rotWithShape="0">
                  <a:srgbClr val="000000">
                    <a:alpha val="38000"/>
                  </a:srgbClr>
                </a:outerShdw>
              </a:effectLst>
            </p:spPr>
          </p:cxnSp>
          <p:cxnSp>
            <p:nvCxnSpPr>
              <p:cNvPr id="264" name="Straight Connector 263"/>
              <p:cNvCxnSpPr/>
              <p:nvPr/>
            </p:nvCxnSpPr>
            <p:spPr>
              <a:xfrm rot="5400000">
                <a:off x="2643174" y="4929198"/>
                <a:ext cx="285752" cy="0"/>
              </a:xfrm>
              <a:prstGeom prst="line">
                <a:avLst/>
              </a:prstGeom>
              <a:noFill/>
              <a:ln w="25400" cap="flat" cmpd="sng" algn="ctr">
                <a:solidFill>
                  <a:schemeClr val="tx1"/>
                </a:solidFill>
                <a:prstDash val="solid"/>
              </a:ln>
              <a:effectLst>
                <a:outerShdw blurRad="40000" dist="20000" dir="5400000" rotWithShape="0">
                  <a:srgbClr val="000000">
                    <a:alpha val="38000"/>
                  </a:srgbClr>
                </a:outerShdw>
              </a:effectLst>
            </p:spPr>
          </p:cxnSp>
          <p:cxnSp>
            <p:nvCxnSpPr>
              <p:cNvPr id="265" name="Straight Connector 22"/>
              <p:cNvCxnSpPr/>
              <p:nvPr/>
            </p:nvCxnSpPr>
            <p:spPr>
              <a:xfrm rot="5400000">
                <a:off x="2071670" y="4929198"/>
                <a:ext cx="285752" cy="0"/>
              </a:xfrm>
              <a:prstGeom prst="line">
                <a:avLst/>
              </a:prstGeom>
              <a:noFill/>
              <a:ln w="25400" cap="flat" cmpd="sng" algn="ctr">
                <a:solidFill>
                  <a:schemeClr val="tx1"/>
                </a:solidFill>
                <a:prstDash val="solid"/>
              </a:ln>
              <a:effectLst>
                <a:outerShdw blurRad="40000" dist="20000" dir="5400000" rotWithShape="0">
                  <a:srgbClr val="000000">
                    <a:alpha val="38000"/>
                  </a:srgbClr>
                </a:outerShdw>
              </a:effectLst>
            </p:spPr>
          </p:cxnSp>
        </p:grpSp>
      </p:grpSp>
      <p:grpSp>
        <p:nvGrpSpPr>
          <p:cNvPr id="254" name="Group 16"/>
          <p:cNvGrpSpPr/>
          <p:nvPr/>
        </p:nvGrpSpPr>
        <p:grpSpPr>
          <a:xfrm>
            <a:off x="1239814" y="3176586"/>
            <a:ext cx="1143008" cy="622304"/>
            <a:chOff x="2239946" y="4449770"/>
            <a:chExt cx="1143008" cy="622304"/>
          </a:xfrm>
        </p:grpSpPr>
        <p:grpSp>
          <p:nvGrpSpPr>
            <p:cNvPr id="255" name="Group 13"/>
            <p:cNvGrpSpPr/>
            <p:nvPr/>
          </p:nvGrpSpPr>
          <p:grpSpPr>
            <a:xfrm>
              <a:off x="2500298" y="4786322"/>
              <a:ext cx="571504" cy="285752"/>
              <a:chOff x="2214546" y="4786322"/>
              <a:chExt cx="571504" cy="285752"/>
            </a:xfrm>
          </p:grpSpPr>
          <p:cxnSp>
            <p:nvCxnSpPr>
              <p:cNvPr id="257" name="Straight Connector 256"/>
              <p:cNvCxnSpPr/>
              <p:nvPr/>
            </p:nvCxnSpPr>
            <p:spPr>
              <a:xfrm>
                <a:off x="2214546" y="4929198"/>
                <a:ext cx="571504" cy="0"/>
              </a:xfrm>
              <a:prstGeom prst="line">
                <a:avLst/>
              </a:prstGeom>
              <a:noFill/>
              <a:ln w="25400" cap="flat" cmpd="sng" algn="ctr">
                <a:solidFill>
                  <a:schemeClr val="tx1"/>
                </a:solidFill>
                <a:prstDash val="solid"/>
              </a:ln>
              <a:effectLst>
                <a:outerShdw blurRad="40000" dist="20000" dir="5400000" rotWithShape="0">
                  <a:srgbClr val="000000">
                    <a:alpha val="38000"/>
                  </a:srgbClr>
                </a:outerShdw>
              </a:effectLst>
            </p:spPr>
          </p:cxnSp>
          <p:cxnSp>
            <p:nvCxnSpPr>
              <p:cNvPr id="258" name="Straight Connector 257"/>
              <p:cNvCxnSpPr/>
              <p:nvPr/>
            </p:nvCxnSpPr>
            <p:spPr>
              <a:xfrm rot="5400000">
                <a:off x="2643174" y="4929198"/>
                <a:ext cx="285752" cy="0"/>
              </a:xfrm>
              <a:prstGeom prst="line">
                <a:avLst/>
              </a:prstGeom>
              <a:noFill/>
              <a:ln w="25400" cap="flat" cmpd="sng" algn="ctr">
                <a:solidFill>
                  <a:schemeClr val="tx1"/>
                </a:solidFill>
                <a:prstDash val="solid"/>
              </a:ln>
              <a:effectLst>
                <a:outerShdw blurRad="40000" dist="20000" dir="5400000" rotWithShape="0">
                  <a:srgbClr val="000000">
                    <a:alpha val="38000"/>
                  </a:srgbClr>
                </a:outerShdw>
              </a:effectLst>
            </p:spPr>
          </p:cxnSp>
          <p:cxnSp>
            <p:nvCxnSpPr>
              <p:cNvPr id="259" name="Straight Connector 258"/>
              <p:cNvCxnSpPr/>
              <p:nvPr/>
            </p:nvCxnSpPr>
            <p:spPr>
              <a:xfrm rot="5400000">
                <a:off x="2071670" y="4929198"/>
                <a:ext cx="285752" cy="0"/>
              </a:xfrm>
              <a:prstGeom prst="line">
                <a:avLst/>
              </a:prstGeom>
              <a:noFill/>
              <a:ln w="25400" cap="flat" cmpd="sng" algn="ctr">
                <a:solidFill>
                  <a:schemeClr val="tx1"/>
                </a:solidFill>
                <a:prstDash val="solid"/>
              </a:ln>
              <a:effectLst>
                <a:outerShdw blurRad="40000" dist="20000" dir="5400000" rotWithShape="0">
                  <a:srgbClr val="000000">
                    <a:alpha val="38000"/>
                  </a:srgbClr>
                </a:outerShdw>
              </a:effectLst>
            </p:spPr>
          </p:cxnSp>
        </p:grpSp>
        <p:sp>
          <p:nvSpPr>
            <p:cNvPr id="256" name="TextBox 255"/>
            <p:cNvSpPr txBox="1"/>
            <p:nvPr/>
          </p:nvSpPr>
          <p:spPr>
            <a:xfrm>
              <a:off x="2239946" y="4449770"/>
              <a:ext cx="1143008"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effectLst/>
                  <a:uLnTx/>
                  <a:uFillTx/>
                </a:rPr>
                <a:t>tick / 0</a:t>
              </a:r>
              <a:endParaRPr kumimoji="0" lang="en-US" sz="1800" b="0" i="0" u="none" strike="noStrike" kern="0" cap="none" spc="0" normalizeH="0" baseline="0" noProof="0" dirty="0">
                <a:ln>
                  <a:noFill/>
                </a:ln>
                <a:effectLst/>
                <a:uLnTx/>
                <a:uFillTx/>
              </a:endParaRPr>
            </a:p>
          </p:txBody>
        </p:sp>
      </p:grpSp>
      <p:sp>
        <p:nvSpPr>
          <p:cNvPr id="2" name="Title 1"/>
          <p:cNvSpPr>
            <a:spLocks noGrp="1"/>
          </p:cNvSpPr>
          <p:nvPr>
            <p:ph type="title"/>
          </p:nvPr>
        </p:nvSpPr>
        <p:spPr>
          <a:xfrm>
            <a:off x="642910" y="512064"/>
            <a:ext cx="8043890" cy="914400"/>
          </a:xfrm>
        </p:spPr>
        <p:txBody>
          <a:bodyPr/>
          <a:lstStyle/>
          <a:p>
            <a:r>
              <a:rPr lang="en-US" sz="3200" dirty="0" smtClean="0"/>
              <a:t>Correctness of the Concurrent Counter</a:t>
            </a:r>
            <a:endParaRPr lang="en-US" sz="3200" dirty="0"/>
          </a:p>
        </p:txBody>
      </p:sp>
      <p:sp>
        <p:nvSpPr>
          <p:cNvPr id="3" name="Content Placeholder 2"/>
          <p:cNvSpPr>
            <a:spLocks noGrp="1"/>
          </p:cNvSpPr>
          <p:nvPr>
            <p:ph idx="1"/>
          </p:nvPr>
        </p:nvSpPr>
        <p:spPr>
          <a:xfrm>
            <a:off x="914400" y="1285860"/>
            <a:ext cx="7772400" cy="1500198"/>
          </a:xfrm>
        </p:spPr>
        <p:txBody>
          <a:bodyPr>
            <a:normAutofit lnSpcReduction="10000"/>
          </a:bodyPr>
          <a:lstStyle/>
          <a:p>
            <a:r>
              <a:rPr lang="en-US" dirty="0" err="1" smtClean="0">
                <a:solidFill>
                  <a:srgbClr val="FFFF00"/>
                </a:solidFill>
              </a:rPr>
              <a:t>Linearizability</a:t>
            </a:r>
            <a:r>
              <a:rPr lang="en-US" dirty="0" smtClean="0"/>
              <a:t> [</a:t>
            </a:r>
            <a:r>
              <a:rPr lang="en-US" dirty="0" err="1" smtClean="0"/>
              <a:t>Herlihy&amp;Wing</a:t>
            </a:r>
            <a:r>
              <a:rPr lang="en-US" dirty="0" smtClean="0"/>
              <a:t> 90]</a:t>
            </a:r>
          </a:p>
          <a:p>
            <a:r>
              <a:rPr lang="en-US" dirty="0" smtClean="0"/>
              <a:t>Counter should give the illusion of a sequential counter</a:t>
            </a:r>
          </a:p>
        </p:txBody>
      </p:sp>
      <p:sp>
        <p:nvSpPr>
          <p:cNvPr id="226" name="Rounded Rectangle 225"/>
          <p:cNvSpPr/>
          <p:nvPr/>
        </p:nvSpPr>
        <p:spPr>
          <a:xfrm>
            <a:off x="428596" y="3143248"/>
            <a:ext cx="2357454" cy="1643074"/>
          </a:xfrm>
          <a:prstGeom prst="roundRect">
            <a:avLst/>
          </a:prstGeom>
          <a:noFill/>
          <a:ln w="25400" cap="flat" cmpd="sng" algn="ctr">
            <a:solidFill>
              <a:srgbClr val="FFFFF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nvGrpSpPr>
          <p:cNvPr id="228" name="Group 227"/>
          <p:cNvGrpSpPr/>
          <p:nvPr/>
        </p:nvGrpSpPr>
        <p:grpSpPr>
          <a:xfrm>
            <a:off x="3954458" y="3184524"/>
            <a:ext cx="1143008" cy="622304"/>
            <a:chOff x="2239946" y="4449770"/>
            <a:chExt cx="1143008" cy="622304"/>
          </a:xfrm>
        </p:grpSpPr>
        <p:sp>
          <p:nvSpPr>
            <p:cNvPr id="230" name="TextBox 229"/>
            <p:cNvSpPr txBox="1"/>
            <p:nvPr/>
          </p:nvSpPr>
          <p:spPr>
            <a:xfrm>
              <a:off x="2239946" y="4449770"/>
              <a:ext cx="1143008"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effectLst/>
                  <a:uLnTx/>
                  <a:uFillTx/>
                </a:rPr>
                <a:t>tick / 1</a:t>
              </a:r>
              <a:endParaRPr kumimoji="0" lang="en-US" sz="1800" b="0" i="0" u="none" strike="noStrike" kern="0" cap="none" spc="0" normalizeH="0" baseline="0" noProof="0" dirty="0">
                <a:ln>
                  <a:noFill/>
                </a:ln>
                <a:effectLst/>
                <a:uLnTx/>
                <a:uFillTx/>
              </a:endParaRPr>
            </a:p>
          </p:txBody>
        </p:sp>
        <p:grpSp>
          <p:nvGrpSpPr>
            <p:cNvPr id="229" name="Group 13"/>
            <p:cNvGrpSpPr/>
            <p:nvPr/>
          </p:nvGrpSpPr>
          <p:grpSpPr>
            <a:xfrm>
              <a:off x="2500298" y="4786322"/>
              <a:ext cx="571504" cy="285752"/>
              <a:chOff x="2214546" y="4786322"/>
              <a:chExt cx="571504" cy="285752"/>
            </a:xfrm>
          </p:grpSpPr>
          <p:cxnSp>
            <p:nvCxnSpPr>
              <p:cNvPr id="231" name="Straight Connector 230"/>
              <p:cNvCxnSpPr/>
              <p:nvPr/>
            </p:nvCxnSpPr>
            <p:spPr>
              <a:xfrm>
                <a:off x="2214546" y="4929198"/>
                <a:ext cx="571504" cy="0"/>
              </a:xfrm>
              <a:prstGeom prst="line">
                <a:avLst/>
              </a:prstGeom>
              <a:noFill/>
              <a:ln w="25400" cap="flat" cmpd="sng" algn="ctr">
                <a:solidFill>
                  <a:schemeClr val="tx1"/>
                </a:solidFill>
                <a:prstDash val="solid"/>
              </a:ln>
              <a:effectLst>
                <a:outerShdw blurRad="40000" dist="20000" dir="5400000" rotWithShape="0">
                  <a:srgbClr val="000000">
                    <a:alpha val="38000"/>
                  </a:srgbClr>
                </a:outerShdw>
              </a:effectLst>
            </p:spPr>
          </p:cxnSp>
          <p:cxnSp>
            <p:nvCxnSpPr>
              <p:cNvPr id="232" name="Straight Connector 231"/>
              <p:cNvCxnSpPr/>
              <p:nvPr/>
            </p:nvCxnSpPr>
            <p:spPr>
              <a:xfrm rot="5400000">
                <a:off x="2643174" y="4929198"/>
                <a:ext cx="285752" cy="0"/>
              </a:xfrm>
              <a:prstGeom prst="line">
                <a:avLst/>
              </a:prstGeom>
              <a:noFill/>
              <a:ln w="25400" cap="flat" cmpd="sng" algn="ctr">
                <a:solidFill>
                  <a:schemeClr val="tx1"/>
                </a:solidFill>
                <a:prstDash val="solid"/>
              </a:ln>
              <a:effectLst>
                <a:outerShdw blurRad="40000" dist="20000" dir="5400000" rotWithShape="0">
                  <a:srgbClr val="000000">
                    <a:alpha val="38000"/>
                  </a:srgbClr>
                </a:outerShdw>
              </a:effectLst>
            </p:spPr>
          </p:cxnSp>
          <p:cxnSp>
            <p:nvCxnSpPr>
              <p:cNvPr id="233" name="Straight Connector 232"/>
              <p:cNvCxnSpPr/>
              <p:nvPr/>
            </p:nvCxnSpPr>
            <p:spPr>
              <a:xfrm rot="5400000">
                <a:off x="2071670" y="4929198"/>
                <a:ext cx="285752" cy="0"/>
              </a:xfrm>
              <a:prstGeom prst="line">
                <a:avLst/>
              </a:prstGeom>
              <a:noFill/>
              <a:ln w="25400" cap="flat" cmpd="sng" algn="ctr">
                <a:solidFill>
                  <a:schemeClr val="tx1"/>
                </a:solidFill>
                <a:prstDash val="solid"/>
              </a:ln>
              <a:effectLst>
                <a:outerShdw blurRad="40000" dist="20000" dir="5400000" rotWithShape="0">
                  <a:srgbClr val="000000">
                    <a:alpha val="38000"/>
                  </a:srgbClr>
                </a:outerShdw>
              </a:effectLst>
            </p:spPr>
          </p:cxnSp>
        </p:grpSp>
      </p:grpSp>
      <p:grpSp>
        <p:nvGrpSpPr>
          <p:cNvPr id="234" name="Group 233"/>
          <p:cNvGrpSpPr/>
          <p:nvPr/>
        </p:nvGrpSpPr>
        <p:grpSpPr>
          <a:xfrm>
            <a:off x="4240210" y="3941766"/>
            <a:ext cx="1143008" cy="622304"/>
            <a:chOff x="2239946" y="4449770"/>
            <a:chExt cx="1143008" cy="622304"/>
          </a:xfrm>
        </p:grpSpPr>
        <p:sp>
          <p:nvSpPr>
            <p:cNvPr id="236" name="TextBox 235"/>
            <p:cNvSpPr txBox="1"/>
            <p:nvPr/>
          </p:nvSpPr>
          <p:spPr>
            <a:xfrm>
              <a:off x="2239946" y="4449770"/>
              <a:ext cx="1143008"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effectLst/>
                  <a:uLnTx/>
                  <a:uFillTx/>
                </a:rPr>
                <a:t>tick / 0</a:t>
              </a:r>
              <a:endParaRPr kumimoji="0" lang="en-US" sz="1800" b="0" i="0" u="none" strike="noStrike" kern="0" cap="none" spc="0" normalizeH="0" baseline="0" noProof="0" dirty="0">
                <a:ln>
                  <a:noFill/>
                </a:ln>
                <a:effectLst/>
                <a:uLnTx/>
                <a:uFillTx/>
              </a:endParaRPr>
            </a:p>
          </p:txBody>
        </p:sp>
        <p:grpSp>
          <p:nvGrpSpPr>
            <p:cNvPr id="235" name="Group 18"/>
            <p:cNvGrpSpPr/>
            <p:nvPr/>
          </p:nvGrpSpPr>
          <p:grpSpPr>
            <a:xfrm>
              <a:off x="2500298" y="4786322"/>
              <a:ext cx="571504" cy="285752"/>
              <a:chOff x="2214546" y="4786322"/>
              <a:chExt cx="571504" cy="285752"/>
            </a:xfrm>
          </p:grpSpPr>
          <p:cxnSp>
            <p:nvCxnSpPr>
              <p:cNvPr id="237" name="Straight Connector 236"/>
              <p:cNvCxnSpPr/>
              <p:nvPr/>
            </p:nvCxnSpPr>
            <p:spPr>
              <a:xfrm>
                <a:off x="2214546" y="4929198"/>
                <a:ext cx="571504" cy="0"/>
              </a:xfrm>
              <a:prstGeom prst="line">
                <a:avLst/>
              </a:prstGeom>
              <a:noFill/>
              <a:ln w="25400" cap="flat" cmpd="sng" algn="ctr">
                <a:solidFill>
                  <a:schemeClr val="tx1"/>
                </a:solidFill>
                <a:prstDash val="solid"/>
              </a:ln>
              <a:effectLst>
                <a:outerShdw blurRad="40000" dist="20000" dir="5400000" rotWithShape="0">
                  <a:srgbClr val="000000">
                    <a:alpha val="38000"/>
                  </a:srgbClr>
                </a:outerShdw>
              </a:effectLst>
            </p:spPr>
          </p:cxnSp>
          <p:cxnSp>
            <p:nvCxnSpPr>
              <p:cNvPr id="238" name="Straight Connector 237"/>
              <p:cNvCxnSpPr/>
              <p:nvPr/>
            </p:nvCxnSpPr>
            <p:spPr>
              <a:xfrm rot="5400000">
                <a:off x="2643174" y="4929198"/>
                <a:ext cx="285752" cy="0"/>
              </a:xfrm>
              <a:prstGeom prst="line">
                <a:avLst/>
              </a:prstGeom>
              <a:noFill/>
              <a:ln w="25400" cap="flat" cmpd="sng" algn="ctr">
                <a:solidFill>
                  <a:schemeClr val="tx1"/>
                </a:solidFill>
                <a:prstDash val="solid"/>
              </a:ln>
              <a:effectLst>
                <a:outerShdw blurRad="40000" dist="20000" dir="5400000" rotWithShape="0">
                  <a:srgbClr val="000000">
                    <a:alpha val="38000"/>
                  </a:srgbClr>
                </a:outerShdw>
              </a:effectLst>
            </p:spPr>
          </p:cxnSp>
          <p:cxnSp>
            <p:nvCxnSpPr>
              <p:cNvPr id="239" name="Straight Connector 238"/>
              <p:cNvCxnSpPr/>
              <p:nvPr/>
            </p:nvCxnSpPr>
            <p:spPr>
              <a:xfrm rot="5400000">
                <a:off x="2071670" y="4929198"/>
                <a:ext cx="285752" cy="0"/>
              </a:xfrm>
              <a:prstGeom prst="line">
                <a:avLst/>
              </a:prstGeom>
              <a:noFill/>
              <a:ln w="25400" cap="flat" cmpd="sng" algn="ctr">
                <a:solidFill>
                  <a:schemeClr val="tx1"/>
                </a:solidFill>
                <a:prstDash val="solid"/>
              </a:ln>
              <a:effectLst>
                <a:outerShdw blurRad="40000" dist="20000" dir="5400000" rotWithShape="0">
                  <a:srgbClr val="000000">
                    <a:alpha val="38000"/>
                  </a:srgbClr>
                </a:outerShdw>
              </a:effectLst>
            </p:spPr>
          </p:cxnSp>
        </p:grpSp>
      </p:grpSp>
      <p:grpSp>
        <p:nvGrpSpPr>
          <p:cNvPr id="240" name="Group 239"/>
          <p:cNvGrpSpPr/>
          <p:nvPr/>
        </p:nvGrpSpPr>
        <p:grpSpPr>
          <a:xfrm>
            <a:off x="1525566" y="3941766"/>
            <a:ext cx="1143008" cy="622304"/>
            <a:chOff x="2239946" y="4449770"/>
            <a:chExt cx="1143008" cy="622304"/>
          </a:xfrm>
        </p:grpSpPr>
        <p:grpSp>
          <p:nvGrpSpPr>
            <p:cNvPr id="241" name="Group 18"/>
            <p:cNvGrpSpPr/>
            <p:nvPr/>
          </p:nvGrpSpPr>
          <p:grpSpPr>
            <a:xfrm>
              <a:off x="2500298" y="4786322"/>
              <a:ext cx="571504" cy="285752"/>
              <a:chOff x="2214546" y="4786322"/>
              <a:chExt cx="571504" cy="285752"/>
            </a:xfrm>
          </p:grpSpPr>
          <p:cxnSp>
            <p:nvCxnSpPr>
              <p:cNvPr id="243" name="Straight Connector 242"/>
              <p:cNvCxnSpPr/>
              <p:nvPr/>
            </p:nvCxnSpPr>
            <p:spPr>
              <a:xfrm>
                <a:off x="2214546" y="4929198"/>
                <a:ext cx="571504" cy="0"/>
              </a:xfrm>
              <a:prstGeom prst="line">
                <a:avLst/>
              </a:prstGeom>
              <a:noFill/>
              <a:ln w="25400" cap="flat" cmpd="sng" algn="ctr">
                <a:solidFill>
                  <a:schemeClr val="tx1"/>
                </a:solidFill>
                <a:prstDash val="solid"/>
              </a:ln>
              <a:effectLst>
                <a:outerShdw blurRad="40000" dist="20000" dir="5400000" rotWithShape="0">
                  <a:srgbClr val="000000">
                    <a:alpha val="38000"/>
                  </a:srgbClr>
                </a:outerShdw>
              </a:effectLst>
            </p:spPr>
          </p:cxnSp>
          <p:cxnSp>
            <p:nvCxnSpPr>
              <p:cNvPr id="244" name="Straight Connector 243"/>
              <p:cNvCxnSpPr/>
              <p:nvPr/>
            </p:nvCxnSpPr>
            <p:spPr>
              <a:xfrm rot="5400000">
                <a:off x="2643174" y="4929198"/>
                <a:ext cx="285752" cy="0"/>
              </a:xfrm>
              <a:prstGeom prst="line">
                <a:avLst/>
              </a:prstGeom>
              <a:noFill/>
              <a:ln w="25400" cap="flat" cmpd="sng" algn="ctr">
                <a:solidFill>
                  <a:schemeClr val="tx1"/>
                </a:solidFill>
                <a:prstDash val="solid"/>
              </a:ln>
              <a:effectLst>
                <a:outerShdw blurRad="40000" dist="20000" dir="5400000" rotWithShape="0">
                  <a:srgbClr val="000000">
                    <a:alpha val="38000"/>
                  </a:srgbClr>
                </a:outerShdw>
              </a:effectLst>
            </p:spPr>
          </p:cxnSp>
          <p:cxnSp>
            <p:nvCxnSpPr>
              <p:cNvPr id="245" name="Straight Connector 244"/>
              <p:cNvCxnSpPr/>
              <p:nvPr/>
            </p:nvCxnSpPr>
            <p:spPr>
              <a:xfrm rot="5400000">
                <a:off x="2071670" y="4929198"/>
                <a:ext cx="285752" cy="0"/>
              </a:xfrm>
              <a:prstGeom prst="line">
                <a:avLst/>
              </a:prstGeom>
              <a:noFill/>
              <a:ln w="25400" cap="flat" cmpd="sng" algn="ctr">
                <a:solidFill>
                  <a:schemeClr val="tx1"/>
                </a:solidFill>
                <a:prstDash val="solid"/>
              </a:ln>
              <a:effectLst>
                <a:outerShdw blurRad="40000" dist="20000" dir="5400000" rotWithShape="0">
                  <a:srgbClr val="000000">
                    <a:alpha val="38000"/>
                  </a:srgbClr>
                </a:outerShdw>
              </a:effectLst>
            </p:spPr>
          </p:cxnSp>
        </p:grpSp>
        <p:sp>
          <p:nvSpPr>
            <p:cNvPr id="242" name="TextBox 241"/>
            <p:cNvSpPr txBox="1"/>
            <p:nvPr/>
          </p:nvSpPr>
          <p:spPr>
            <a:xfrm>
              <a:off x="2239946" y="4449770"/>
              <a:ext cx="1143008"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effectLst/>
                  <a:uLnTx/>
                  <a:uFillTx/>
                </a:rPr>
                <a:t>tick / 1</a:t>
              </a:r>
              <a:endParaRPr kumimoji="0" lang="en-US" sz="1800" b="0" i="0" u="none" strike="noStrike" kern="0" cap="none" spc="0" normalizeH="0" baseline="0" noProof="0" dirty="0">
                <a:ln>
                  <a:noFill/>
                </a:ln>
                <a:effectLst/>
                <a:uLnTx/>
                <a:uFillTx/>
              </a:endParaRPr>
            </a:p>
          </p:txBody>
        </p:sp>
      </p:grpSp>
      <p:sp>
        <p:nvSpPr>
          <p:cNvPr id="252" name="TextBox 4"/>
          <p:cNvSpPr txBox="1"/>
          <p:nvPr/>
        </p:nvSpPr>
        <p:spPr>
          <a:xfrm>
            <a:off x="785786" y="3357562"/>
            <a:ext cx="453970"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T1</a:t>
            </a:r>
            <a:endParaRPr kumimoji="0" lang="en-US" sz="1800" b="0" i="0" u="none" strike="noStrike" kern="0" cap="none" spc="0" normalizeH="0" baseline="0" noProof="0" dirty="0">
              <a:ln>
                <a:noFill/>
              </a:ln>
              <a:solidFill>
                <a:sysClr val="windowText" lastClr="000000"/>
              </a:solidFill>
              <a:effectLst/>
              <a:uLnTx/>
              <a:uFillTx/>
            </a:endParaRPr>
          </a:p>
        </p:txBody>
      </p:sp>
      <p:sp>
        <p:nvSpPr>
          <p:cNvPr id="253" name="TextBox 252"/>
          <p:cNvSpPr txBox="1"/>
          <p:nvPr/>
        </p:nvSpPr>
        <p:spPr>
          <a:xfrm>
            <a:off x="785786" y="4202676"/>
            <a:ext cx="453970"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T2</a:t>
            </a:r>
            <a:endParaRPr kumimoji="0" lang="en-US" sz="1800" b="0" i="0" u="none" strike="noStrike" kern="0" cap="none" spc="0" normalizeH="0" baseline="0" noProof="0" dirty="0">
              <a:ln>
                <a:noFill/>
              </a:ln>
              <a:solidFill>
                <a:sysClr val="windowText" lastClr="000000"/>
              </a:solidFill>
              <a:effectLst/>
              <a:uLnTx/>
              <a:uFillTx/>
            </a:endParaRPr>
          </a:p>
        </p:txBody>
      </p:sp>
      <p:cxnSp>
        <p:nvCxnSpPr>
          <p:cNvPr id="266" name="Straight Connector 265"/>
          <p:cNvCxnSpPr/>
          <p:nvPr/>
        </p:nvCxnSpPr>
        <p:spPr>
          <a:xfrm>
            <a:off x="714348" y="3929066"/>
            <a:ext cx="1785950" cy="0"/>
          </a:xfrm>
          <a:prstGeom prst="line">
            <a:avLst/>
          </a:prstGeom>
          <a:noFill/>
          <a:ln w="12700" cap="flat" cmpd="sng" algn="ctr">
            <a:solidFill>
              <a:srgbClr val="BBE0E3"/>
            </a:solidFill>
            <a:prstDash val="sysDot"/>
          </a:ln>
          <a:effectLst/>
        </p:spPr>
      </p:cxnSp>
      <p:sp>
        <p:nvSpPr>
          <p:cNvPr id="267" name="TextBox 266"/>
          <p:cNvSpPr txBox="1"/>
          <p:nvPr/>
        </p:nvSpPr>
        <p:spPr>
          <a:xfrm>
            <a:off x="3500430" y="3357562"/>
            <a:ext cx="453970"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T1</a:t>
            </a:r>
            <a:endParaRPr kumimoji="0" lang="en-US" sz="1800" b="0" i="0" u="none" strike="noStrike" kern="0" cap="none" spc="0" normalizeH="0" baseline="0" noProof="0" dirty="0">
              <a:ln>
                <a:noFill/>
              </a:ln>
              <a:solidFill>
                <a:sysClr val="windowText" lastClr="000000"/>
              </a:solidFill>
              <a:effectLst/>
              <a:uLnTx/>
              <a:uFillTx/>
            </a:endParaRPr>
          </a:p>
        </p:txBody>
      </p:sp>
      <p:cxnSp>
        <p:nvCxnSpPr>
          <p:cNvPr id="281" name="Straight Connector 280"/>
          <p:cNvCxnSpPr/>
          <p:nvPr/>
        </p:nvCxnSpPr>
        <p:spPr>
          <a:xfrm>
            <a:off x="3428992" y="3929066"/>
            <a:ext cx="1785950" cy="0"/>
          </a:xfrm>
          <a:prstGeom prst="line">
            <a:avLst/>
          </a:prstGeom>
          <a:noFill/>
          <a:ln w="12700" cap="flat" cmpd="sng" algn="ctr">
            <a:solidFill>
              <a:srgbClr val="BBE0E3"/>
            </a:solidFill>
            <a:prstDash val="sysDot"/>
          </a:ln>
          <a:effectLst/>
        </p:spPr>
      </p:cxnSp>
      <p:sp>
        <p:nvSpPr>
          <p:cNvPr id="282" name="TextBox 281"/>
          <p:cNvSpPr txBox="1"/>
          <p:nvPr/>
        </p:nvSpPr>
        <p:spPr>
          <a:xfrm>
            <a:off x="6143636" y="3357562"/>
            <a:ext cx="453970"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T1</a:t>
            </a:r>
            <a:endParaRPr kumimoji="0" lang="en-US" sz="1800" b="0" i="0" u="none" strike="noStrike" kern="0" cap="none" spc="0" normalizeH="0" baseline="0" noProof="0" dirty="0">
              <a:ln>
                <a:noFill/>
              </a:ln>
              <a:solidFill>
                <a:sysClr val="windowText" lastClr="000000"/>
              </a:solidFill>
              <a:effectLst/>
              <a:uLnTx/>
              <a:uFillTx/>
            </a:endParaRPr>
          </a:p>
        </p:txBody>
      </p:sp>
      <p:sp>
        <p:nvSpPr>
          <p:cNvPr id="283" name="TextBox 282"/>
          <p:cNvSpPr txBox="1"/>
          <p:nvPr/>
        </p:nvSpPr>
        <p:spPr>
          <a:xfrm>
            <a:off x="6143636" y="4202676"/>
            <a:ext cx="453970"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T2</a:t>
            </a:r>
            <a:endParaRPr kumimoji="0" lang="en-US" sz="1800" b="0" i="0" u="none" strike="noStrike" kern="0" cap="none" spc="0" normalizeH="0" baseline="0" noProof="0" dirty="0">
              <a:ln>
                <a:noFill/>
              </a:ln>
              <a:solidFill>
                <a:sysClr val="windowText" lastClr="000000"/>
              </a:solidFill>
              <a:effectLst/>
              <a:uLnTx/>
              <a:uFillTx/>
            </a:endParaRPr>
          </a:p>
        </p:txBody>
      </p:sp>
      <p:grpSp>
        <p:nvGrpSpPr>
          <p:cNvPr id="284" name="Group 283"/>
          <p:cNvGrpSpPr/>
          <p:nvPr/>
        </p:nvGrpSpPr>
        <p:grpSpPr>
          <a:xfrm>
            <a:off x="6572264" y="3214686"/>
            <a:ext cx="1143008" cy="584204"/>
            <a:chOff x="2214546" y="4487870"/>
            <a:chExt cx="1143008" cy="584204"/>
          </a:xfrm>
        </p:grpSpPr>
        <p:grpSp>
          <p:nvGrpSpPr>
            <p:cNvPr id="285" name="Group 13"/>
            <p:cNvGrpSpPr/>
            <p:nvPr/>
          </p:nvGrpSpPr>
          <p:grpSpPr>
            <a:xfrm>
              <a:off x="2500298" y="4786322"/>
              <a:ext cx="571504" cy="285752"/>
              <a:chOff x="2214546" y="4786322"/>
              <a:chExt cx="571504" cy="285752"/>
            </a:xfrm>
          </p:grpSpPr>
          <p:cxnSp>
            <p:nvCxnSpPr>
              <p:cNvPr id="287" name="Straight Connector 286"/>
              <p:cNvCxnSpPr/>
              <p:nvPr/>
            </p:nvCxnSpPr>
            <p:spPr>
              <a:xfrm>
                <a:off x="2214546" y="4929198"/>
                <a:ext cx="571504" cy="0"/>
              </a:xfrm>
              <a:prstGeom prst="line">
                <a:avLst/>
              </a:prstGeom>
              <a:noFill/>
              <a:ln w="25400" cap="flat" cmpd="sng" algn="ctr">
                <a:solidFill>
                  <a:srgbClr val="BBE0E3"/>
                </a:solidFill>
                <a:prstDash val="solid"/>
              </a:ln>
              <a:effectLst>
                <a:outerShdw blurRad="40000" dist="20000" dir="5400000" rotWithShape="0">
                  <a:srgbClr val="000000">
                    <a:alpha val="38000"/>
                  </a:srgbClr>
                </a:outerShdw>
              </a:effectLst>
            </p:spPr>
          </p:cxnSp>
          <p:cxnSp>
            <p:nvCxnSpPr>
              <p:cNvPr id="288" name="Straight Connector 287"/>
              <p:cNvCxnSpPr/>
              <p:nvPr/>
            </p:nvCxnSpPr>
            <p:spPr>
              <a:xfrm rot="5400000">
                <a:off x="2643174" y="4929198"/>
                <a:ext cx="285752" cy="0"/>
              </a:xfrm>
              <a:prstGeom prst="line">
                <a:avLst/>
              </a:prstGeom>
              <a:noFill/>
              <a:ln w="25400" cap="flat" cmpd="sng" algn="ctr">
                <a:solidFill>
                  <a:srgbClr val="BBE0E3"/>
                </a:solidFill>
                <a:prstDash val="solid"/>
              </a:ln>
              <a:effectLst>
                <a:outerShdw blurRad="40000" dist="20000" dir="5400000" rotWithShape="0">
                  <a:srgbClr val="000000">
                    <a:alpha val="38000"/>
                  </a:srgbClr>
                </a:outerShdw>
              </a:effectLst>
            </p:spPr>
          </p:cxnSp>
          <p:cxnSp>
            <p:nvCxnSpPr>
              <p:cNvPr id="289" name="Straight Connector 288"/>
              <p:cNvCxnSpPr/>
              <p:nvPr/>
            </p:nvCxnSpPr>
            <p:spPr>
              <a:xfrm rot="5400000">
                <a:off x="2071670" y="4929198"/>
                <a:ext cx="285752" cy="0"/>
              </a:xfrm>
              <a:prstGeom prst="line">
                <a:avLst/>
              </a:prstGeom>
              <a:noFill/>
              <a:ln w="25400" cap="flat" cmpd="sng" algn="ctr">
                <a:solidFill>
                  <a:srgbClr val="BBE0E3"/>
                </a:solidFill>
                <a:prstDash val="solid"/>
              </a:ln>
              <a:effectLst>
                <a:outerShdw blurRad="40000" dist="20000" dir="5400000" rotWithShape="0">
                  <a:srgbClr val="000000">
                    <a:alpha val="38000"/>
                  </a:srgbClr>
                </a:outerShdw>
              </a:effectLst>
            </p:spPr>
          </p:cxnSp>
        </p:grpSp>
        <p:sp>
          <p:nvSpPr>
            <p:cNvPr id="286" name="TextBox 285"/>
            <p:cNvSpPr txBox="1"/>
            <p:nvPr/>
          </p:nvSpPr>
          <p:spPr>
            <a:xfrm>
              <a:off x="2214546" y="4487870"/>
              <a:ext cx="1143008"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Tick / 1</a:t>
              </a: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290" name="Group 289"/>
          <p:cNvGrpSpPr/>
          <p:nvPr/>
        </p:nvGrpSpPr>
        <p:grpSpPr>
          <a:xfrm>
            <a:off x="6858016" y="3979866"/>
            <a:ext cx="1143008" cy="584204"/>
            <a:chOff x="2214546" y="4487870"/>
            <a:chExt cx="1143008" cy="584204"/>
          </a:xfrm>
        </p:grpSpPr>
        <p:grpSp>
          <p:nvGrpSpPr>
            <p:cNvPr id="291" name="Group 18"/>
            <p:cNvGrpSpPr/>
            <p:nvPr/>
          </p:nvGrpSpPr>
          <p:grpSpPr>
            <a:xfrm>
              <a:off x="2500298" y="4786322"/>
              <a:ext cx="571504" cy="285752"/>
              <a:chOff x="2214546" y="4786322"/>
              <a:chExt cx="571504" cy="285752"/>
            </a:xfrm>
          </p:grpSpPr>
          <p:cxnSp>
            <p:nvCxnSpPr>
              <p:cNvPr id="293" name="Straight Connector 292"/>
              <p:cNvCxnSpPr/>
              <p:nvPr/>
            </p:nvCxnSpPr>
            <p:spPr>
              <a:xfrm>
                <a:off x="2214546" y="4929198"/>
                <a:ext cx="571504" cy="0"/>
              </a:xfrm>
              <a:prstGeom prst="line">
                <a:avLst/>
              </a:prstGeom>
              <a:noFill/>
              <a:ln w="25400" cap="flat" cmpd="sng" algn="ctr">
                <a:solidFill>
                  <a:srgbClr val="BBE0E3"/>
                </a:solidFill>
                <a:prstDash val="solid"/>
              </a:ln>
              <a:effectLst>
                <a:outerShdw blurRad="40000" dist="20000" dir="5400000" rotWithShape="0">
                  <a:srgbClr val="000000">
                    <a:alpha val="38000"/>
                  </a:srgbClr>
                </a:outerShdw>
              </a:effectLst>
            </p:spPr>
          </p:cxnSp>
          <p:cxnSp>
            <p:nvCxnSpPr>
              <p:cNvPr id="294" name="Straight Connector 293"/>
              <p:cNvCxnSpPr/>
              <p:nvPr/>
            </p:nvCxnSpPr>
            <p:spPr>
              <a:xfrm rot="5400000">
                <a:off x="2643174" y="4929198"/>
                <a:ext cx="285752" cy="0"/>
              </a:xfrm>
              <a:prstGeom prst="line">
                <a:avLst/>
              </a:prstGeom>
              <a:noFill/>
              <a:ln w="25400" cap="flat" cmpd="sng" algn="ctr">
                <a:solidFill>
                  <a:srgbClr val="BBE0E3"/>
                </a:solidFill>
                <a:prstDash val="solid"/>
              </a:ln>
              <a:effectLst>
                <a:outerShdw blurRad="40000" dist="20000" dir="5400000" rotWithShape="0">
                  <a:srgbClr val="000000">
                    <a:alpha val="38000"/>
                  </a:srgbClr>
                </a:outerShdw>
              </a:effectLst>
            </p:spPr>
          </p:cxnSp>
          <p:cxnSp>
            <p:nvCxnSpPr>
              <p:cNvPr id="295" name="Straight Connector 294"/>
              <p:cNvCxnSpPr/>
              <p:nvPr/>
            </p:nvCxnSpPr>
            <p:spPr>
              <a:xfrm rot="5400000">
                <a:off x="2071670" y="4929198"/>
                <a:ext cx="285752" cy="0"/>
              </a:xfrm>
              <a:prstGeom prst="line">
                <a:avLst/>
              </a:prstGeom>
              <a:noFill/>
              <a:ln w="25400" cap="flat" cmpd="sng" algn="ctr">
                <a:solidFill>
                  <a:srgbClr val="BBE0E3"/>
                </a:solidFill>
                <a:prstDash val="solid"/>
              </a:ln>
              <a:effectLst>
                <a:outerShdw blurRad="40000" dist="20000" dir="5400000" rotWithShape="0">
                  <a:srgbClr val="000000">
                    <a:alpha val="38000"/>
                  </a:srgbClr>
                </a:outerShdw>
              </a:effectLst>
            </p:spPr>
          </p:cxnSp>
        </p:grpSp>
        <p:sp>
          <p:nvSpPr>
            <p:cNvPr id="292" name="TextBox 291"/>
            <p:cNvSpPr txBox="1"/>
            <p:nvPr/>
          </p:nvSpPr>
          <p:spPr>
            <a:xfrm>
              <a:off x="2214546" y="4487870"/>
              <a:ext cx="1143008"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Tick / 0</a:t>
              </a:r>
              <a:endParaRPr kumimoji="0" lang="en-US" sz="1800" b="0" i="0" u="none" strike="noStrike" kern="0" cap="none" spc="0" normalizeH="0" baseline="0" noProof="0" dirty="0">
                <a:ln>
                  <a:noFill/>
                </a:ln>
                <a:solidFill>
                  <a:sysClr val="windowText" lastClr="000000"/>
                </a:solidFill>
                <a:effectLst/>
                <a:uLnTx/>
                <a:uFillTx/>
              </a:endParaRPr>
            </a:p>
          </p:txBody>
        </p:sp>
      </p:grpSp>
      <p:cxnSp>
        <p:nvCxnSpPr>
          <p:cNvPr id="296" name="Straight Connector 295"/>
          <p:cNvCxnSpPr/>
          <p:nvPr/>
        </p:nvCxnSpPr>
        <p:spPr>
          <a:xfrm>
            <a:off x="6072198" y="3929066"/>
            <a:ext cx="1785950" cy="0"/>
          </a:xfrm>
          <a:prstGeom prst="line">
            <a:avLst/>
          </a:prstGeom>
          <a:noFill/>
          <a:ln w="12700" cap="flat" cmpd="sng" algn="ctr">
            <a:solidFill>
              <a:srgbClr val="BBE0E3"/>
            </a:solidFill>
            <a:prstDash val="sysDot"/>
          </a:ln>
          <a:effectLst/>
        </p:spPr>
      </p:cxnSp>
      <p:sp>
        <p:nvSpPr>
          <p:cNvPr id="297" name="TextBox 296"/>
          <p:cNvSpPr txBox="1"/>
          <p:nvPr/>
        </p:nvSpPr>
        <p:spPr>
          <a:xfrm>
            <a:off x="785786" y="3357562"/>
            <a:ext cx="453970"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T1</a:t>
            </a:r>
            <a:endParaRPr kumimoji="0" lang="en-US" sz="1800" b="0" i="0" u="none" strike="noStrike" kern="0" cap="none" spc="0" normalizeH="0" baseline="0" noProof="0" dirty="0">
              <a:ln>
                <a:noFill/>
              </a:ln>
              <a:solidFill>
                <a:sysClr val="windowText" lastClr="000000"/>
              </a:solidFill>
              <a:effectLst/>
              <a:uLnTx/>
              <a:uFillTx/>
            </a:endParaRPr>
          </a:p>
        </p:txBody>
      </p:sp>
      <p:sp>
        <p:nvSpPr>
          <p:cNvPr id="298" name="TextBox 297"/>
          <p:cNvSpPr txBox="1"/>
          <p:nvPr/>
        </p:nvSpPr>
        <p:spPr>
          <a:xfrm>
            <a:off x="785786" y="4202676"/>
            <a:ext cx="453970"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T2</a:t>
            </a:r>
            <a:endParaRPr kumimoji="0" lang="en-US" sz="1800" b="0" i="0" u="none" strike="noStrike" kern="0" cap="none" spc="0" normalizeH="0" baseline="0" noProof="0" dirty="0">
              <a:ln>
                <a:noFill/>
              </a:ln>
              <a:solidFill>
                <a:sysClr val="windowText" lastClr="000000"/>
              </a:solidFill>
              <a:effectLst/>
              <a:uLnTx/>
              <a:uFillTx/>
            </a:endParaRPr>
          </a:p>
        </p:txBody>
      </p:sp>
      <p:cxnSp>
        <p:nvCxnSpPr>
          <p:cNvPr id="299" name="Straight Connector 298"/>
          <p:cNvCxnSpPr/>
          <p:nvPr/>
        </p:nvCxnSpPr>
        <p:spPr>
          <a:xfrm>
            <a:off x="714348" y="3929066"/>
            <a:ext cx="1785950" cy="0"/>
          </a:xfrm>
          <a:prstGeom prst="line">
            <a:avLst/>
          </a:prstGeom>
          <a:noFill/>
          <a:ln w="12700" cap="flat" cmpd="sng" algn="ctr">
            <a:solidFill>
              <a:srgbClr val="BBE0E3"/>
            </a:solidFill>
            <a:prstDash val="sysDot"/>
          </a:ln>
          <a:effectLst/>
        </p:spPr>
      </p:cxnSp>
      <p:sp>
        <p:nvSpPr>
          <p:cNvPr id="300" name="TextBox 299"/>
          <p:cNvSpPr txBox="1"/>
          <p:nvPr/>
        </p:nvSpPr>
        <p:spPr>
          <a:xfrm>
            <a:off x="3500430" y="3357562"/>
            <a:ext cx="453970"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T1</a:t>
            </a:r>
            <a:endParaRPr kumimoji="0" lang="en-US" sz="1800" b="0" i="0" u="none" strike="noStrike" kern="0" cap="none" spc="0" normalizeH="0" baseline="0" noProof="0" dirty="0">
              <a:ln>
                <a:noFill/>
              </a:ln>
              <a:solidFill>
                <a:sysClr val="windowText" lastClr="000000"/>
              </a:solidFill>
              <a:effectLst/>
              <a:uLnTx/>
              <a:uFillTx/>
            </a:endParaRPr>
          </a:p>
        </p:txBody>
      </p:sp>
      <p:cxnSp>
        <p:nvCxnSpPr>
          <p:cNvPr id="302" name="Straight Connector 301"/>
          <p:cNvCxnSpPr/>
          <p:nvPr/>
        </p:nvCxnSpPr>
        <p:spPr>
          <a:xfrm>
            <a:off x="3428992" y="3929066"/>
            <a:ext cx="1785950" cy="0"/>
          </a:xfrm>
          <a:prstGeom prst="line">
            <a:avLst/>
          </a:prstGeom>
          <a:noFill/>
          <a:ln w="12700" cap="flat" cmpd="sng" algn="ctr">
            <a:solidFill>
              <a:srgbClr val="BBE0E3"/>
            </a:solidFill>
            <a:prstDash val="sysDot"/>
          </a:ln>
          <a:effectLst/>
        </p:spPr>
      </p:cxnSp>
      <p:sp>
        <p:nvSpPr>
          <p:cNvPr id="303" name="Rounded Rectangle 302"/>
          <p:cNvSpPr/>
          <p:nvPr/>
        </p:nvSpPr>
        <p:spPr>
          <a:xfrm>
            <a:off x="5786446" y="3143248"/>
            <a:ext cx="2286016" cy="1643074"/>
          </a:xfrm>
          <a:prstGeom prst="roundRect">
            <a:avLst/>
          </a:prstGeom>
          <a:noFill/>
          <a:ln w="25400" cap="flat" cmpd="sng" algn="ctr">
            <a:solidFill>
              <a:srgbClr val="FFFFF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304" name="TextBox 303"/>
          <p:cNvSpPr txBox="1"/>
          <p:nvPr/>
        </p:nvSpPr>
        <p:spPr>
          <a:xfrm>
            <a:off x="6143636" y="3357562"/>
            <a:ext cx="453970"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T1</a:t>
            </a:r>
            <a:endParaRPr kumimoji="0" lang="en-US" sz="1800" b="0" i="0" u="none" strike="noStrike" kern="0" cap="none" spc="0" normalizeH="0" baseline="0" noProof="0" dirty="0">
              <a:ln>
                <a:noFill/>
              </a:ln>
              <a:solidFill>
                <a:sysClr val="windowText" lastClr="000000"/>
              </a:solidFill>
              <a:effectLst/>
              <a:uLnTx/>
              <a:uFillTx/>
            </a:endParaRPr>
          </a:p>
        </p:txBody>
      </p:sp>
      <p:sp>
        <p:nvSpPr>
          <p:cNvPr id="305" name="TextBox 304"/>
          <p:cNvSpPr txBox="1"/>
          <p:nvPr/>
        </p:nvSpPr>
        <p:spPr>
          <a:xfrm>
            <a:off x="6143636" y="4202676"/>
            <a:ext cx="453970"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T2</a:t>
            </a:r>
            <a:endParaRPr kumimoji="0" lang="en-US" sz="1800" b="0" i="0" u="none" strike="noStrike" kern="0" cap="none" spc="0" normalizeH="0" baseline="0" noProof="0" dirty="0">
              <a:ln>
                <a:noFill/>
              </a:ln>
              <a:solidFill>
                <a:sysClr val="windowText" lastClr="000000"/>
              </a:solidFill>
              <a:effectLst/>
              <a:uLnTx/>
              <a:uFillTx/>
            </a:endParaRPr>
          </a:p>
        </p:txBody>
      </p:sp>
      <p:grpSp>
        <p:nvGrpSpPr>
          <p:cNvPr id="306" name="Group 305"/>
          <p:cNvGrpSpPr/>
          <p:nvPr/>
        </p:nvGrpSpPr>
        <p:grpSpPr>
          <a:xfrm>
            <a:off x="6572264" y="3214686"/>
            <a:ext cx="1143008" cy="584204"/>
            <a:chOff x="2214546" y="4487870"/>
            <a:chExt cx="1143008" cy="584204"/>
          </a:xfrm>
        </p:grpSpPr>
        <p:grpSp>
          <p:nvGrpSpPr>
            <p:cNvPr id="307" name="Group 13"/>
            <p:cNvGrpSpPr/>
            <p:nvPr/>
          </p:nvGrpSpPr>
          <p:grpSpPr>
            <a:xfrm>
              <a:off x="2500298" y="4786322"/>
              <a:ext cx="571504" cy="285752"/>
              <a:chOff x="2214546" y="4786322"/>
              <a:chExt cx="571504" cy="285752"/>
            </a:xfrm>
          </p:grpSpPr>
          <p:cxnSp>
            <p:nvCxnSpPr>
              <p:cNvPr id="309" name="Straight Connector 308"/>
              <p:cNvCxnSpPr/>
              <p:nvPr/>
            </p:nvCxnSpPr>
            <p:spPr>
              <a:xfrm>
                <a:off x="2214546" y="4929198"/>
                <a:ext cx="571504" cy="0"/>
              </a:xfrm>
              <a:prstGeom prst="line">
                <a:avLst/>
              </a:prstGeom>
              <a:noFill/>
              <a:ln w="25400" cap="flat" cmpd="sng" algn="ctr">
                <a:solidFill>
                  <a:schemeClr val="tx1"/>
                </a:solidFill>
                <a:prstDash val="solid"/>
              </a:ln>
              <a:effectLst>
                <a:outerShdw blurRad="40000" dist="20000" dir="5400000" rotWithShape="0">
                  <a:srgbClr val="000000">
                    <a:alpha val="38000"/>
                  </a:srgbClr>
                </a:outerShdw>
              </a:effectLst>
            </p:spPr>
          </p:cxnSp>
          <p:cxnSp>
            <p:nvCxnSpPr>
              <p:cNvPr id="310" name="Straight Connector 309"/>
              <p:cNvCxnSpPr/>
              <p:nvPr/>
            </p:nvCxnSpPr>
            <p:spPr>
              <a:xfrm rot="5400000">
                <a:off x="2643174" y="4929198"/>
                <a:ext cx="285752" cy="0"/>
              </a:xfrm>
              <a:prstGeom prst="line">
                <a:avLst/>
              </a:prstGeom>
              <a:noFill/>
              <a:ln w="25400" cap="flat" cmpd="sng" algn="ctr">
                <a:solidFill>
                  <a:schemeClr val="tx1"/>
                </a:solidFill>
                <a:prstDash val="solid"/>
              </a:ln>
              <a:effectLst>
                <a:outerShdw blurRad="40000" dist="20000" dir="5400000" rotWithShape="0">
                  <a:srgbClr val="000000">
                    <a:alpha val="38000"/>
                  </a:srgbClr>
                </a:outerShdw>
              </a:effectLst>
            </p:spPr>
          </p:cxnSp>
          <p:cxnSp>
            <p:nvCxnSpPr>
              <p:cNvPr id="311" name="Straight Connector 310"/>
              <p:cNvCxnSpPr/>
              <p:nvPr/>
            </p:nvCxnSpPr>
            <p:spPr>
              <a:xfrm rot="5400000">
                <a:off x="2071670" y="4929198"/>
                <a:ext cx="285752" cy="0"/>
              </a:xfrm>
              <a:prstGeom prst="line">
                <a:avLst/>
              </a:prstGeom>
              <a:noFill/>
              <a:ln w="25400" cap="flat" cmpd="sng" algn="ctr">
                <a:solidFill>
                  <a:schemeClr val="tx1"/>
                </a:solidFill>
                <a:prstDash val="solid"/>
              </a:ln>
              <a:effectLst>
                <a:outerShdw blurRad="40000" dist="20000" dir="5400000" rotWithShape="0">
                  <a:srgbClr val="000000">
                    <a:alpha val="38000"/>
                  </a:srgbClr>
                </a:outerShdw>
              </a:effectLst>
            </p:spPr>
          </p:cxnSp>
        </p:grpSp>
        <p:sp>
          <p:nvSpPr>
            <p:cNvPr id="308" name="TextBox 307"/>
            <p:cNvSpPr txBox="1"/>
            <p:nvPr/>
          </p:nvSpPr>
          <p:spPr>
            <a:xfrm>
              <a:off x="2214546" y="4487870"/>
              <a:ext cx="1143008"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effectLst/>
                  <a:uLnTx/>
                  <a:uFillTx/>
                </a:rPr>
                <a:t>tick / 0</a:t>
              </a:r>
              <a:endParaRPr kumimoji="0" lang="en-US" sz="1800" b="0" i="0" u="none" strike="noStrike" kern="0" cap="none" spc="0" normalizeH="0" baseline="0" noProof="0" dirty="0">
                <a:ln>
                  <a:noFill/>
                </a:ln>
                <a:effectLst/>
                <a:uLnTx/>
                <a:uFillTx/>
              </a:endParaRPr>
            </a:p>
          </p:txBody>
        </p:sp>
      </p:grpSp>
      <p:grpSp>
        <p:nvGrpSpPr>
          <p:cNvPr id="312" name="Group 311"/>
          <p:cNvGrpSpPr/>
          <p:nvPr/>
        </p:nvGrpSpPr>
        <p:grpSpPr>
          <a:xfrm>
            <a:off x="6858016" y="3979866"/>
            <a:ext cx="1143008" cy="584204"/>
            <a:chOff x="2214546" y="4487870"/>
            <a:chExt cx="1143008" cy="584204"/>
          </a:xfrm>
        </p:grpSpPr>
        <p:grpSp>
          <p:nvGrpSpPr>
            <p:cNvPr id="313" name="Group 18"/>
            <p:cNvGrpSpPr/>
            <p:nvPr/>
          </p:nvGrpSpPr>
          <p:grpSpPr>
            <a:xfrm>
              <a:off x="2500298" y="4786322"/>
              <a:ext cx="571504" cy="285752"/>
              <a:chOff x="2214546" y="4786322"/>
              <a:chExt cx="571504" cy="285752"/>
            </a:xfrm>
          </p:grpSpPr>
          <p:cxnSp>
            <p:nvCxnSpPr>
              <p:cNvPr id="315" name="Straight Connector 314"/>
              <p:cNvCxnSpPr/>
              <p:nvPr/>
            </p:nvCxnSpPr>
            <p:spPr>
              <a:xfrm>
                <a:off x="2214546" y="4929198"/>
                <a:ext cx="571504" cy="0"/>
              </a:xfrm>
              <a:prstGeom prst="line">
                <a:avLst/>
              </a:prstGeom>
              <a:noFill/>
              <a:ln w="25400" cap="flat" cmpd="sng" algn="ctr">
                <a:solidFill>
                  <a:schemeClr val="tx1"/>
                </a:solidFill>
                <a:prstDash val="solid"/>
              </a:ln>
              <a:effectLst>
                <a:outerShdw blurRad="40000" dist="20000" dir="5400000" rotWithShape="0">
                  <a:srgbClr val="000000">
                    <a:alpha val="38000"/>
                  </a:srgbClr>
                </a:outerShdw>
              </a:effectLst>
            </p:spPr>
          </p:cxnSp>
          <p:cxnSp>
            <p:nvCxnSpPr>
              <p:cNvPr id="316" name="Straight Connector 315"/>
              <p:cNvCxnSpPr/>
              <p:nvPr/>
            </p:nvCxnSpPr>
            <p:spPr>
              <a:xfrm rot="5400000">
                <a:off x="2643174" y="4929198"/>
                <a:ext cx="285752" cy="0"/>
              </a:xfrm>
              <a:prstGeom prst="line">
                <a:avLst/>
              </a:prstGeom>
              <a:noFill/>
              <a:ln w="25400" cap="flat" cmpd="sng" algn="ctr">
                <a:solidFill>
                  <a:schemeClr val="tx1"/>
                </a:solidFill>
                <a:prstDash val="solid"/>
              </a:ln>
              <a:effectLst>
                <a:outerShdw blurRad="40000" dist="20000" dir="5400000" rotWithShape="0">
                  <a:srgbClr val="000000">
                    <a:alpha val="38000"/>
                  </a:srgbClr>
                </a:outerShdw>
              </a:effectLst>
            </p:spPr>
          </p:cxnSp>
          <p:cxnSp>
            <p:nvCxnSpPr>
              <p:cNvPr id="317" name="Straight Connector 316"/>
              <p:cNvCxnSpPr/>
              <p:nvPr/>
            </p:nvCxnSpPr>
            <p:spPr>
              <a:xfrm rot="5400000">
                <a:off x="2071670" y="4929198"/>
                <a:ext cx="285752" cy="0"/>
              </a:xfrm>
              <a:prstGeom prst="line">
                <a:avLst/>
              </a:prstGeom>
              <a:noFill/>
              <a:ln w="25400" cap="flat" cmpd="sng" algn="ctr">
                <a:solidFill>
                  <a:schemeClr val="tx1"/>
                </a:solidFill>
                <a:prstDash val="solid"/>
              </a:ln>
              <a:effectLst>
                <a:outerShdw blurRad="40000" dist="20000" dir="5400000" rotWithShape="0">
                  <a:srgbClr val="000000">
                    <a:alpha val="38000"/>
                  </a:srgbClr>
                </a:outerShdw>
              </a:effectLst>
            </p:spPr>
          </p:cxnSp>
        </p:grpSp>
        <p:sp>
          <p:nvSpPr>
            <p:cNvPr id="314" name="TextBox 313"/>
            <p:cNvSpPr txBox="1"/>
            <p:nvPr/>
          </p:nvSpPr>
          <p:spPr>
            <a:xfrm>
              <a:off x="2214546" y="4487870"/>
              <a:ext cx="1143008"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effectLst/>
                  <a:uLnTx/>
                  <a:uFillTx/>
                </a:rPr>
                <a:t>tick / 0</a:t>
              </a:r>
              <a:endParaRPr kumimoji="0" lang="en-US" sz="1800" b="0" i="0" u="none" strike="noStrike" kern="0" cap="none" spc="0" normalizeH="0" baseline="0" noProof="0" dirty="0">
                <a:ln>
                  <a:noFill/>
                </a:ln>
                <a:effectLst/>
                <a:uLnTx/>
                <a:uFillTx/>
              </a:endParaRPr>
            </a:p>
          </p:txBody>
        </p:sp>
      </p:grpSp>
      <p:cxnSp>
        <p:nvCxnSpPr>
          <p:cNvPr id="318" name="Straight Connector 317"/>
          <p:cNvCxnSpPr/>
          <p:nvPr/>
        </p:nvCxnSpPr>
        <p:spPr>
          <a:xfrm>
            <a:off x="6072198" y="3929066"/>
            <a:ext cx="1785950" cy="0"/>
          </a:xfrm>
          <a:prstGeom prst="line">
            <a:avLst/>
          </a:prstGeom>
          <a:noFill/>
          <a:ln w="12700" cap="flat" cmpd="sng" algn="ctr">
            <a:solidFill>
              <a:srgbClr val="BBE0E3"/>
            </a:solidFill>
            <a:prstDash val="sysDot"/>
          </a:ln>
          <a:effectLst/>
        </p:spPr>
      </p:cxnSp>
      <p:sp>
        <p:nvSpPr>
          <p:cNvPr id="319" name="TextBox 318"/>
          <p:cNvSpPr txBox="1"/>
          <p:nvPr/>
        </p:nvSpPr>
        <p:spPr>
          <a:xfrm>
            <a:off x="2357422" y="3000372"/>
            <a:ext cx="546945"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smtClean="0">
                <a:ln>
                  <a:noFill/>
                </a:ln>
                <a:solidFill>
                  <a:srgbClr val="00B050"/>
                </a:solidFill>
                <a:effectLst/>
                <a:uLnTx/>
                <a:uFillTx/>
                <a:sym typeface="Wingdings"/>
              </a:rPr>
              <a:t></a:t>
            </a:r>
            <a:endParaRPr kumimoji="0" lang="en-US" sz="3600" b="1" i="0" u="none" strike="noStrike" kern="0" cap="none" spc="0" normalizeH="0" baseline="0" noProof="0" dirty="0">
              <a:ln>
                <a:noFill/>
              </a:ln>
              <a:solidFill>
                <a:srgbClr val="00B050"/>
              </a:solidFill>
              <a:effectLst/>
              <a:uLnTx/>
              <a:uFillTx/>
            </a:endParaRPr>
          </a:p>
        </p:txBody>
      </p:sp>
      <p:sp>
        <p:nvSpPr>
          <p:cNvPr id="320" name="TextBox 319"/>
          <p:cNvSpPr txBox="1"/>
          <p:nvPr/>
        </p:nvSpPr>
        <p:spPr>
          <a:xfrm>
            <a:off x="5143504" y="3000372"/>
            <a:ext cx="546945"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smtClean="0">
                <a:ln>
                  <a:noFill/>
                </a:ln>
                <a:solidFill>
                  <a:srgbClr val="00B050"/>
                </a:solidFill>
                <a:effectLst/>
                <a:uLnTx/>
                <a:uFillTx/>
                <a:sym typeface="Wingdings"/>
              </a:rPr>
              <a:t></a:t>
            </a:r>
            <a:endParaRPr kumimoji="0" lang="en-US" sz="3600" b="1" i="0" u="none" strike="noStrike" kern="0" cap="none" spc="0" normalizeH="0" baseline="0" noProof="0" dirty="0">
              <a:ln>
                <a:noFill/>
              </a:ln>
              <a:solidFill>
                <a:srgbClr val="00B050"/>
              </a:solidFill>
              <a:effectLst/>
              <a:uLnTx/>
              <a:uFillTx/>
            </a:endParaRPr>
          </a:p>
        </p:txBody>
      </p:sp>
      <p:sp>
        <p:nvSpPr>
          <p:cNvPr id="321" name="TextBox 320"/>
          <p:cNvSpPr txBox="1"/>
          <p:nvPr/>
        </p:nvSpPr>
        <p:spPr>
          <a:xfrm>
            <a:off x="7786710" y="3000372"/>
            <a:ext cx="478016"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smtClean="0">
                <a:ln>
                  <a:noFill/>
                </a:ln>
                <a:solidFill>
                  <a:srgbClr val="FF0000"/>
                </a:solidFill>
                <a:effectLst/>
                <a:uLnTx/>
                <a:uFillTx/>
                <a:sym typeface="Wingdings"/>
              </a:rPr>
              <a:t></a:t>
            </a:r>
            <a:endParaRPr kumimoji="0" lang="en-US" sz="3600" b="1" i="0" u="none" strike="noStrike" kern="0" cap="none" spc="0" normalizeH="0" baseline="0" noProof="0" dirty="0">
              <a:ln>
                <a:noFill/>
              </a:ln>
              <a:solidFill>
                <a:srgbClr val="FF0000"/>
              </a:solidFill>
              <a:effectLst/>
              <a:uLnTx/>
              <a:uFillTx/>
            </a:endParaRPr>
          </a:p>
        </p:txBody>
      </p:sp>
      <p:sp>
        <p:nvSpPr>
          <p:cNvPr id="100" name="Slide Number Placeholder 99"/>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9</a:t>
            </a:fld>
            <a:endParaRPr kumimoji="0" lang="en-US" sz="1200">
              <a:solidFill>
                <a:schemeClr val="tx2"/>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5E-6 7.40741E-7 L -0.07326 0.3243 " pathEditMode="relative" rAng="0" ptsTypes="AA">
                                      <p:cBhvr>
                                        <p:cTn id="6" dur="500" fill="hold"/>
                                        <p:tgtEl>
                                          <p:spTgt spid="254"/>
                                        </p:tgtEl>
                                        <p:attrNameLst>
                                          <p:attrName>ppt_x</p:attrName>
                                          <p:attrName>ppt_y</p:attrName>
                                        </p:attrNameLst>
                                      </p:cBhvr>
                                      <p:rCtr x="-37" y="162"/>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2.5E-6 -3.33333E-6 L -0.00225 0.21273 " pathEditMode="relative" rAng="0" ptsTypes="AA">
                                      <p:cBhvr>
                                        <p:cTn id="10" dur="500" fill="hold"/>
                                        <p:tgtEl>
                                          <p:spTgt spid="260"/>
                                        </p:tgtEl>
                                        <p:attrNameLst>
                                          <p:attrName>ppt_x</p:attrName>
                                          <p:attrName>ppt_y</p:attrName>
                                        </p:attrNameLst>
                                      </p:cBhvr>
                                      <p:rCtr x="-1" y="106"/>
                                    </p:animMotion>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19"/>
                                        </p:tgtEl>
                                        <p:attrNameLst>
                                          <p:attrName>style.visibility</p:attrName>
                                        </p:attrNameLst>
                                      </p:cBhvr>
                                      <p:to>
                                        <p:strVal val="visible"/>
                                      </p:to>
                                    </p:set>
                                    <p:animEffect transition="in" filter="fade">
                                      <p:cBhvr>
                                        <p:cTn id="15" dur="500"/>
                                        <p:tgtEl>
                                          <p:spTgt spid="319"/>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nodeType="clickEffect">
                                  <p:stCondLst>
                                    <p:cond delay="0"/>
                                  </p:stCondLst>
                                  <p:childTnLst>
                                    <p:animMotion origin="layout" path="M 2.5E-6 7.40741E-7 L 0.00781 0.3243 " pathEditMode="relative" rAng="0" ptsTypes="AA">
                                      <p:cBhvr>
                                        <p:cTn id="19" dur="500" fill="hold"/>
                                        <p:tgtEl>
                                          <p:spTgt spid="269"/>
                                        </p:tgtEl>
                                        <p:attrNameLst>
                                          <p:attrName>ppt_x</p:attrName>
                                          <p:attrName>ppt_y</p:attrName>
                                        </p:attrNameLst>
                                      </p:cBhvr>
                                      <p:rCtr x="4" y="162"/>
                                    </p:animMotion>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nodeType="clickEffect">
                                  <p:stCondLst>
                                    <p:cond delay="0"/>
                                  </p:stCondLst>
                                  <p:childTnLst>
                                    <p:animMotion origin="layout" path="M 2.5E-6 -3.33333E-6 L -0.11788 0.21273 " pathEditMode="relative" rAng="0" ptsTypes="AA">
                                      <p:cBhvr>
                                        <p:cTn id="23" dur="500" fill="hold"/>
                                        <p:tgtEl>
                                          <p:spTgt spid="275"/>
                                        </p:tgtEl>
                                        <p:attrNameLst>
                                          <p:attrName>ppt_x</p:attrName>
                                          <p:attrName>ppt_y</p:attrName>
                                        </p:attrNameLst>
                                      </p:cBhvr>
                                      <p:rCtr x="-59" y="106"/>
                                    </p:animMotion>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20"/>
                                        </p:tgtEl>
                                        <p:attrNameLst>
                                          <p:attrName>style.visibility</p:attrName>
                                        </p:attrNameLst>
                                      </p:cBhvr>
                                      <p:to>
                                        <p:strVal val="visible"/>
                                      </p:to>
                                    </p:set>
                                    <p:animEffect transition="in" filter="fade">
                                      <p:cBhvr>
                                        <p:cTn id="28" dur="500"/>
                                        <p:tgtEl>
                                          <p:spTgt spid="32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21"/>
                                        </p:tgtEl>
                                        <p:attrNameLst>
                                          <p:attrName>style.visibility</p:attrName>
                                        </p:attrNameLst>
                                      </p:cBhvr>
                                      <p:to>
                                        <p:strVal val="visible"/>
                                      </p:to>
                                    </p:set>
                                    <p:animEffect transition="in" filter="fade">
                                      <p:cBhvr>
                                        <p:cTn id="33" dur="500"/>
                                        <p:tgtEl>
                                          <p:spTgt spid="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 grpId="0"/>
      <p:bldP spid="320" grpId="0"/>
      <p:bldP spid="321"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3.1|32.5|5.8|11|15.3|13.4"/>
</p:tagLst>
</file>

<file path=ppt/tags/tag10.xml><?xml version="1.0" encoding="utf-8"?>
<p:tagLst xmlns:a="http://schemas.openxmlformats.org/drawingml/2006/main" xmlns:r="http://schemas.openxmlformats.org/officeDocument/2006/relationships" xmlns:p="http://schemas.openxmlformats.org/presentationml/2006/main">
  <p:tag name="TIMING" val="|74.5"/>
</p:tagLst>
</file>

<file path=ppt/tags/tag11.xml><?xml version="1.0" encoding="utf-8"?>
<p:tagLst xmlns:a="http://schemas.openxmlformats.org/drawingml/2006/main" xmlns:r="http://schemas.openxmlformats.org/officeDocument/2006/relationships" xmlns:p="http://schemas.openxmlformats.org/presentationml/2006/main">
  <p:tag name="TIMING" val="|9.7|5"/>
</p:tagLst>
</file>

<file path=ppt/tags/tag12.xml><?xml version="1.0" encoding="utf-8"?>
<p:tagLst xmlns:a="http://schemas.openxmlformats.org/drawingml/2006/main" xmlns:r="http://schemas.openxmlformats.org/officeDocument/2006/relationships" xmlns:p="http://schemas.openxmlformats.org/presentationml/2006/main">
  <p:tag name="TIMING" val="|11.3|65"/>
</p:tagLst>
</file>

<file path=ppt/tags/tag13.xml><?xml version="1.0" encoding="utf-8"?>
<p:tagLst xmlns:a="http://schemas.openxmlformats.org/drawingml/2006/main" xmlns:r="http://schemas.openxmlformats.org/officeDocument/2006/relationships" xmlns:p="http://schemas.openxmlformats.org/presentationml/2006/main">
  <p:tag name="TIMING" val="|13.9|15.3|18.4|12"/>
</p:tagLst>
</file>

<file path=ppt/tags/tag14.xml><?xml version="1.0" encoding="utf-8"?>
<p:tagLst xmlns:a="http://schemas.openxmlformats.org/drawingml/2006/main" xmlns:r="http://schemas.openxmlformats.org/officeDocument/2006/relationships" xmlns:p="http://schemas.openxmlformats.org/presentationml/2006/main">
  <p:tag name="TIMING" val="|9.3"/>
</p:tagLst>
</file>

<file path=ppt/tags/tag15.xml><?xml version="1.0" encoding="utf-8"?>
<p:tagLst xmlns:a="http://schemas.openxmlformats.org/drawingml/2006/main" xmlns:r="http://schemas.openxmlformats.org/officeDocument/2006/relationships" xmlns:p="http://schemas.openxmlformats.org/presentationml/2006/main">
  <p:tag name="TIMING" val="|18.3|33.5"/>
</p:tagLst>
</file>

<file path=ppt/tags/tag16.xml><?xml version="1.0" encoding="utf-8"?>
<p:tagLst xmlns:a="http://schemas.openxmlformats.org/drawingml/2006/main" xmlns:r="http://schemas.openxmlformats.org/officeDocument/2006/relationships" xmlns:p="http://schemas.openxmlformats.org/presentationml/2006/main">
  <p:tag name="TIMING" val="|39.2|0.9|5.4|12.1"/>
</p:tagLst>
</file>

<file path=ppt/tags/tag17.xml><?xml version="1.0" encoding="utf-8"?>
<p:tagLst xmlns:a="http://schemas.openxmlformats.org/drawingml/2006/main" xmlns:r="http://schemas.openxmlformats.org/officeDocument/2006/relationships" xmlns:p="http://schemas.openxmlformats.org/presentationml/2006/main">
  <p:tag name="TIMING" val="|21.9|1.2|0.7|0.6|1.5|3"/>
</p:tagLst>
</file>

<file path=ppt/tags/tag18.xml><?xml version="1.0" encoding="utf-8"?>
<p:tagLst xmlns:a="http://schemas.openxmlformats.org/drawingml/2006/main" xmlns:r="http://schemas.openxmlformats.org/officeDocument/2006/relationships" xmlns:p="http://schemas.openxmlformats.org/presentationml/2006/main">
  <p:tag name="TIMING" val="|16.8"/>
</p:tagLst>
</file>

<file path=ppt/tags/tag19.xml><?xml version="1.0" encoding="utf-8"?>
<p:tagLst xmlns:a="http://schemas.openxmlformats.org/drawingml/2006/main" xmlns:r="http://schemas.openxmlformats.org/officeDocument/2006/relationships" xmlns:p="http://schemas.openxmlformats.org/presentationml/2006/main">
  <p:tag name="TIMING" val="|13.1|12.4"/>
</p:tagLst>
</file>

<file path=ppt/tags/tag2.xml><?xml version="1.0" encoding="utf-8"?>
<p:tagLst xmlns:a="http://schemas.openxmlformats.org/drawingml/2006/main" xmlns:r="http://schemas.openxmlformats.org/officeDocument/2006/relationships" xmlns:p="http://schemas.openxmlformats.org/presentationml/2006/main">
  <p:tag name="TIMING" val="|5.2|7.5|4.6|5"/>
</p:tagLst>
</file>

<file path=ppt/tags/tag20.xml><?xml version="1.0" encoding="utf-8"?>
<p:tagLst xmlns:a="http://schemas.openxmlformats.org/drawingml/2006/main" xmlns:r="http://schemas.openxmlformats.org/officeDocument/2006/relationships" xmlns:p="http://schemas.openxmlformats.org/presentationml/2006/main">
  <p:tag name="TIMING" val="|7.6"/>
</p:tagLst>
</file>

<file path=ppt/tags/tag21.xml><?xml version="1.0" encoding="utf-8"?>
<p:tagLst xmlns:a="http://schemas.openxmlformats.org/drawingml/2006/main" xmlns:r="http://schemas.openxmlformats.org/officeDocument/2006/relationships" xmlns:p="http://schemas.openxmlformats.org/presentationml/2006/main">
  <p:tag name="TIMING" val="|18.9|4.8|3.1|17.3|1.5|1.2|6.1"/>
</p:tagLst>
</file>

<file path=ppt/tags/tag22.xml><?xml version="1.0" encoding="utf-8"?>
<p:tagLst xmlns:a="http://schemas.openxmlformats.org/drawingml/2006/main" xmlns:r="http://schemas.openxmlformats.org/officeDocument/2006/relationships" xmlns:p="http://schemas.openxmlformats.org/presentationml/2006/main">
  <p:tag name="TIMING" val="|37|10|2"/>
</p:tagLst>
</file>

<file path=ppt/tags/tag23.xml><?xml version="1.0" encoding="utf-8"?>
<p:tagLst xmlns:a="http://schemas.openxmlformats.org/drawingml/2006/main" xmlns:r="http://schemas.openxmlformats.org/officeDocument/2006/relationships" xmlns:p="http://schemas.openxmlformats.org/presentationml/2006/main">
  <p:tag name="TIMING" val="|7|2.5|0.6|0.4|49.2"/>
</p:tagLst>
</file>

<file path=ppt/tags/tag24.xml><?xml version="1.0" encoding="utf-8"?>
<p:tagLst xmlns:a="http://schemas.openxmlformats.org/drawingml/2006/main" xmlns:r="http://schemas.openxmlformats.org/officeDocument/2006/relationships" xmlns:p="http://schemas.openxmlformats.org/presentationml/2006/main">
  <p:tag name="TIMING" val="|4.2|0.9|12.3|57.3"/>
</p:tagLst>
</file>

<file path=ppt/tags/tag25.xml><?xml version="1.0" encoding="utf-8"?>
<p:tagLst xmlns:a="http://schemas.openxmlformats.org/drawingml/2006/main" xmlns:r="http://schemas.openxmlformats.org/officeDocument/2006/relationships" xmlns:p="http://schemas.openxmlformats.org/presentationml/2006/main">
  <p:tag name="TIMING" val="|29.6|37.8|3.6|3|0.9|2.9|8.6|1|3.2"/>
</p:tagLst>
</file>

<file path=ppt/tags/tag26.xml><?xml version="1.0" encoding="utf-8"?>
<p:tagLst xmlns:a="http://schemas.openxmlformats.org/drawingml/2006/main" xmlns:r="http://schemas.openxmlformats.org/officeDocument/2006/relationships" xmlns:p="http://schemas.openxmlformats.org/presentationml/2006/main">
  <p:tag name="TIMING" val="|38.1|3.8|11.1|7.3"/>
</p:tagLst>
</file>

<file path=ppt/tags/tag27.xml><?xml version="1.0" encoding="utf-8"?>
<p:tagLst xmlns:a="http://schemas.openxmlformats.org/drawingml/2006/main" xmlns:r="http://schemas.openxmlformats.org/officeDocument/2006/relationships" xmlns:p="http://schemas.openxmlformats.org/presentationml/2006/main">
  <p:tag name="TIMING" val="|17.7|1.2|4.7|6.8|14.8|2.7|1.6"/>
</p:tagLst>
</file>

<file path=ppt/tags/tag28.xml><?xml version="1.0" encoding="utf-8"?>
<p:tagLst xmlns:a="http://schemas.openxmlformats.org/drawingml/2006/main" xmlns:r="http://schemas.openxmlformats.org/officeDocument/2006/relationships" xmlns:p="http://schemas.openxmlformats.org/presentationml/2006/main">
  <p:tag name="TIMING" val="|7.2|1.2|0.8|0.5|0.8|1.7|3.2|0.6|0.5|1.1|14.1|0.4"/>
</p:tagLst>
</file>

<file path=ppt/tags/tag29.xml><?xml version="1.0" encoding="utf-8"?>
<p:tagLst xmlns:a="http://schemas.openxmlformats.org/drawingml/2006/main" xmlns:r="http://schemas.openxmlformats.org/officeDocument/2006/relationships" xmlns:p="http://schemas.openxmlformats.org/presentationml/2006/main">
  <p:tag name="TIMING" val="|37.8"/>
</p:tagLst>
</file>

<file path=ppt/tags/tag3.xml><?xml version="1.0" encoding="utf-8"?>
<p:tagLst xmlns:a="http://schemas.openxmlformats.org/drawingml/2006/main" xmlns:r="http://schemas.openxmlformats.org/officeDocument/2006/relationships" xmlns:p="http://schemas.openxmlformats.org/presentationml/2006/main">
  <p:tag name="TIMING" val="|35.1|1.6|3.9|3.3|2.4|1.2|1.5|9.9|4.1"/>
</p:tagLst>
</file>

<file path=ppt/tags/tag30.xml><?xml version="1.0" encoding="utf-8"?>
<p:tagLst xmlns:a="http://schemas.openxmlformats.org/drawingml/2006/main" xmlns:r="http://schemas.openxmlformats.org/officeDocument/2006/relationships" xmlns:p="http://schemas.openxmlformats.org/presentationml/2006/main">
  <p:tag name="TIMING" val="|1.8|0.5|0.5|1.3|7.2"/>
</p:tagLst>
</file>

<file path=ppt/tags/tag31.xml><?xml version="1.0" encoding="utf-8"?>
<p:tagLst xmlns:a="http://schemas.openxmlformats.org/drawingml/2006/main" xmlns:r="http://schemas.openxmlformats.org/officeDocument/2006/relationships" xmlns:p="http://schemas.openxmlformats.org/presentationml/2006/main">
  <p:tag name="TIMING" val="|15.4|20.2|16.4"/>
</p:tagLst>
</file>

<file path=ppt/tags/tag32.xml><?xml version="1.0" encoding="utf-8"?>
<p:tagLst xmlns:a="http://schemas.openxmlformats.org/drawingml/2006/main" xmlns:r="http://schemas.openxmlformats.org/officeDocument/2006/relationships" xmlns:p="http://schemas.openxmlformats.org/presentationml/2006/main">
  <p:tag name="TIMING" val="|42.9|2.3|5.6|12|15.1|16|10.6|1.6|4.6|5.2|4.6|24.3"/>
</p:tagLst>
</file>

<file path=ppt/tags/tag33.xml><?xml version="1.0" encoding="utf-8"?>
<p:tagLst xmlns:a="http://schemas.openxmlformats.org/drawingml/2006/main" xmlns:r="http://schemas.openxmlformats.org/officeDocument/2006/relationships" xmlns:p="http://schemas.openxmlformats.org/presentationml/2006/main">
  <p:tag name="TIMING" val="|42.9|2.3|5.6|12|15.1|16|10.6|1.6|4.6|5.2|4.6|24.3"/>
</p:tagLst>
</file>

<file path=ppt/tags/tag34.xml><?xml version="1.0" encoding="utf-8"?>
<p:tagLst xmlns:a="http://schemas.openxmlformats.org/drawingml/2006/main" xmlns:r="http://schemas.openxmlformats.org/officeDocument/2006/relationships" xmlns:p="http://schemas.openxmlformats.org/presentationml/2006/main">
  <p:tag name="TIMING" val="|42.9|2.3|5.6|12|15.1|16|10.6|1.6|4.6|5.2|4.6|24.3"/>
</p:tagLst>
</file>

<file path=ppt/tags/tag35.xml><?xml version="1.0" encoding="utf-8"?>
<p:tagLst xmlns:a="http://schemas.openxmlformats.org/drawingml/2006/main" xmlns:r="http://schemas.openxmlformats.org/officeDocument/2006/relationships" xmlns:p="http://schemas.openxmlformats.org/presentationml/2006/main">
  <p:tag name="TIMING" val="|149.1"/>
</p:tagLst>
</file>

<file path=ppt/tags/tag36.xml><?xml version="1.0" encoding="utf-8"?>
<p:tagLst xmlns:a="http://schemas.openxmlformats.org/drawingml/2006/main" xmlns:r="http://schemas.openxmlformats.org/officeDocument/2006/relationships" xmlns:p="http://schemas.openxmlformats.org/presentationml/2006/main">
  <p:tag name="TIMING" val="|6.8|7.3"/>
</p:tagLst>
</file>

<file path=ppt/tags/tag37.xml><?xml version="1.0" encoding="utf-8"?>
<p:tagLst xmlns:a="http://schemas.openxmlformats.org/drawingml/2006/main" xmlns:r="http://schemas.openxmlformats.org/officeDocument/2006/relationships" xmlns:p="http://schemas.openxmlformats.org/presentationml/2006/main">
  <p:tag name="TIMING" val="|35.6|0.9"/>
</p:tagLst>
</file>

<file path=ppt/tags/tag38.xml><?xml version="1.0" encoding="utf-8"?>
<p:tagLst xmlns:a="http://schemas.openxmlformats.org/drawingml/2006/main" xmlns:r="http://schemas.openxmlformats.org/officeDocument/2006/relationships" xmlns:p="http://schemas.openxmlformats.org/presentationml/2006/main">
  <p:tag name="TIMING" val="|23.6"/>
</p:tagLst>
</file>

<file path=ppt/tags/tag39.xml><?xml version="1.0" encoding="utf-8"?>
<p:tagLst xmlns:a="http://schemas.openxmlformats.org/drawingml/2006/main" xmlns:r="http://schemas.openxmlformats.org/officeDocument/2006/relationships" xmlns:p="http://schemas.openxmlformats.org/presentationml/2006/main">
  <p:tag name="TIMING" val="|4.9|2.8|16.4|2.3|6.9|9.9"/>
</p:tagLst>
</file>

<file path=ppt/tags/tag4.xml><?xml version="1.0" encoding="utf-8"?>
<p:tagLst xmlns:a="http://schemas.openxmlformats.org/drawingml/2006/main" xmlns:r="http://schemas.openxmlformats.org/officeDocument/2006/relationships" xmlns:p="http://schemas.openxmlformats.org/presentationml/2006/main">
  <p:tag name="TIMING" val="|21.9"/>
</p:tagLst>
</file>

<file path=ppt/tags/tag40.xml><?xml version="1.0" encoding="utf-8"?>
<p:tagLst xmlns:a="http://schemas.openxmlformats.org/drawingml/2006/main" xmlns:r="http://schemas.openxmlformats.org/officeDocument/2006/relationships" xmlns:p="http://schemas.openxmlformats.org/presentationml/2006/main">
  <p:tag name="TIMING" val="|2.7|10.7|9.9|4|20.4|7.2"/>
</p:tagLst>
</file>

<file path=ppt/tags/tag41.xml><?xml version="1.0" encoding="utf-8"?>
<p:tagLst xmlns:a="http://schemas.openxmlformats.org/drawingml/2006/main" xmlns:r="http://schemas.openxmlformats.org/officeDocument/2006/relationships" xmlns:p="http://schemas.openxmlformats.org/presentationml/2006/main">
  <p:tag name="TIMING" val="|1.8|1.1|2.2|1.1|4.9"/>
</p:tagLst>
</file>

<file path=ppt/tags/tag42.xml><?xml version="1.0" encoding="utf-8"?>
<p:tagLst xmlns:a="http://schemas.openxmlformats.org/drawingml/2006/main" xmlns:r="http://schemas.openxmlformats.org/officeDocument/2006/relationships" xmlns:p="http://schemas.openxmlformats.org/presentationml/2006/main">
  <p:tag name="TIMING" val="|2.2|1.3|1.3|1.3|1.4"/>
</p:tagLst>
</file>

<file path=ppt/tags/tag43.xml><?xml version="1.0" encoding="utf-8"?>
<p:tagLst xmlns:a="http://schemas.openxmlformats.org/drawingml/2006/main" xmlns:r="http://schemas.openxmlformats.org/officeDocument/2006/relationships" xmlns:p="http://schemas.openxmlformats.org/presentationml/2006/main">
  <p:tag name="TIMING" val="|0.7|4.9"/>
</p:tagLst>
</file>

<file path=ppt/tags/tag5.xml><?xml version="1.0" encoding="utf-8"?>
<p:tagLst xmlns:a="http://schemas.openxmlformats.org/drawingml/2006/main" xmlns:r="http://schemas.openxmlformats.org/officeDocument/2006/relationships" xmlns:p="http://schemas.openxmlformats.org/presentationml/2006/main">
  <p:tag name="TIMING" val="|33.7|0.9|12.9|2|1.3|36.5|5.3"/>
</p:tagLst>
</file>

<file path=ppt/tags/tag6.xml><?xml version="1.0" encoding="utf-8"?>
<p:tagLst xmlns:a="http://schemas.openxmlformats.org/drawingml/2006/main" xmlns:r="http://schemas.openxmlformats.org/officeDocument/2006/relationships" xmlns:p="http://schemas.openxmlformats.org/presentationml/2006/main">
  <p:tag name="TIMING" val="|28.1"/>
</p:tagLst>
</file>

<file path=ppt/tags/tag7.xml><?xml version="1.0" encoding="utf-8"?>
<p:tagLst xmlns:a="http://schemas.openxmlformats.org/drawingml/2006/main" xmlns:r="http://schemas.openxmlformats.org/officeDocument/2006/relationships" xmlns:p="http://schemas.openxmlformats.org/presentationml/2006/main">
  <p:tag name="TIMING" val="|21.9"/>
</p:tagLst>
</file>

<file path=ppt/tags/tag8.xml><?xml version="1.0" encoding="utf-8"?>
<p:tagLst xmlns:a="http://schemas.openxmlformats.org/drawingml/2006/main" xmlns:r="http://schemas.openxmlformats.org/officeDocument/2006/relationships" xmlns:p="http://schemas.openxmlformats.org/presentationml/2006/main">
  <p:tag name="TIMING" val="|25.5|8.3"/>
</p:tagLst>
</file>

<file path=ppt/tags/tag9.xml><?xml version="1.0" encoding="utf-8"?>
<p:tagLst xmlns:a="http://schemas.openxmlformats.org/drawingml/2006/main" xmlns:r="http://schemas.openxmlformats.org/officeDocument/2006/relationships" xmlns:p="http://schemas.openxmlformats.org/presentationml/2006/main">
  <p:tag name="TIMING" val="|32.5|6.3|14.3"/>
</p:tagLst>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Conception personnalisée">
  <a:themeElements>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1463</TotalTime>
  <Words>5692</Words>
  <Application>Microsoft Office PowerPoint</Application>
  <PresentationFormat>On-screen Show (4:3)</PresentationFormat>
  <Paragraphs>1732</Paragraphs>
  <Slides>76</Slides>
  <Notes>48</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76</vt:i4>
      </vt:variant>
    </vt:vector>
  </HeadingPairs>
  <TitlesOfParts>
    <vt:vector size="79" baseType="lpstr">
      <vt:lpstr>Conception personnalisée</vt:lpstr>
      <vt:lpstr>Metro</vt:lpstr>
      <vt:lpstr>Bitmap Image</vt:lpstr>
      <vt:lpstr>Practical Synthesis  of Concurrent Programs</vt:lpstr>
      <vt:lpstr>Concurrency in System-Level Software</vt:lpstr>
      <vt:lpstr>Highly Concurrent Algorithms</vt:lpstr>
      <vt:lpstr>Concurrent Data Structures</vt:lpstr>
      <vt:lpstr>Non-Blocking Algorithms</vt:lpstr>
      <vt:lpstr>Non-Blocking Concurrent Data Structures</vt:lpstr>
      <vt:lpstr>Concurrent Counter</vt:lpstr>
      <vt:lpstr>Optimistic Concurrent Counter</vt:lpstr>
      <vt:lpstr>Correctness of the Concurrent Counter</vt:lpstr>
      <vt:lpstr>Beyond Concurrent Counters</vt:lpstr>
      <vt:lpstr>Goal</vt:lpstr>
      <vt:lpstr>Lets suppose…</vt:lpstr>
      <vt:lpstr>Now what…</vt:lpstr>
      <vt:lpstr>The result…</vt:lpstr>
      <vt:lpstr>New Concurrent Set Algorithm</vt:lpstr>
      <vt:lpstr>Sequential Set Algorithm</vt:lpstr>
      <vt:lpstr>Sequential to Highly Concurrent</vt:lpstr>
      <vt:lpstr>Existing Approaches for Concurrent Object Construction</vt:lpstr>
      <vt:lpstr>Bridging the Gap: Our Approach </vt:lpstr>
      <vt:lpstr> Computer Assisted Construction</vt:lpstr>
      <vt:lpstr>Atomicity Reduction: Transformations</vt:lpstr>
      <vt:lpstr>A journey from a sequential algorithm to efficient concurrent algorithms</vt:lpstr>
      <vt:lpstr>Step 1: Optimistic Concurrency [Kung &amp; Robinson’81]</vt:lpstr>
      <vt:lpstr>Step 1: Optimistic Concurrency-Example</vt:lpstr>
      <vt:lpstr>Step 2: Find Validation Condition</vt:lpstr>
      <vt:lpstr>Step 2: Counterexample</vt:lpstr>
      <vt:lpstr>Step 2: Counterexample</vt:lpstr>
      <vt:lpstr>Dealing with Removed Nodes?</vt:lpstr>
      <vt:lpstr>Step 3: Add Synchronization Metadata</vt:lpstr>
      <vt:lpstr>Step 4: Run Paraglide</vt:lpstr>
      <vt:lpstr>Fixed Previous Counterexample</vt:lpstr>
      <vt:lpstr>Construction of Concurrent Objects</vt:lpstr>
      <vt:lpstr>Step 5: Transform to synchronization primitives </vt:lpstr>
      <vt:lpstr>Answers</vt:lpstr>
      <vt:lpstr>Concurrent Set Algorithms – Recap</vt:lpstr>
      <vt:lpstr>How does it work?</vt:lpstr>
      <vt:lpstr>Paraglide Optimized Search</vt:lpstr>
      <vt:lpstr>Challenge: Checking Lineariziability </vt:lpstr>
      <vt:lpstr>Reminder: Linearizability</vt:lpstr>
      <vt:lpstr>Our Approach</vt:lpstr>
      <vt:lpstr>Verification of Fixed Linearization Points</vt:lpstr>
      <vt:lpstr>What you should know by now?</vt:lpstr>
      <vt:lpstr>Using Verification for Synthesis</vt:lpstr>
      <vt:lpstr>Challenge: Correct and Efficient Synchronization</vt:lpstr>
      <vt:lpstr>Challenge: Correct and Efficient Synchronization</vt:lpstr>
      <vt:lpstr>Challenge</vt:lpstr>
      <vt:lpstr>The AGS Approach</vt:lpstr>
      <vt:lpstr>Crash Course on Abstract Interpretation</vt:lpstr>
      <vt:lpstr>Verification Challenge</vt:lpstr>
      <vt:lpstr>Abstract Interpretation</vt:lpstr>
      <vt:lpstr>1) Abstraction</vt:lpstr>
      <vt:lpstr>2) Transformers</vt:lpstr>
      <vt:lpstr>3) Exploration</vt:lpstr>
      <vt:lpstr>Incompleteness</vt:lpstr>
      <vt:lpstr>Standard Approach: Abstraction Refinement</vt:lpstr>
      <vt:lpstr>Our Approach: Abstraction-Guided Synthesis</vt:lpstr>
      <vt:lpstr>AGS Algorithm – High Level</vt:lpstr>
      <vt:lpstr>Avoiding an interleaving</vt:lpstr>
      <vt:lpstr>Example</vt:lpstr>
      <vt:lpstr>Example: Parity Abstraction</vt:lpstr>
      <vt:lpstr>Example: Avoiding Bad Interleavings</vt:lpstr>
      <vt:lpstr>Example: Avoiding Bad Interleavings</vt:lpstr>
      <vt:lpstr>Example: Avoiding Bad Interleavings</vt:lpstr>
      <vt:lpstr>Example: Avoiding Bad Interleavings</vt:lpstr>
      <vt:lpstr>Slide 65</vt:lpstr>
      <vt:lpstr>Quantitative Synthesis</vt:lpstr>
      <vt:lpstr>AGS Algorithm – More Details</vt:lpstr>
      <vt:lpstr>Implementability</vt:lpstr>
      <vt:lpstr>Examples Intuition</vt:lpstr>
      <vt:lpstr>Example: “Double Buffering”</vt:lpstr>
      <vt:lpstr>Experimental Results</vt:lpstr>
      <vt:lpstr>Summary</vt:lpstr>
      <vt:lpstr>Slide 73</vt:lpstr>
      <vt:lpstr>References (1/2)</vt:lpstr>
      <vt:lpstr>References (2/2)</vt:lpstr>
      <vt:lpstr>THE END</vt:lpstr>
    </vt:vector>
  </TitlesOfParts>
  <Company>verimag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Cluster Name</dc:title>
  <dc:creator>verimag</dc:creator>
  <cp:lastModifiedBy>yahave</cp:lastModifiedBy>
  <cp:revision>175</cp:revision>
  <dcterms:created xsi:type="dcterms:W3CDTF">2006-10-30T18:33:55Z</dcterms:created>
  <dcterms:modified xsi:type="dcterms:W3CDTF">2009-09-08T14:57:56Z</dcterms:modified>
</cp:coreProperties>
</file>